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0"/>
  </p:notesMasterIdLst>
  <p:sldIdLst>
    <p:sldId id="266" r:id="rId2"/>
    <p:sldId id="256" r:id="rId3"/>
    <p:sldId id="282" r:id="rId4"/>
    <p:sldId id="317" r:id="rId5"/>
    <p:sldId id="316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38" r:id="rId15"/>
    <p:sldId id="279" r:id="rId16"/>
    <p:sldId id="318" r:id="rId17"/>
    <p:sldId id="283" r:id="rId18"/>
    <p:sldId id="319" r:id="rId19"/>
    <p:sldId id="320" r:id="rId20"/>
    <p:sldId id="347" r:id="rId21"/>
    <p:sldId id="321" r:id="rId22"/>
    <p:sldId id="285" r:id="rId23"/>
    <p:sldId id="322" r:id="rId24"/>
    <p:sldId id="323" r:id="rId25"/>
    <p:sldId id="324" r:id="rId26"/>
    <p:sldId id="325" r:id="rId27"/>
    <p:sldId id="348" r:id="rId28"/>
    <p:sldId id="326" r:id="rId29"/>
    <p:sldId id="327" r:id="rId30"/>
    <p:sldId id="328" r:id="rId31"/>
    <p:sldId id="330" r:id="rId32"/>
    <p:sldId id="349" r:id="rId33"/>
    <p:sldId id="350" r:id="rId34"/>
    <p:sldId id="331" r:id="rId35"/>
    <p:sldId id="332" r:id="rId36"/>
    <p:sldId id="333" r:id="rId37"/>
    <p:sldId id="351" r:id="rId38"/>
    <p:sldId id="280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75" d="100"/>
          <a:sy n="75" d="100"/>
        </p:scale>
        <p:origin x="-1236" y="-72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D4C80-01DD-4364-A55C-14CD98D24C82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BC0AF2C-7F35-4BC4-8373-0F97CF2101AC}">
      <dgm:prSet phldrT="[Tekst]"/>
      <dgm:spPr/>
      <dgm:t>
        <a:bodyPr/>
        <a:lstStyle/>
        <a:p>
          <a:r>
            <a:rPr lang="nl-BE" dirty="0" smtClean="0"/>
            <a:t>Return</a:t>
          </a:r>
          <a:endParaRPr lang="nl-BE" dirty="0"/>
        </a:p>
      </dgm:t>
    </dgm:pt>
    <dgm:pt modelId="{006DC1C6-E890-4643-A69E-8609F16DD0BD}" type="parTrans" cxnId="{5A099B4A-D90D-4734-A0FC-5C4CE937A9FC}">
      <dgm:prSet/>
      <dgm:spPr/>
      <dgm:t>
        <a:bodyPr/>
        <a:lstStyle/>
        <a:p>
          <a:endParaRPr lang="nl-BE"/>
        </a:p>
      </dgm:t>
    </dgm:pt>
    <dgm:pt modelId="{E655C006-46B8-4F56-A4C5-CFC836EDB696}" type="sibTrans" cxnId="{5A099B4A-D90D-4734-A0FC-5C4CE937A9FC}">
      <dgm:prSet/>
      <dgm:spPr/>
      <dgm:t>
        <a:bodyPr/>
        <a:lstStyle/>
        <a:p>
          <a:endParaRPr lang="nl-BE"/>
        </a:p>
      </dgm:t>
    </dgm:pt>
    <dgm:pt modelId="{F61B0F33-BDC5-49BE-8B6F-CCCD593C316B}">
      <dgm:prSet phldrT="[Tekst]"/>
      <dgm:spPr/>
      <dgm:t>
        <a:bodyPr/>
        <a:lstStyle/>
        <a:p>
          <a:pPr algn="ctr"/>
          <a:r>
            <a:rPr lang="nl-BE" dirty="0" err="1" smtClean="0"/>
            <a:t>Send</a:t>
          </a:r>
          <a:endParaRPr lang="nl-BE" dirty="0"/>
        </a:p>
      </dgm:t>
    </dgm:pt>
    <dgm:pt modelId="{93C95800-1731-4432-AF8A-943E42FA3A23}" type="parTrans" cxnId="{5D59A682-2C6E-43BD-BB00-DEF346C6F32C}">
      <dgm:prSet/>
      <dgm:spPr/>
      <dgm:t>
        <a:bodyPr/>
        <a:lstStyle/>
        <a:p>
          <a:endParaRPr lang="nl-BE"/>
        </a:p>
      </dgm:t>
    </dgm:pt>
    <dgm:pt modelId="{F4DE6EFD-DE68-450B-B7B9-D78AE1AA9194}" type="sibTrans" cxnId="{5D59A682-2C6E-43BD-BB00-DEF346C6F32C}">
      <dgm:prSet/>
      <dgm:spPr/>
      <dgm:t>
        <a:bodyPr/>
        <a:lstStyle/>
        <a:p>
          <a:endParaRPr lang="nl-BE"/>
        </a:p>
      </dgm:t>
    </dgm:pt>
    <dgm:pt modelId="{9080F1F1-F262-413B-8082-713E9037E9A9}" type="pres">
      <dgm:prSet presAssocID="{BDDD4C80-01DD-4364-A55C-14CD98D24C8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4DC22BA-A028-432C-8F7A-DC35C16A15BB}" type="pres">
      <dgm:prSet presAssocID="{BDDD4C80-01DD-4364-A55C-14CD98D24C82}" presName="ribbon" presStyleLbl="node1" presStyleIdx="0" presStyleCnt="1" custScaleY="75000" custLinFactNeighborY="-202"/>
      <dgm:spPr/>
      <dgm:t>
        <a:bodyPr/>
        <a:lstStyle/>
        <a:p>
          <a:endParaRPr lang="nl-BE"/>
        </a:p>
      </dgm:t>
    </dgm:pt>
    <dgm:pt modelId="{4D015A69-7B29-4CCC-A167-830F9C579F16}" type="pres">
      <dgm:prSet presAssocID="{BDDD4C80-01DD-4364-A55C-14CD98D24C8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49C4F6C-C5E1-42FD-904B-40D9D96BFDA8}" type="pres">
      <dgm:prSet presAssocID="{BDDD4C80-01DD-4364-A55C-14CD98D24C8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D59A682-2C6E-43BD-BB00-DEF346C6F32C}" srcId="{BDDD4C80-01DD-4364-A55C-14CD98D24C82}" destId="{F61B0F33-BDC5-49BE-8B6F-CCCD593C316B}" srcOrd="1" destOrd="0" parTransId="{93C95800-1731-4432-AF8A-943E42FA3A23}" sibTransId="{F4DE6EFD-DE68-450B-B7B9-D78AE1AA9194}"/>
    <dgm:cxn modelId="{92B7CE09-2954-4CAE-8F0A-583590D1D0E1}" type="presOf" srcId="{BDDD4C80-01DD-4364-A55C-14CD98D24C82}" destId="{9080F1F1-F262-413B-8082-713E9037E9A9}" srcOrd="0" destOrd="0" presId="urn:microsoft.com/office/officeart/2005/8/layout/arrow6"/>
    <dgm:cxn modelId="{47B1FA27-4403-4C66-9C7F-E37CA3B7FE90}" type="presOf" srcId="{F61B0F33-BDC5-49BE-8B6F-CCCD593C316B}" destId="{B49C4F6C-C5E1-42FD-904B-40D9D96BFDA8}" srcOrd="0" destOrd="0" presId="urn:microsoft.com/office/officeart/2005/8/layout/arrow6"/>
    <dgm:cxn modelId="{E0660A6C-2808-4B86-989F-A94A9CA4D632}" type="presOf" srcId="{3BC0AF2C-7F35-4BC4-8373-0F97CF2101AC}" destId="{4D015A69-7B29-4CCC-A167-830F9C579F16}" srcOrd="0" destOrd="0" presId="urn:microsoft.com/office/officeart/2005/8/layout/arrow6"/>
    <dgm:cxn modelId="{5A099B4A-D90D-4734-A0FC-5C4CE937A9FC}" srcId="{BDDD4C80-01DD-4364-A55C-14CD98D24C82}" destId="{3BC0AF2C-7F35-4BC4-8373-0F97CF2101AC}" srcOrd="0" destOrd="0" parTransId="{006DC1C6-E890-4643-A69E-8609F16DD0BD}" sibTransId="{E655C006-46B8-4F56-A4C5-CFC836EDB696}"/>
    <dgm:cxn modelId="{EFEC9F23-10F1-4917-81E6-DE98FA50D168}" type="presParOf" srcId="{9080F1F1-F262-413B-8082-713E9037E9A9}" destId="{F4DC22BA-A028-432C-8F7A-DC35C16A15BB}" srcOrd="0" destOrd="0" presId="urn:microsoft.com/office/officeart/2005/8/layout/arrow6"/>
    <dgm:cxn modelId="{402AF115-C8ED-4BE4-8D0A-073201785CF7}" type="presParOf" srcId="{9080F1F1-F262-413B-8082-713E9037E9A9}" destId="{4D015A69-7B29-4CCC-A167-830F9C579F16}" srcOrd="1" destOrd="0" presId="urn:microsoft.com/office/officeart/2005/8/layout/arrow6"/>
    <dgm:cxn modelId="{82A68792-F6E9-4603-A3B0-D2697B732931}" type="presParOf" srcId="{9080F1F1-F262-413B-8082-713E9037E9A9}" destId="{B49C4F6C-C5E1-42FD-904B-40D9D96BFDA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D4C80-01DD-4364-A55C-14CD98D24C82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BC0AF2C-7F35-4BC4-8373-0F97CF2101AC}">
      <dgm:prSet phldrT="[Tekst]"/>
      <dgm:spPr/>
      <dgm:t>
        <a:bodyPr/>
        <a:lstStyle/>
        <a:p>
          <a:r>
            <a:rPr lang="nl-BE" dirty="0" smtClean="0"/>
            <a:t>Return</a:t>
          </a:r>
          <a:endParaRPr lang="nl-BE" dirty="0"/>
        </a:p>
      </dgm:t>
    </dgm:pt>
    <dgm:pt modelId="{006DC1C6-E890-4643-A69E-8609F16DD0BD}" type="parTrans" cxnId="{5A099B4A-D90D-4734-A0FC-5C4CE937A9FC}">
      <dgm:prSet/>
      <dgm:spPr/>
      <dgm:t>
        <a:bodyPr/>
        <a:lstStyle/>
        <a:p>
          <a:endParaRPr lang="nl-BE"/>
        </a:p>
      </dgm:t>
    </dgm:pt>
    <dgm:pt modelId="{E655C006-46B8-4F56-A4C5-CFC836EDB696}" type="sibTrans" cxnId="{5A099B4A-D90D-4734-A0FC-5C4CE937A9FC}">
      <dgm:prSet/>
      <dgm:spPr/>
      <dgm:t>
        <a:bodyPr/>
        <a:lstStyle/>
        <a:p>
          <a:endParaRPr lang="nl-BE"/>
        </a:p>
      </dgm:t>
    </dgm:pt>
    <dgm:pt modelId="{F61B0F33-BDC5-49BE-8B6F-CCCD593C316B}">
      <dgm:prSet phldrT="[Tekst]"/>
      <dgm:spPr/>
      <dgm:t>
        <a:bodyPr/>
        <a:lstStyle/>
        <a:p>
          <a:pPr algn="ctr"/>
          <a:r>
            <a:rPr lang="nl-BE" dirty="0" err="1" smtClean="0"/>
            <a:t>Send</a:t>
          </a:r>
          <a:endParaRPr lang="nl-BE" dirty="0"/>
        </a:p>
      </dgm:t>
    </dgm:pt>
    <dgm:pt modelId="{93C95800-1731-4432-AF8A-943E42FA3A23}" type="parTrans" cxnId="{5D59A682-2C6E-43BD-BB00-DEF346C6F32C}">
      <dgm:prSet/>
      <dgm:spPr/>
      <dgm:t>
        <a:bodyPr/>
        <a:lstStyle/>
        <a:p>
          <a:endParaRPr lang="nl-BE"/>
        </a:p>
      </dgm:t>
    </dgm:pt>
    <dgm:pt modelId="{F4DE6EFD-DE68-450B-B7B9-D78AE1AA9194}" type="sibTrans" cxnId="{5D59A682-2C6E-43BD-BB00-DEF346C6F32C}">
      <dgm:prSet/>
      <dgm:spPr/>
      <dgm:t>
        <a:bodyPr/>
        <a:lstStyle/>
        <a:p>
          <a:endParaRPr lang="nl-BE"/>
        </a:p>
      </dgm:t>
    </dgm:pt>
    <dgm:pt modelId="{9080F1F1-F262-413B-8082-713E9037E9A9}" type="pres">
      <dgm:prSet presAssocID="{BDDD4C80-01DD-4364-A55C-14CD98D24C8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4DC22BA-A028-432C-8F7A-DC35C16A15BB}" type="pres">
      <dgm:prSet presAssocID="{BDDD4C80-01DD-4364-A55C-14CD98D24C82}" presName="ribbon" presStyleLbl="node1" presStyleIdx="0" presStyleCnt="1" custScaleY="75000" custLinFactNeighborY="-202"/>
      <dgm:spPr/>
      <dgm:t>
        <a:bodyPr/>
        <a:lstStyle/>
        <a:p>
          <a:endParaRPr lang="nl-BE"/>
        </a:p>
      </dgm:t>
    </dgm:pt>
    <dgm:pt modelId="{4D015A69-7B29-4CCC-A167-830F9C579F16}" type="pres">
      <dgm:prSet presAssocID="{BDDD4C80-01DD-4364-A55C-14CD98D24C8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49C4F6C-C5E1-42FD-904B-40D9D96BFDA8}" type="pres">
      <dgm:prSet presAssocID="{BDDD4C80-01DD-4364-A55C-14CD98D24C8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F1F4B7D-07D5-4E4B-A23B-1C3D76115D75}" type="presOf" srcId="{F61B0F33-BDC5-49BE-8B6F-CCCD593C316B}" destId="{B49C4F6C-C5E1-42FD-904B-40D9D96BFDA8}" srcOrd="0" destOrd="0" presId="urn:microsoft.com/office/officeart/2005/8/layout/arrow6"/>
    <dgm:cxn modelId="{5D59A682-2C6E-43BD-BB00-DEF346C6F32C}" srcId="{BDDD4C80-01DD-4364-A55C-14CD98D24C82}" destId="{F61B0F33-BDC5-49BE-8B6F-CCCD593C316B}" srcOrd="1" destOrd="0" parTransId="{93C95800-1731-4432-AF8A-943E42FA3A23}" sibTransId="{F4DE6EFD-DE68-450B-B7B9-D78AE1AA9194}"/>
    <dgm:cxn modelId="{3B0C83FF-4CC8-4484-91FD-0EFA74500248}" type="presOf" srcId="{BDDD4C80-01DD-4364-A55C-14CD98D24C82}" destId="{9080F1F1-F262-413B-8082-713E9037E9A9}" srcOrd="0" destOrd="0" presId="urn:microsoft.com/office/officeart/2005/8/layout/arrow6"/>
    <dgm:cxn modelId="{B35E0F3B-5196-4213-85A0-5D46AD4916E8}" type="presOf" srcId="{3BC0AF2C-7F35-4BC4-8373-0F97CF2101AC}" destId="{4D015A69-7B29-4CCC-A167-830F9C579F16}" srcOrd="0" destOrd="0" presId="urn:microsoft.com/office/officeart/2005/8/layout/arrow6"/>
    <dgm:cxn modelId="{5A099B4A-D90D-4734-A0FC-5C4CE937A9FC}" srcId="{BDDD4C80-01DD-4364-A55C-14CD98D24C82}" destId="{3BC0AF2C-7F35-4BC4-8373-0F97CF2101AC}" srcOrd="0" destOrd="0" parTransId="{006DC1C6-E890-4643-A69E-8609F16DD0BD}" sibTransId="{E655C006-46B8-4F56-A4C5-CFC836EDB696}"/>
    <dgm:cxn modelId="{21505901-11AC-4F97-97EA-8B1924777B53}" type="presParOf" srcId="{9080F1F1-F262-413B-8082-713E9037E9A9}" destId="{F4DC22BA-A028-432C-8F7A-DC35C16A15BB}" srcOrd="0" destOrd="0" presId="urn:microsoft.com/office/officeart/2005/8/layout/arrow6"/>
    <dgm:cxn modelId="{0DACC021-2983-45F0-B345-0796615CD43D}" type="presParOf" srcId="{9080F1F1-F262-413B-8082-713E9037E9A9}" destId="{4D015A69-7B29-4CCC-A167-830F9C579F16}" srcOrd="1" destOrd="0" presId="urn:microsoft.com/office/officeart/2005/8/layout/arrow6"/>
    <dgm:cxn modelId="{F1E05BA5-6EE9-40D0-863A-596954A2785D}" type="presParOf" srcId="{9080F1F1-F262-413B-8082-713E9037E9A9}" destId="{B49C4F6C-C5E1-42FD-904B-40D9D96BFDA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22BA-A028-432C-8F7A-DC35C16A15BB}">
      <dsp:nvSpPr>
        <dsp:cNvPr id="0" name=""/>
        <dsp:cNvSpPr/>
      </dsp:nvSpPr>
      <dsp:spPr>
        <a:xfrm>
          <a:off x="1607840" y="141688"/>
          <a:ext cx="2880320" cy="8640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15A69-7B29-4CCC-A167-830F9C579F16}">
      <dsp:nvSpPr>
        <dsp:cNvPr id="0" name=""/>
        <dsp:cNvSpPr/>
      </dsp:nvSpPr>
      <dsp:spPr>
        <a:xfrm>
          <a:off x="1953478" y="201622"/>
          <a:ext cx="950505" cy="5645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 smtClean="0"/>
            <a:t>Return</a:t>
          </a:r>
          <a:endParaRPr lang="nl-BE" sz="2600" kern="1200" dirty="0"/>
        </a:p>
      </dsp:txBody>
      <dsp:txXfrm>
        <a:off x="1953478" y="201622"/>
        <a:ext cx="950505" cy="564542"/>
      </dsp:txXfrm>
    </dsp:sp>
    <dsp:sp modelId="{B49C4F6C-C5E1-42FD-904B-40D9D96BFDA8}">
      <dsp:nvSpPr>
        <dsp:cNvPr id="0" name=""/>
        <dsp:cNvSpPr/>
      </dsp:nvSpPr>
      <dsp:spPr>
        <a:xfrm>
          <a:off x="3048000" y="385962"/>
          <a:ext cx="1123324" cy="5645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 err="1" smtClean="0"/>
            <a:t>Send</a:t>
          </a:r>
          <a:endParaRPr lang="nl-BE" sz="2600" kern="1200" dirty="0"/>
        </a:p>
      </dsp:txBody>
      <dsp:txXfrm>
        <a:off x="3048000" y="385962"/>
        <a:ext cx="1123324" cy="564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22BA-A028-432C-8F7A-DC35C16A15BB}">
      <dsp:nvSpPr>
        <dsp:cNvPr id="0" name=""/>
        <dsp:cNvSpPr/>
      </dsp:nvSpPr>
      <dsp:spPr>
        <a:xfrm>
          <a:off x="1607840" y="141688"/>
          <a:ext cx="2880320" cy="8640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15A69-7B29-4CCC-A167-830F9C579F16}">
      <dsp:nvSpPr>
        <dsp:cNvPr id="0" name=""/>
        <dsp:cNvSpPr/>
      </dsp:nvSpPr>
      <dsp:spPr>
        <a:xfrm>
          <a:off x="1953478" y="201622"/>
          <a:ext cx="950505" cy="5645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 smtClean="0"/>
            <a:t>Return</a:t>
          </a:r>
          <a:endParaRPr lang="nl-BE" sz="2600" kern="1200" dirty="0"/>
        </a:p>
      </dsp:txBody>
      <dsp:txXfrm>
        <a:off x="1953478" y="201622"/>
        <a:ext cx="950505" cy="564542"/>
      </dsp:txXfrm>
    </dsp:sp>
    <dsp:sp modelId="{B49C4F6C-C5E1-42FD-904B-40D9D96BFDA8}">
      <dsp:nvSpPr>
        <dsp:cNvPr id="0" name=""/>
        <dsp:cNvSpPr/>
      </dsp:nvSpPr>
      <dsp:spPr>
        <a:xfrm>
          <a:off x="3048000" y="385962"/>
          <a:ext cx="1123324" cy="5645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dirty="0" err="1" smtClean="0"/>
            <a:t>Send</a:t>
          </a:r>
          <a:endParaRPr lang="nl-BE" sz="2600" kern="1200" dirty="0"/>
        </a:p>
      </dsp:txBody>
      <dsp:txXfrm>
        <a:off x="3048000" y="385962"/>
        <a:ext cx="1123324" cy="564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22-4-2015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OB’s</a:t>
            </a:r>
            <a:r>
              <a:rPr lang="nl-BE" dirty="0" smtClean="0"/>
              <a:t> sinds 2001, graduele stijging </a:t>
            </a:r>
            <a:r>
              <a:rPr lang="nl-BE" dirty="0" smtClean="0"/>
              <a:t>van de totalen</a:t>
            </a:r>
            <a:r>
              <a:rPr lang="nl-BE" baseline="0" dirty="0" smtClean="0"/>
              <a:t> sinds 2005, voordien daling ten gevolge van daling in artikels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7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Virlib</a:t>
            </a:r>
            <a:r>
              <a:rPr lang="nl-BE" dirty="0" smtClean="0"/>
              <a:t> gratis sinds 2010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00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124"/>
            <a:ext cx="9154800" cy="1668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22-4-2015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9C03-3D12-4CEF-B48A-0BFA09CB6C9F}" type="datetime1">
              <a:rPr lang="nl-NL" smtClean="0"/>
              <a:t>22-4-2015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22-4-2015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540000" y="1440000"/>
            <a:ext cx="3960242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8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Copy the small bleu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22-4-2015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1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4860000" y="1440000"/>
            <a:ext cx="3960242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Click on the pictogram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image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Copy the large, bleu </a:t>
            </a:r>
            <a:r>
              <a:rPr lang="nl-BE" dirty="0" err="1" smtClean="0"/>
              <a:t>curved</a:t>
            </a:r>
            <a:r>
              <a:rPr lang="nl-BE" dirty="0" smtClean="0"/>
              <a:t> logo </a:t>
            </a:r>
            <a:r>
              <a:rPr lang="nl-BE" dirty="0" err="1" smtClean="0"/>
              <a:t>footer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another</a:t>
            </a:r>
            <a:r>
              <a:rPr lang="nl-BE" dirty="0" smtClean="0"/>
              <a:t> slide </a:t>
            </a:r>
            <a:r>
              <a:rPr lang="nl-BE" dirty="0" err="1" smtClean="0"/>
              <a:t>and</a:t>
            </a:r>
            <a:r>
              <a:rPr lang="nl-BE" dirty="0" smtClean="0"/>
              <a:t> paste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here</a:t>
            </a:r>
            <a:r>
              <a:rPr lang="nl-BE" dirty="0" smtClean="0"/>
              <a:t>. Make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picture is </a:t>
            </a:r>
            <a:r>
              <a:rPr lang="nl-BE" dirty="0" err="1" smtClean="0"/>
              <a:t>positioned</a:t>
            </a:r>
            <a:r>
              <a:rPr lang="nl-BE" dirty="0" smtClean="0"/>
              <a:t> </a:t>
            </a:r>
            <a:r>
              <a:rPr lang="nl-BE" dirty="0" err="1" smtClean="0"/>
              <a:t>behind</a:t>
            </a:r>
            <a:r>
              <a:rPr lang="nl-BE" dirty="0" smtClean="0"/>
              <a:t> the </a:t>
            </a:r>
            <a:r>
              <a:rPr lang="nl-BE" dirty="0" err="1" smtClean="0"/>
              <a:t>footer</a:t>
            </a:r>
            <a:r>
              <a:rPr lang="nl-BE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3591-0879-46AD-9582-0D174F07BD07}" type="datetime1">
              <a:rPr lang="nl-NL" smtClean="0"/>
              <a:t>22-4-2015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46D-1F25-4C30-8500-32DDE63D39AA}" type="datetime1">
              <a:rPr lang="nl-NL" smtClean="0"/>
              <a:t>22-4-2015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38163" indent="-228600">
              <a:defRPr sz="2000"/>
            </a:lvl3pPr>
            <a:lvl4pPr marL="804863" indent="-228600">
              <a:defRPr sz="1800"/>
            </a:lvl4pPr>
            <a:lvl5pPr marL="1084263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1FB-674A-4817-9225-B8C94CE5BF52}" type="datetime1">
              <a:rPr lang="nl-NL" smtClean="0"/>
              <a:t>22-4-2015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 smtClean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F3B-B7AE-4DB5-9A74-D9CE43F9D19A}" type="datetime1">
              <a:rPr lang="nl-NL" smtClean="0"/>
              <a:t>22-4-2015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E53C-CBC2-4D0D-BE79-AC7B9332A2E4}" type="datetime1">
              <a:rPr lang="nl-NL" smtClean="0"/>
              <a:t>22-4-2015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236E-6308-42DA-9521-065242E67706}" type="datetime1">
              <a:rPr lang="nl-NL" smtClean="0"/>
              <a:t>22-4-2015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DA56-D034-4608-9254-05EC00C23D20}" type="datetime1">
              <a:rPr lang="nl-NL" smtClean="0"/>
              <a:t>22-4-2015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presentation sample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on the pictogram to insert an illustration, a graph, a table or a movie</a:t>
            </a:r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 smtClean="0"/>
              <a:t>Click to edit Master text style</a:t>
            </a:r>
            <a:r>
              <a:rPr lang="en-GB" noProof="0" dirty="0" smtClean="0"/>
              <a:t>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387B45-9DD3-490C-941E-7E9FB03FF3E2}" type="datetime1">
              <a:rPr lang="nl-NL" smtClean="0"/>
              <a:t>22-4-2015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presentation sample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4" r:id="rId10"/>
    <p:sldLayoutId id="2147483660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426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3351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9705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net.be/doc/anet/impala/html/bpost.html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be/doc/anet/impala" TargetMode="External"/><Relationship Id="rId2" Type="http://schemas.openxmlformats.org/officeDocument/2006/relationships/hyperlink" Target="mailto:Impala@uantwerpen.be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28" name="Afbeelding 27" descr="logo_UA_U_wi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3" r="-1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1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10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1315" r="13837"/>
          <a:stretch/>
        </p:blipFill>
        <p:spPr>
          <a:xfrm>
            <a:off x="539552" y="0"/>
            <a:ext cx="7477440" cy="60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9" y="188640"/>
            <a:ext cx="8761481" cy="52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12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1210" r="10721"/>
          <a:stretch/>
        </p:blipFill>
        <p:spPr>
          <a:xfrm>
            <a:off x="683568" y="56048"/>
            <a:ext cx="74888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13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4" y="283190"/>
            <a:ext cx="8895841" cy="52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" y="0"/>
            <a:ext cx="9153245" cy="5994709"/>
          </a:xfrm>
          <a:prstGeom prst="rect">
            <a:avLst/>
          </a:prstGeo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solidFill>
            <a:srgbClr val="002060">
              <a:alpha val="75000"/>
            </a:srgbClr>
          </a:solidFill>
        </p:spPr>
        <p:txBody>
          <a:bodyPr/>
          <a:lstStyle/>
          <a:p>
            <a:r>
              <a:rPr lang="nl-BE" dirty="0" err="1"/>
              <a:t>b</a:t>
            </a:r>
            <a:r>
              <a:rPr lang="nl-BE" dirty="0" err="1" smtClean="0"/>
              <a:t>post</a:t>
            </a:r>
            <a:r>
              <a:rPr lang="nl-BE" dirty="0" smtClean="0"/>
              <a:t> </a:t>
            </a:r>
            <a:r>
              <a:rPr lang="nl-BE" dirty="0" err="1" smtClean="0"/>
              <a:t>application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70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NL" b="1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Calibri" pitchFamily="34" charset="0"/>
              </a:rPr>
              <a:t>New features in Impala </a:t>
            </a:r>
            <a:r>
              <a:rPr lang="nl-BE" dirty="0" err="1" smtClean="0">
                <a:latin typeface="Calibri" pitchFamily="34" charset="0"/>
              </a:rPr>
              <a:t>for</a:t>
            </a:r>
            <a:r>
              <a:rPr lang="nl-BE" dirty="0" smtClean="0">
                <a:latin typeface="Calibri" pitchFamily="34" charset="0"/>
              </a:rPr>
              <a:t> the </a:t>
            </a:r>
            <a:r>
              <a:rPr lang="nl-BE" dirty="0" err="1" smtClean="0">
                <a:latin typeface="Calibri" pitchFamily="34" charset="0"/>
              </a:rPr>
              <a:t>dispatch</a:t>
            </a:r>
            <a:r>
              <a:rPr lang="nl-BE" dirty="0" smtClean="0">
                <a:latin typeface="Calibri" pitchFamily="34" charset="0"/>
              </a:rPr>
              <a:t> of </a:t>
            </a:r>
            <a:r>
              <a:rPr lang="nl-BE" dirty="0" err="1" smtClean="0">
                <a:latin typeface="Calibri" pitchFamily="34" charset="0"/>
              </a:rPr>
              <a:t>parcels</a:t>
            </a:r>
            <a:r>
              <a:rPr lang="nl-BE" dirty="0" smtClean="0">
                <a:latin typeface="Calibri" pitchFamily="34" charset="0"/>
              </a:rPr>
              <a:t>:</a:t>
            </a:r>
          </a:p>
          <a:p>
            <a:endParaRPr lang="nl-BE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itchFamily="34" charset="0"/>
              </a:rPr>
              <a:t>print </a:t>
            </a:r>
            <a:r>
              <a:rPr lang="nl-BE" dirty="0" err="1" smtClean="0">
                <a:latin typeface="Calibri" pitchFamily="34" charset="0"/>
              </a:rPr>
              <a:t>labels</a:t>
            </a:r>
            <a:endParaRPr lang="nl-BE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itchFamily="34" charset="0"/>
              </a:rPr>
              <a:t>manage </a:t>
            </a:r>
            <a:r>
              <a:rPr lang="nl-BE" dirty="0" err="1" smtClean="0">
                <a:latin typeface="Calibri" pitchFamily="34" charset="0"/>
              </a:rPr>
              <a:t>parcels</a:t>
            </a:r>
            <a:endParaRPr lang="nl-BE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smtClean="0">
                <a:latin typeface="Calibri" pitchFamily="34" charset="0"/>
              </a:rPr>
              <a:t>track shipment</a:t>
            </a:r>
          </a:p>
          <a:p>
            <a:endParaRPr lang="nl-BE" dirty="0" smtClean="0">
              <a:latin typeface="Calibri" pitchFamily="34" charset="0"/>
            </a:endParaRPr>
          </a:p>
          <a:p>
            <a:r>
              <a:rPr lang="nl-BE" dirty="0" smtClean="0">
                <a:latin typeface="Calibri" pitchFamily="34" charset="0"/>
              </a:rPr>
              <a:t>				</a:t>
            </a:r>
            <a:endParaRPr lang="nl-BE" dirty="0">
              <a:latin typeface="Calibri" pitchFamily="34" charset="0"/>
            </a:endParaRPr>
          </a:p>
          <a:p>
            <a:r>
              <a:rPr lang="nl-BE" dirty="0">
                <a:latin typeface="Calibri" pitchFamily="34" charset="0"/>
              </a:rPr>
              <a:t> </a:t>
            </a:r>
            <a:r>
              <a:rPr lang="nl-BE" dirty="0" err="1" smtClean="0">
                <a:latin typeface="Calibri" pitchFamily="34" charset="0"/>
              </a:rPr>
              <a:t>Supplying</a:t>
            </a:r>
            <a:r>
              <a:rPr lang="nl-BE" dirty="0" smtClean="0">
                <a:latin typeface="Calibri" pitchFamily="34" charset="0"/>
              </a:rPr>
              <a:t> library				</a:t>
            </a:r>
            <a:r>
              <a:rPr lang="nl-BE" dirty="0" err="1" smtClean="0">
                <a:latin typeface="Calibri" pitchFamily="34" charset="0"/>
              </a:rPr>
              <a:t>Requesting</a:t>
            </a:r>
            <a:r>
              <a:rPr lang="nl-BE" dirty="0" smtClean="0">
                <a:latin typeface="Calibri" pitchFamily="34" charset="0"/>
              </a:rPr>
              <a:t> library</a:t>
            </a:r>
            <a:endParaRPr lang="nl-BE" dirty="0">
              <a:latin typeface="Calibri" pitchFamily="34" charset="0"/>
            </a:endParaRPr>
          </a:p>
          <a:p>
            <a:r>
              <a:rPr lang="nl-BE" dirty="0" smtClean="0">
                <a:latin typeface="Calibri" pitchFamily="34" charset="0"/>
              </a:rPr>
              <a:t>				</a:t>
            </a:r>
            <a:endParaRPr lang="nl-BE" dirty="0">
              <a:latin typeface="Calibri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15</a:t>
            </a:fld>
            <a:endParaRPr lang="nl-NL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26996933"/>
              </p:ext>
            </p:extLst>
          </p:nvPr>
        </p:nvGraphicFramePr>
        <p:xfrm>
          <a:off x="1403648" y="4221088"/>
          <a:ext cx="60960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3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3214577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16</a:t>
            </a:fld>
            <a:endParaRPr lang="nl-NL"/>
          </a:p>
        </p:txBody>
      </p:sp>
      <p:sp>
        <p:nvSpPr>
          <p:cNvPr id="7" name="PIJL-LINKS 6"/>
          <p:cNvSpPr/>
          <p:nvPr/>
        </p:nvSpPr>
        <p:spPr>
          <a:xfrm>
            <a:off x="2987824" y="3429000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3170"/>
            <a:ext cx="8712968" cy="3744673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17</a:t>
            </a:fld>
            <a:endParaRPr lang="nl-NL"/>
          </a:p>
        </p:txBody>
      </p:sp>
      <p:sp>
        <p:nvSpPr>
          <p:cNvPr id="6" name="PIJL-LINKS 5"/>
          <p:cNvSpPr/>
          <p:nvPr/>
        </p:nvSpPr>
        <p:spPr>
          <a:xfrm>
            <a:off x="6156176" y="4797152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27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9880"/>
            <a:ext cx="8712968" cy="4563944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5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8712968" cy="4824535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19</a:t>
            </a:fld>
            <a:endParaRPr lang="nl-NL"/>
          </a:p>
        </p:txBody>
      </p:sp>
      <p:sp>
        <p:nvSpPr>
          <p:cNvPr id="6" name="PIJL-LINKS 5"/>
          <p:cNvSpPr/>
          <p:nvPr/>
        </p:nvSpPr>
        <p:spPr>
          <a:xfrm>
            <a:off x="6300192" y="5229200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LINKS 6"/>
          <p:cNvSpPr/>
          <p:nvPr/>
        </p:nvSpPr>
        <p:spPr>
          <a:xfrm>
            <a:off x="6992650" y="3212976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LINKS 7"/>
          <p:cNvSpPr/>
          <p:nvPr/>
        </p:nvSpPr>
        <p:spPr>
          <a:xfrm>
            <a:off x="6322118" y="5589240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53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3024113"/>
          </a:xfrm>
        </p:spPr>
        <p:txBody>
          <a:bodyPr/>
          <a:lstStyle/>
          <a:p>
            <a:r>
              <a:rPr lang="nl-BE" sz="6000" dirty="0" smtClean="0"/>
              <a:t/>
            </a:r>
            <a:br>
              <a:rPr lang="nl-BE" sz="6000" dirty="0" smtClean="0"/>
            </a:br>
            <a:r>
              <a:rPr lang="nl-BE" sz="6000" dirty="0"/>
              <a:t/>
            </a:r>
            <a:br>
              <a:rPr lang="nl-BE" sz="6000" dirty="0"/>
            </a:br>
            <a:r>
              <a:rPr lang="nl-BE" sz="6000" dirty="0" smtClean="0"/>
              <a:t/>
            </a:r>
            <a:br>
              <a:rPr lang="nl-BE" sz="6000" dirty="0" smtClean="0"/>
            </a:br>
            <a:r>
              <a:rPr lang="nl-BE" sz="6000" dirty="0"/>
              <a:t/>
            </a:r>
            <a:br>
              <a:rPr lang="nl-BE" sz="6000" dirty="0"/>
            </a:br>
            <a:r>
              <a:rPr lang="nl-BE" sz="6000" dirty="0" smtClean="0"/>
              <a:t/>
            </a:r>
            <a:br>
              <a:rPr lang="nl-BE" sz="6000" dirty="0" smtClean="0"/>
            </a:br>
            <a:r>
              <a:rPr lang="nl-BE" sz="6000" dirty="0"/>
              <a:t/>
            </a:r>
            <a:br>
              <a:rPr lang="nl-BE" sz="6000" dirty="0"/>
            </a:br>
            <a:r>
              <a:rPr lang="nl-BE" sz="4400" dirty="0" smtClean="0"/>
              <a:t>Impala </a:t>
            </a:r>
            <a:r>
              <a:rPr lang="nl-BE" sz="4400" dirty="0" err="1" smtClean="0"/>
              <a:t>gebruikersdag</a:t>
            </a:r>
            <a:r>
              <a:rPr lang="nl-BE" sz="4400" dirty="0" smtClean="0"/>
              <a:t> </a:t>
            </a:r>
            <a:br>
              <a:rPr lang="nl-BE" sz="4400" dirty="0" smtClean="0"/>
            </a:br>
            <a:r>
              <a:rPr lang="nl-BE" sz="4400" dirty="0" err="1" smtClean="0"/>
              <a:t>Journée</a:t>
            </a:r>
            <a:r>
              <a:rPr lang="nl-BE" sz="4400" dirty="0" smtClean="0"/>
              <a:t> des </a:t>
            </a:r>
            <a:r>
              <a:rPr lang="nl-BE" sz="4400" dirty="0" err="1" smtClean="0"/>
              <a:t>utilisateurs</a:t>
            </a:r>
            <a:r>
              <a:rPr lang="nl-BE" sz="4400" dirty="0" smtClean="0"/>
              <a:t> </a:t>
            </a:r>
            <a:r>
              <a:rPr lang="nl-BE" sz="4400" dirty="0" err="1" smtClean="0"/>
              <a:t>d’Impala</a:t>
            </a:r>
            <a:r>
              <a:rPr lang="nl-BE" sz="4400" dirty="0" smtClean="0"/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 err="1"/>
          </a:p>
          <a:p>
            <a:r>
              <a:rPr lang="nl-BE" dirty="0" smtClean="0"/>
              <a:t>Renke Saerens</a:t>
            </a:r>
          </a:p>
          <a:p>
            <a:r>
              <a:rPr lang="nl-BE" dirty="0" smtClean="0"/>
              <a:t>23/04/2015</a:t>
            </a:r>
          </a:p>
        </p:txBody>
      </p:sp>
    </p:spTree>
    <p:extLst>
      <p:ext uri="{BB962C8B-B14F-4D97-AF65-F5344CB8AC3E}">
        <p14:creationId xmlns:p14="http://schemas.microsoft.com/office/powerpoint/2010/main" val="2929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76728"/>
            <a:ext cx="8712968" cy="1976553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20</a:t>
            </a:fld>
            <a:endParaRPr lang="nl-NL"/>
          </a:p>
        </p:txBody>
      </p:sp>
      <p:sp>
        <p:nvSpPr>
          <p:cNvPr id="7" name="PIJL-LINKS 6"/>
          <p:cNvSpPr/>
          <p:nvPr/>
        </p:nvSpPr>
        <p:spPr>
          <a:xfrm>
            <a:off x="5004048" y="3933056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1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712968" cy="2987007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0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2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09"/>
            <a:ext cx="9144000" cy="6602088"/>
          </a:xfr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944" cy="4032447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23</a:t>
            </a:fld>
            <a:endParaRPr lang="nl-NL"/>
          </a:p>
        </p:txBody>
      </p:sp>
      <p:sp>
        <p:nvSpPr>
          <p:cNvPr id="6" name="PIJL-LINKS 5"/>
          <p:cNvSpPr/>
          <p:nvPr/>
        </p:nvSpPr>
        <p:spPr>
          <a:xfrm>
            <a:off x="3995936" y="2276872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9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8"/>
            <a:ext cx="8640960" cy="4824534"/>
          </a:xfrm>
          <a:ln w="3175">
            <a:solidFill>
              <a:srgbClr val="002060"/>
            </a:solidFill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0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 err="1" smtClean="0"/>
              <a:t>Advantages</a:t>
            </a:r>
            <a:r>
              <a:rPr lang="nl-BE" sz="3200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smtClean="0"/>
              <a:t>Easy </a:t>
            </a:r>
            <a:r>
              <a:rPr lang="nl-BE" dirty="0" err="1" smtClean="0"/>
              <a:t>to</a:t>
            </a:r>
            <a:r>
              <a:rPr lang="nl-BE" dirty="0" smtClean="0"/>
              <a:t> print </a:t>
            </a:r>
            <a:r>
              <a:rPr lang="nl-BE" dirty="0" err="1" smtClean="0"/>
              <a:t>labels</a:t>
            </a:r>
            <a:r>
              <a:rPr lang="nl-BE" dirty="0" smtClean="0"/>
              <a:t>, complete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address</a:t>
            </a:r>
            <a:endParaRPr lang="nl-BE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err="1" smtClean="0"/>
              <a:t>Fast</a:t>
            </a:r>
            <a:r>
              <a:rPr lang="nl-BE" dirty="0" smtClean="0"/>
              <a:t> delivery </a:t>
            </a:r>
          </a:p>
          <a:p>
            <a:pPr lvl="2" indent="0">
              <a:buNone/>
            </a:pPr>
            <a:r>
              <a:rPr lang="nl-BE" dirty="0" smtClean="0"/>
              <a:t>98% </a:t>
            </a:r>
            <a:r>
              <a:rPr lang="nl-BE" dirty="0" err="1" smtClean="0"/>
              <a:t>delivered</a:t>
            </a:r>
            <a:r>
              <a:rPr lang="nl-BE" dirty="0" smtClean="0"/>
              <a:t> next </a:t>
            </a:r>
            <a:r>
              <a:rPr lang="nl-BE" dirty="0" err="1" smtClean="0"/>
              <a:t>day</a:t>
            </a:r>
            <a:endParaRPr lang="nl-BE" dirty="0" smtClean="0"/>
          </a:p>
          <a:p>
            <a:pPr lvl="2" indent="0">
              <a:buNone/>
            </a:pPr>
            <a:r>
              <a:rPr lang="nl-BE" dirty="0" smtClean="0"/>
              <a:t>2% </a:t>
            </a:r>
            <a:r>
              <a:rPr lang="nl-BE" dirty="0" err="1" smtClean="0"/>
              <a:t>delivered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2 </a:t>
            </a:r>
            <a:r>
              <a:rPr lang="nl-BE" dirty="0" err="1" smtClean="0"/>
              <a:t>days</a:t>
            </a:r>
            <a:endParaRPr lang="nl-BE" dirty="0" smtClean="0"/>
          </a:p>
          <a:p>
            <a:r>
              <a:rPr lang="nl-BE" dirty="0"/>
              <a:t>	</a:t>
            </a:r>
            <a:endParaRPr lang="nl-BE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err="1" smtClean="0"/>
              <a:t>Verification</a:t>
            </a:r>
            <a:r>
              <a:rPr lang="nl-BE" dirty="0" smtClean="0"/>
              <a:t> in case of missing </a:t>
            </a:r>
            <a:r>
              <a:rPr lang="nl-BE" dirty="0" err="1" smtClean="0"/>
              <a:t>books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55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26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 smtClean="0"/>
              <a:t>Procedure: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smtClean="0"/>
              <a:t>contact </a:t>
            </a:r>
            <a:r>
              <a:rPr lang="nl-BE" dirty="0" smtClean="0"/>
              <a:t>Impala@uantwerpen.be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activation</a:t>
            </a:r>
            <a:endParaRPr lang="nl-BE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err="1" smtClean="0"/>
              <a:t>existing</a:t>
            </a:r>
            <a:r>
              <a:rPr lang="nl-BE" dirty="0" smtClean="0"/>
              <a:t> </a:t>
            </a:r>
            <a:r>
              <a:rPr lang="nl-BE" dirty="0" err="1" smtClean="0"/>
              <a:t>bpost</a:t>
            </a:r>
            <a:r>
              <a:rPr lang="nl-BE" dirty="0" smtClean="0"/>
              <a:t> contract </a:t>
            </a:r>
            <a:r>
              <a:rPr lang="nl-BE" dirty="0" smtClean="0"/>
              <a:t>or new contract</a:t>
            </a:r>
          </a:p>
          <a:p>
            <a:r>
              <a:rPr lang="nl-BE" dirty="0"/>
              <a:t>	</a:t>
            </a:r>
            <a:r>
              <a:rPr lang="nl-BE" dirty="0" smtClean="0"/>
              <a:t>-&gt; </a:t>
            </a:r>
            <a:r>
              <a:rPr lang="en-US" dirty="0"/>
              <a:t>online contract </a:t>
            </a:r>
            <a:r>
              <a:rPr lang="en-US" dirty="0" smtClean="0"/>
              <a:t>approval</a:t>
            </a:r>
          </a:p>
          <a:p>
            <a:r>
              <a:rPr lang="en-US" dirty="0"/>
              <a:t>	</a:t>
            </a:r>
            <a:r>
              <a:rPr lang="en-US" dirty="0" smtClean="0"/>
              <a:t>-&gt; </a:t>
            </a:r>
            <a:r>
              <a:rPr lang="en-US" dirty="0"/>
              <a:t>account can be set up in 2 to 3 days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standard </a:t>
            </a:r>
            <a:r>
              <a:rPr lang="en-US" dirty="0" err="1"/>
              <a:t>bpost</a:t>
            </a:r>
            <a:r>
              <a:rPr lang="en-US" dirty="0"/>
              <a:t> rates or lower 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direct invoices from </a:t>
            </a:r>
            <a:r>
              <a:rPr lang="en-US" dirty="0" err="1" smtClean="0"/>
              <a:t>bpost</a:t>
            </a:r>
            <a:r>
              <a:rPr lang="en-US" dirty="0" smtClean="0"/>
              <a:t> </a:t>
            </a:r>
            <a:r>
              <a:rPr lang="en-US" dirty="0" smtClean="0"/>
              <a:t>to your financial department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more information:</a:t>
            </a:r>
          </a:p>
          <a:p>
            <a:r>
              <a:rPr lang="en-US" dirty="0" smtClean="0"/>
              <a:t>	</a:t>
            </a:r>
            <a:r>
              <a:rPr lang="nl-BE" u="sng" dirty="0">
                <a:hlinkClick r:id="rId2"/>
              </a:rPr>
              <a:t>http://anet.be/doc/anet/impala/html/bpost.html</a:t>
            </a:r>
            <a:endParaRPr lang="nl-BE" dirty="0" smtClean="0"/>
          </a:p>
          <a:p>
            <a:r>
              <a:rPr lang="nl-BE" dirty="0"/>
              <a:t>	</a:t>
            </a:r>
            <a:endParaRPr lang="nl-BE" dirty="0" smtClean="0"/>
          </a:p>
          <a:p>
            <a:r>
              <a:rPr lang="nl-BE" dirty="0"/>
              <a:t>		</a:t>
            </a:r>
            <a:r>
              <a:rPr lang="nl-BE" dirty="0" smtClean="0"/>
              <a:t>	</a:t>
            </a:r>
            <a:r>
              <a:rPr lang="nl-BE" sz="2000" dirty="0"/>
              <a:t>	</a:t>
            </a:r>
            <a:endParaRPr lang="nl-BE" dirty="0" smtClean="0"/>
          </a:p>
          <a:p>
            <a:r>
              <a:rPr lang="nl-BE" sz="2000" dirty="0"/>
              <a:t>	</a:t>
            </a: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1822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b</a:t>
            </a:r>
            <a:r>
              <a:rPr lang="nl-BE" b="1" dirty="0" err="1" smtClean="0"/>
              <a:t>post</a:t>
            </a:r>
            <a:r>
              <a:rPr lang="nl-BE" b="1" dirty="0" smtClean="0"/>
              <a:t> </a:t>
            </a:r>
            <a:r>
              <a:rPr lang="nl-BE" b="1" dirty="0" err="1" smtClean="0"/>
              <a:t>application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27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Standard </a:t>
            </a:r>
            <a:r>
              <a:rPr lang="nl-BE" dirty="0" err="1" smtClean="0"/>
              <a:t>bpost</a:t>
            </a:r>
            <a:r>
              <a:rPr lang="nl-BE" dirty="0" smtClean="0"/>
              <a:t> </a:t>
            </a:r>
            <a:r>
              <a:rPr lang="nl-BE" dirty="0" err="1" smtClean="0"/>
              <a:t>rates</a:t>
            </a:r>
            <a:r>
              <a:rPr lang="nl-BE" dirty="0" smtClean="0"/>
              <a:t>:</a:t>
            </a:r>
          </a:p>
          <a:p>
            <a:r>
              <a:rPr lang="nl-BE" dirty="0"/>
              <a:t>	</a:t>
            </a:r>
            <a:endParaRPr lang="nl-BE" dirty="0" smtClean="0"/>
          </a:p>
          <a:p>
            <a:r>
              <a:rPr lang="nl-BE" dirty="0"/>
              <a:t>		</a:t>
            </a:r>
            <a:r>
              <a:rPr lang="nl-BE" dirty="0" smtClean="0"/>
              <a:t>	</a:t>
            </a:r>
            <a:r>
              <a:rPr lang="nl-BE" sz="2000" dirty="0"/>
              <a:t>	</a:t>
            </a:r>
            <a:endParaRPr lang="nl-BE" dirty="0" smtClean="0"/>
          </a:p>
          <a:p>
            <a:r>
              <a:rPr lang="nl-BE" sz="2000" dirty="0"/>
              <a:t>	</a:t>
            </a:r>
            <a:endParaRPr lang="nl-BE" sz="20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7992887" cy="367240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552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76000"/>
                    </a14:imgEffect>
                    <a14:imgEffect>
                      <a14:colorTemperature colorTemp="2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980" y="764704"/>
            <a:ext cx="14833648" cy="5517232"/>
          </a:xfrm>
          <a:prstGeom prst="rect">
            <a:avLst/>
          </a:prstGeom>
          <a:effectLst/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0250" y="620688"/>
            <a:ext cx="8064500" cy="626701"/>
          </a:xfrm>
          <a:solidFill>
            <a:srgbClr val="002060">
              <a:alpha val="75000"/>
            </a:srgbClr>
          </a:solidFill>
        </p:spPr>
        <p:txBody>
          <a:bodyPr/>
          <a:lstStyle/>
          <a:p>
            <a:r>
              <a:rPr lang="nl-BE" dirty="0" smtClean="0"/>
              <a:t>Return </a:t>
            </a:r>
            <a:r>
              <a:rPr lang="nl-BE" dirty="0" err="1" smtClean="0"/>
              <a:t>dispatch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62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Return </a:t>
            </a:r>
            <a:r>
              <a:rPr lang="nl-BE" b="1" dirty="0" err="1" smtClean="0"/>
              <a:t>dispatch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29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smtClean="0"/>
              <a:t>Impala tracks the </a:t>
            </a:r>
            <a:r>
              <a:rPr lang="nl-BE" dirty="0" err="1" smtClean="0"/>
              <a:t>milestones</a:t>
            </a:r>
            <a:r>
              <a:rPr lang="nl-BE" dirty="0" smtClean="0"/>
              <a:t> in the </a:t>
            </a:r>
            <a:r>
              <a:rPr lang="nl-BE" dirty="0" err="1" smtClean="0"/>
              <a:t>supply</a:t>
            </a:r>
            <a:r>
              <a:rPr lang="nl-BE" dirty="0" smtClean="0"/>
              <a:t> chain</a:t>
            </a:r>
          </a:p>
          <a:p>
            <a:r>
              <a:rPr lang="nl-BE" dirty="0" smtClean="0"/>
              <a:t>	-&gt;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send</a:t>
            </a:r>
            <a:r>
              <a:rPr lang="nl-BE" dirty="0" smtClean="0"/>
              <a:t> AND return </a:t>
            </a:r>
            <a:r>
              <a:rPr lang="nl-BE" dirty="0" err="1" smtClean="0"/>
              <a:t>dispatch</a:t>
            </a:r>
            <a:r>
              <a:rPr lang="nl-BE" dirty="0" smtClean="0"/>
              <a:t>	</a:t>
            </a:r>
          </a:p>
          <a:p>
            <a:endParaRPr lang="nl-BE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dirty="0" err="1" smtClean="0"/>
              <a:t>Available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every</a:t>
            </a:r>
            <a:r>
              <a:rPr lang="nl-BE" dirty="0" smtClean="0"/>
              <a:t> </a:t>
            </a:r>
            <a:r>
              <a:rPr lang="nl-BE" dirty="0" err="1" smtClean="0"/>
              <a:t>client</a:t>
            </a:r>
            <a:r>
              <a:rPr lang="nl-BE" dirty="0" smtClean="0"/>
              <a:t> </a:t>
            </a:r>
          </a:p>
          <a:p>
            <a:r>
              <a:rPr lang="nl-BE" dirty="0" smtClean="0"/>
              <a:t>	-&gt;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connected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</a:t>
            </a:r>
            <a:r>
              <a:rPr lang="nl-BE" dirty="0" err="1" smtClean="0"/>
              <a:t>bpost</a:t>
            </a:r>
            <a:r>
              <a:rPr lang="nl-BE" dirty="0" smtClean="0"/>
              <a:t> </a:t>
            </a:r>
            <a:r>
              <a:rPr lang="nl-BE" dirty="0" err="1" smtClean="0"/>
              <a:t>application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err="1">
                <a:latin typeface="Calibri" pitchFamily="34" charset="0"/>
              </a:rPr>
              <a:t>Supplying</a:t>
            </a:r>
            <a:r>
              <a:rPr lang="nl-BE" dirty="0">
                <a:latin typeface="Calibri" pitchFamily="34" charset="0"/>
              </a:rPr>
              <a:t> library				</a:t>
            </a:r>
            <a:r>
              <a:rPr lang="nl-BE" dirty="0" err="1">
                <a:latin typeface="Calibri" pitchFamily="34" charset="0"/>
              </a:rPr>
              <a:t>Requesting</a:t>
            </a:r>
            <a:r>
              <a:rPr lang="nl-BE" dirty="0">
                <a:latin typeface="Calibri" pitchFamily="34" charset="0"/>
              </a:rPr>
              <a:t> library</a:t>
            </a:r>
            <a:endParaRPr lang="nl-B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3192109"/>
              </p:ext>
            </p:extLst>
          </p:nvPr>
        </p:nvGraphicFramePr>
        <p:xfrm>
          <a:off x="1403648" y="4221088"/>
          <a:ext cx="60960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3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46"/>
            <a:ext cx="9158490" cy="59099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91313"/>
            <a:ext cx="8064500" cy="626701"/>
          </a:xfrm>
          <a:noFill/>
          <a:ln>
            <a:noFill/>
          </a:ln>
        </p:spPr>
        <p:txBody>
          <a:bodyPr/>
          <a:lstStyle/>
          <a:p>
            <a:r>
              <a:rPr lang="nl-BE" dirty="0" smtClean="0"/>
              <a:t>		Will </a:t>
            </a:r>
            <a:r>
              <a:rPr lang="nl-BE" dirty="0" err="1" smtClean="0"/>
              <a:t>there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ILL?</a:t>
            </a:r>
            <a:endParaRPr lang="nl-BE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98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Return </a:t>
            </a:r>
            <a:r>
              <a:rPr lang="nl-BE" b="1" dirty="0" err="1" smtClean="0"/>
              <a:t>dispatch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30</a:t>
            </a:fld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56792"/>
            <a:ext cx="8363272" cy="3960440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729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Return </a:t>
            </a:r>
            <a:r>
              <a:rPr lang="nl-BE" b="1" dirty="0" err="1" smtClean="0"/>
              <a:t>dispatch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31</a:t>
            </a:fld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11884"/>
            <a:ext cx="8363272" cy="2450256"/>
          </a:xfrm>
          <a:ln>
            <a:solidFill>
              <a:srgbClr val="002060"/>
            </a:solidFill>
          </a:ln>
        </p:spPr>
      </p:pic>
      <p:sp>
        <p:nvSpPr>
          <p:cNvPr id="5" name="PIJL-LINKS 4"/>
          <p:cNvSpPr/>
          <p:nvPr/>
        </p:nvSpPr>
        <p:spPr>
          <a:xfrm>
            <a:off x="4499992" y="4365104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5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Return </a:t>
            </a:r>
            <a:r>
              <a:rPr lang="nl-BE" b="1" dirty="0" err="1" smtClean="0"/>
              <a:t>dispatch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32</a:t>
            </a:fld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89308"/>
            <a:ext cx="8363272" cy="2895407"/>
          </a:xfrm>
          <a:ln>
            <a:solidFill>
              <a:srgbClr val="002060"/>
            </a:solidFill>
          </a:ln>
        </p:spPr>
      </p:pic>
      <p:sp>
        <p:nvSpPr>
          <p:cNvPr id="5" name="PIJL-LINKS 4"/>
          <p:cNvSpPr/>
          <p:nvPr/>
        </p:nvSpPr>
        <p:spPr>
          <a:xfrm>
            <a:off x="3851920" y="4725144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1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Return </a:t>
            </a:r>
            <a:r>
              <a:rPr lang="nl-BE" b="1" dirty="0" err="1" smtClean="0"/>
              <a:t>dispatch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33</a:t>
            </a:fld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208912" cy="3283907"/>
          </a:xfrm>
          <a:ln>
            <a:solidFill>
              <a:srgbClr val="002060"/>
            </a:solidFill>
          </a:ln>
        </p:spPr>
      </p:pic>
      <p:sp>
        <p:nvSpPr>
          <p:cNvPr id="5" name="PIJL-LINKS 4"/>
          <p:cNvSpPr/>
          <p:nvPr/>
        </p:nvSpPr>
        <p:spPr>
          <a:xfrm>
            <a:off x="6372200" y="4725144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74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" y="188640"/>
            <a:ext cx="9153245" cy="5472607"/>
          </a:xfrm>
          <a:prstGeom prst="rect">
            <a:avLst/>
          </a:prstGeo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solidFill>
            <a:srgbClr val="002060">
              <a:alpha val="75000"/>
            </a:srgbClr>
          </a:solidFill>
        </p:spPr>
        <p:txBody>
          <a:bodyPr/>
          <a:lstStyle/>
          <a:p>
            <a:r>
              <a:rPr lang="nl-BE" dirty="0" smtClean="0"/>
              <a:t>Quick link </a:t>
            </a:r>
            <a:r>
              <a:rPr lang="nl-BE" dirty="0" err="1" smtClean="0"/>
              <a:t>and</a:t>
            </a:r>
            <a:r>
              <a:rPr lang="nl-BE" dirty="0" smtClean="0"/>
              <a:t> bar code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49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Quick link </a:t>
            </a:r>
            <a:r>
              <a:rPr lang="nl-BE" b="1" dirty="0" err="1" smtClean="0"/>
              <a:t>and</a:t>
            </a:r>
            <a:r>
              <a:rPr lang="nl-BE" b="1" dirty="0" smtClean="0"/>
              <a:t> bar code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35</a:t>
            </a:fld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18837"/>
            <a:ext cx="8064500" cy="2052126"/>
          </a:xfrm>
          <a:ln>
            <a:solidFill>
              <a:srgbClr val="002060"/>
            </a:solidFill>
          </a:ln>
        </p:spPr>
      </p:pic>
      <p:sp>
        <p:nvSpPr>
          <p:cNvPr id="7" name="PIJL-LINKS 6"/>
          <p:cNvSpPr/>
          <p:nvPr/>
        </p:nvSpPr>
        <p:spPr>
          <a:xfrm>
            <a:off x="7164288" y="4365104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82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Quick link </a:t>
            </a:r>
            <a:r>
              <a:rPr lang="nl-BE" b="1" dirty="0" err="1" smtClean="0"/>
              <a:t>and</a:t>
            </a:r>
            <a:r>
              <a:rPr lang="nl-BE" b="1" dirty="0" smtClean="0"/>
              <a:t> bar code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36</a:t>
            </a:fld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63429"/>
            <a:ext cx="8064500" cy="1962941"/>
          </a:xfrm>
          <a:ln>
            <a:solidFill>
              <a:srgbClr val="002060"/>
            </a:solidFill>
          </a:ln>
        </p:spPr>
      </p:pic>
      <p:sp>
        <p:nvSpPr>
          <p:cNvPr id="7" name="PIJL-LINKS 6"/>
          <p:cNvSpPr/>
          <p:nvPr/>
        </p:nvSpPr>
        <p:spPr>
          <a:xfrm>
            <a:off x="3275856" y="4005064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80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Questions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37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sz="6000" dirty="0" smtClean="0">
                <a:hlinkClick r:id="rId2"/>
              </a:rPr>
              <a:t>Impala@uantwerpen.be</a:t>
            </a:r>
            <a:r>
              <a:rPr lang="nl-BE" sz="6000" dirty="0" smtClean="0"/>
              <a:t> </a:t>
            </a:r>
          </a:p>
          <a:p>
            <a:r>
              <a:rPr lang="nl-BE" sz="4400" u="sng" dirty="0">
                <a:hlinkClick r:id="rId3"/>
              </a:rPr>
              <a:t>http://anet.be/doc/anet/impala</a:t>
            </a:r>
            <a:endParaRPr lang="nl-BE" sz="4400" dirty="0"/>
          </a:p>
          <a:p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4847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28" name="Afbeelding 27" descr="logo_UA_U_wi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3" r="-1"/>
          <a:stretch/>
        </p:blipFill>
        <p:spPr>
          <a:xfrm>
            <a:off x="3229004" y="823913"/>
            <a:ext cx="2685991" cy="1803391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40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Impala use 2004 - 2014</a:t>
            </a:r>
          </a:p>
          <a:p>
            <a:endParaRPr lang="en-GB" dirty="0"/>
          </a:p>
          <a:p>
            <a:r>
              <a:rPr lang="en-GB" sz="3200" dirty="0" smtClean="0"/>
              <a:t>New developments</a:t>
            </a:r>
          </a:p>
          <a:p>
            <a:pPr marL="918900" lvl="2" indent="-342900"/>
            <a:r>
              <a:rPr lang="en-GB" dirty="0" err="1"/>
              <a:t>b</a:t>
            </a:r>
            <a:r>
              <a:rPr lang="en-GB" dirty="0" err="1" smtClean="0"/>
              <a:t>post</a:t>
            </a:r>
            <a:r>
              <a:rPr lang="en-GB" dirty="0" smtClean="0"/>
              <a:t> application</a:t>
            </a:r>
          </a:p>
          <a:p>
            <a:pPr marL="918900" lvl="2" indent="-342900"/>
            <a:r>
              <a:rPr lang="en-GB" dirty="0" smtClean="0"/>
              <a:t>Return dispatch</a:t>
            </a:r>
          </a:p>
          <a:p>
            <a:pPr marL="918900" lvl="2" indent="-342900"/>
            <a:r>
              <a:rPr lang="en-GB" dirty="0" smtClean="0"/>
              <a:t>Quick link and bar code</a:t>
            </a:r>
            <a:endParaRPr lang="en-GB" dirty="0"/>
          </a:p>
          <a:p>
            <a:pPr lvl="2" indent="0">
              <a:buNone/>
            </a:pPr>
            <a:endParaRPr lang="en-GB" dirty="0"/>
          </a:p>
          <a:p>
            <a:r>
              <a:rPr lang="en-GB" sz="3200" dirty="0" smtClean="0"/>
              <a:t>How </a:t>
            </a:r>
            <a:r>
              <a:rPr lang="en-GB" sz="3200" dirty="0"/>
              <a:t>to measure your Impala traffic</a:t>
            </a:r>
            <a:r>
              <a:rPr lang="en-GB" sz="3200" dirty="0" smtClean="0"/>
              <a:t>? </a:t>
            </a:r>
            <a:endParaRPr lang="en-GB" sz="3200" dirty="0" smtClean="0"/>
          </a:p>
          <a:p>
            <a:r>
              <a:rPr lang="en-GB" dirty="0" smtClean="0"/>
              <a:t>(</a:t>
            </a:r>
            <a:r>
              <a:rPr lang="en-GB" dirty="0" smtClean="0"/>
              <a:t>Jan Corthouts)</a:t>
            </a:r>
            <a:endParaRPr lang="en-GB" dirty="0"/>
          </a:p>
          <a:p>
            <a:pPr lvl="2" indent="0">
              <a:buNone/>
            </a:pPr>
            <a:endParaRPr lang="en-GB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6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" y="0"/>
            <a:ext cx="9153245" cy="6608608"/>
          </a:xfrm>
        </p:spPr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solidFill>
            <a:srgbClr val="002060">
              <a:alpha val="75000"/>
            </a:srgbClr>
          </a:solidFill>
        </p:spPr>
        <p:txBody>
          <a:bodyPr/>
          <a:lstStyle/>
          <a:p>
            <a:r>
              <a:rPr lang="nl-BE" dirty="0"/>
              <a:t>Impala </a:t>
            </a:r>
            <a:r>
              <a:rPr lang="nl-BE" dirty="0" err="1"/>
              <a:t>use</a:t>
            </a:r>
            <a:r>
              <a:rPr lang="nl-BE" dirty="0"/>
              <a:t> 2004 - 2014</a:t>
            </a:r>
          </a:p>
        </p:txBody>
      </p:sp>
    </p:spTree>
    <p:extLst>
      <p:ext uri="{BB962C8B-B14F-4D97-AF65-F5344CB8AC3E}">
        <p14:creationId xmlns:p14="http://schemas.microsoft.com/office/powerpoint/2010/main" val="13883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6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5" y="116632"/>
            <a:ext cx="815268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4220" r="16624"/>
          <a:stretch/>
        </p:blipFill>
        <p:spPr>
          <a:xfrm>
            <a:off x="971600" y="63615"/>
            <a:ext cx="6945582" cy="60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60096"/>
            <a:ext cx="851339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1" y="188640"/>
            <a:ext cx="899424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Diavoorstelling (4:3)</PresentationFormat>
  <Paragraphs>120</Paragraphs>
  <Slides>38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Kantoorthema</vt:lpstr>
      <vt:lpstr>PowerPoint-presentatie</vt:lpstr>
      <vt:lpstr>      Impala gebruikersdag  Journée des utilisateurs d’Impala   </vt:lpstr>
      <vt:lpstr>  Will there be ILL?</vt:lpstr>
      <vt:lpstr>PowerPoint-presentatie</vt:lpstr>
      <vt:lpstr>Impala use 2004 - 2014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bpost application</vt:lpstr>
      <vt:lpstr>bpost application</vt:lpstr>
      <vt:lpstr>bpost application</vt:lpstr>
      <vt:lpstr>bpost application</vt:lpstr>
      <vt:lpstr>bpost application</vt:lpstr>
      <vt:lpstr>bpost application</vt:lpstr>
      <vt:lpstr>bpost application</vt:lpstr>
      <vt:lpstr>bpost application</vt:lpstr>
      <vt:lpstr>PowerPoint-presentatie</vt:lpstr>
      <vt:lpstr>bpost application</vt:lpstr>
      <vt:lpstr>bpost application</vt:lpstr>
      <vt:lpstr>bpost application</vt:lpstr>
      <vt:lpstr>bpost application</vt:lpstr>
      <vt:lpstr>bpost application</vt:lpstr>
      <vt:lpstr>Return dispatch</vt:lpstr>
      <vt:lpstr>Return dispatch</vt:lpstr>
      <vt:lpstr>Return dispatch</vt:lpstr>
      <vt:lpstr>Return dispatch</vt:lpstr>
      <vt:lpstr>Return dispatch</vt:lpstr>
      <vt:lpstr>Return dispatch</vt:lpstr>
      <vt:lpstr>Quick link and bar code</vt:lpstr>
      <vt:lpstr>Quick link and bar code</vt:lpstr>
      <vt:lpstr>Quick link and bar code</vt:lpstr>
      <vt:lpstr>Questions?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2015-04-22T12:06:56Z</dcterms:modified>
</cp:coreProperties>
</file>