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 id="2147483688" r:id="rId3"/>
    <p:sldMasterId id="2147483708" r:id="rId4"/>
    <p:sldMasterId id="2147483716" r:id="rId5"/>
  </p:sldMasterIdLst>
  <p:notesMasterIdLst>
    <p:notesMasterId r:id="rId36"/>
  </p:notesMasterIdLst>
  <p:handoutMasterIdLst>
    <p:handoutMasterId r:id="rId37"/>
  </p:handoutMasterIdLst>
  <p:sldIdLst>
    <p:sldId id="294" r:id="rId6"/>
    <p:sldId id="407" r:id="rId7"/>
    <p:sldId id="406" r:id="rId8"/>
    <p:sldId id="404" r:id="rId9"/>
    <p:sldId id="405" r:id="rId10"/>
    <p:sldId id="297" r:id="rId11"/>
    <p:sldId id="418" r:id="rId12"/>
    <p:sldId id="333" r:id="rId13"/>
    <p:sldId id="334" r:id="rId14"/>
    <p:sldId id="372" r:id="rId15"/>
    <p:sldId id="423" r:id="rId16"/>
    <p:sldId id="411" r:id="rId17"/>
    <p:sldId id="419" r:id="rId18"/>
    <p:sldId id="413" r:id="rId19"/>
    <p:sldId id="415" r:id="rId20"/>
    <p:sldId id="416" r:id="rId21"/>
    <p:sldId id="384" r:id="rId22"/>
    <p:sldId id="336" r:id="rId23"/>
    <p:sldId id="425" r:id="rId24"/>
    <p:sldId id="417" r:id="rId25"/>
    <p:sldId id="422" r:id="rId26"/>
    <p:sldId id="382" r:id="rId27"/>
    <p:sldId id="337" r:id="rId28"/>
    <p:sldId id="420" r:id="rId29"/>
    <p:sldId id="341" r:id="rId30"/>
    <p:sldId id="408" r:id="rId31"/>
    <p:sldId id="409" r:id="rId32"/>
    <p:sldId id="421" r:id="rId33"/>
    <p:sldId id="383" r:id="rId34"/>
    <p:sldId id="351" r:id="rId35"/>
  </p:sldIdLst>
  <p:sldSz cx="9144000" cy="6858000" type="screen4x3"/>
  <p:notesSz cx="6797675" cy="99266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F60"/>
    <a:srgbClr val="AEC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9" autoAdjust="0"/>
  </p:normalViewPr>
  <p:slideViewPr>
    <p:cSldViewPr snapToGrid="0" snapToObjects="1">
      <p:cViewPr>
        <p:scale>
          <a:sx n="60" d="100"/>
          <a:sy n="60" d="100"/>
        </p:scale>
        <p:origin x="-157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0" d="100"/>
          <a:sy n="60" d="100"/>
        </p:scale>
        <p:origin x="-249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11AB60-802C-4AA8-A238-72BF9D742735}" type="doc">
      <dgm:prSet loTypeId="urn:microsoft.com/office/officeart/2005/8/layout/cycle5" loCatId="cycle" qsTypeId="urn:microsoft.com/office/officeart/2005/8/quickstyle/simple1" qsCatId="simple" csTypeId="urn:microsoft.com/office/officeart/2005/8/colors/accent3_1" csCatId="accent3" phldr="1"/>
      <dgm:spPr/>
      <dgm:t>
        <a:bodyPr/>
        <a:lstStyle/>
        <a:p>
          <a:endParaRPr lang="nl-NL"/>
        </a:p>
      </dgm:t>
    </dgm:pt>
    <dgm:pt modelId="{D505B6BE-95C3-42CA-B1BA-54844826F6B0}">
      <dgm:prSet phldrT="[Tekst]"/>
      <dgm:spPr/>
      <dgm:t>
        <a:bodyPr/>
        <a:lstStyle/>
        <a:p>
          <a:r>
            <a:rPr lang="nl-NL" dirty="0" smtClean="0"/>
            <a:t>Theorie</a:t>
          </a:r>
          <a:endParaRPr lang="nl-NL" dirty="0"/>
        </a:p>
      </dgm:t>
    </dgm:pt>
    <dgm:pt modelId="{320808EF-C9AA-4EF2-9BB0-BBD0DCAE2057}" type="parTrans" cxnId="{F6D8F225-ECB4-4505-896C-5B73F0B20883}">
      <dgm:prSet/>
      <dgm:spPr/>
      <dgm:t>
        <a:bodyPr/>
        <a:lstStyle/>
        <a:p>
          <a:endParaRPr lang="nl-NL"/>
        </a:p>
      </dgm:t>
    </dgm:pt>
    <dgm:pt modelId="{4ED4152F-5D3A-41C2-A167-43B5FA4BD9FA}" type="sibTrans" cxnId="{F6D8F225-ECB4-4505-896C-5B73F0B20883}">
      <dgm:prSet/>
      <dgm:spPr/>
      <dgm:t>
        <a:bodyPr/>
        <a:lstStyle/>
        <a:p>
          <a:endParaRPr lang="nl-NL"/>
        </a:p>
      </dgm:t>
    </dgm:pt>
    <dgm:pt modelId="{6D5B5203-8C91-453D-8387-1F9E42225605}">
      <dgm:prSet phldrT="[Tekst]"/>
      <dgm:spPr/>
      <dgm:t>
        <a:bodyPr/>
        <a:lstStyle/>
        <a:p>
          <a:r>
            <a:rPr lang="nl-NL" dirty="0" smtClean="0"/>
            <a:t>Hypothesen</a:t>
          </a:r>
          <a:endParaRPr lang="nl-NL" dirty="0"/>
        </a:p>
      </dgm:t>
    </dgm:pt>
    <dgm:pt modelId="{E095F700-C7E1-4932-AA1B-9666C194EEA8}" type="parTrans" cxnId="{D24F996F-61A2-43C9-9DBB-80F74AAA36DD}">
      <dgm:prSet/>
      <dgm:spPr/>
      <dgm:t>
        <a:bodyPr/>
        <a:lstStyle/>
        <a:p>
          <a:endParaRPr lang="nl-NL"/>
        </a:p>
      </dgm:t>
    </dgm:pt>
    <dgm:pt modelId="{928A6B1E-6D90-4063-81BC-BB5D8BD77BC4}" type="sibTrans" cxnId="{D24F996F-61A2-43C9-9DBB-80F74AAA36DD}">
      <dgm:prSet/>
      <dgm:spPr/>
      <dgm:t>
        <a:bodyPr/>
        <a:lstStyle/>
        <a:p>
          <a:endParaRPr lang="nl-NL"/>
        </a:p>
      </dgm:t>
    </dgm:pt>
    <dgm:pt modelId="{DFFCB585-B9BA-4F6D-BA49-9FF5C5A56A7E}">
      <dgm:prSet phldrT="[Tekst]"/>
      <dgm:spPr/>
      <dgm:t>
        <a:bodyPr/>
        <a:lstStyle/>
        <a:p>
          <a:r>
            <a:rPr lang="nl-NL" dirty="0" smtClean="0"/>
            <a:t>Observaties</a:t>
          </a:r>
          <a:endParaRPr lang="nl-NL" dirty="0"/>
        </a:p>
      </dgm:t>
    </dgm:pt>
    <dgm:pt modelId="{2DA3C833-4533-41E4-8558-E7C8EEF2F467}" type="parTrans" cxnId="{7BFF3F7C-A5BF-42E5-9B68-18F539B9B9DF}">
      <dgm:prSet/>
      <dgm:spPr/>
      <dgm:t>
        <a:bodyPr/>
        <a:lstStyle/>
        <a:p>
          <a:endParaRPr lang="nl-NL"/>
        </a:p>
      </dgm:t>
    </dgm:pt>
    <dgm:pt modelId="{FAB28DEA-E463-47A5-A2D7-CB8D143B4033}" type="sibTrans" cxnId="{7BFF3F7C-A5BF-42E5-9B68-18F539B9B9DF}">
      <dgm:prSet/>
      <dgm:spPr/>
      <dgm:t>
        <a:bodyPr/>
        <a:lstStyle/>
        <a:p>
          <a:endParaRPr lang="nl-NL"/>
        </a:p>
      </dgm:t>
    </dgm:pt>
    <dgm:pt modelId="{952CDCC8-86B0-49B4-9502-C467CDB259AC}">
      <dgm:prSet phldrT="[Tekst]"/>
      <dgm:spPr/>
      <dgm:t>
        <a:bodyPr/>
        <a:lstStyle/>
        <a:p>
          <a:r>
            <a:rPr lang="nl-NL" dirty="0" smtClean="0"/>
            <a:t>Empirische generalisaties</a:t>
          </a:r>
          <a:endParaRPr lang="nl-NL" dirty="0"/>
        </a:p>
      </dgm:t>
    </dgm:pt>
    <dgm:pt modelId="{FED0210E-55D6-4C49-BB1A-1FB7971EB124}" type="parTrans" cxnId="{A2769281-AD9D-48BA-8B6D-4AD5D1BF4954}">
      <dgm:prSet/>
      <dgm:spPr/>
      <dgm:t>
        <a:bodyPr/>
        <a:lstStyle/>
        <a:p>
          <a:endParaRPr lang="nl-NL"/>
        </a:p>
      </dgm:t>
    </dgm:pt>
    <dgm:pt modelId="{2749FBCE-E1AD-4336-BCED-09DE05FB552F}" type="sibTrans" cxnId="{A2769281-AD9D-48BA-8B6D-4AD5D1BF4954}">
      <dgm:prSet/>
      <dgm:spPr/>
      <dgm:t>
        <a:bodyPr/>
        <a:lstStyle/>
        <a:p>
          <a:endParaRPr lang="nl-NL"/>
        </a:p>
      </dgm:t>
    </dgm:pt>
    <dgm:pt modelId="{240A4476-EB4D-4FC0-8BB9-7436DC7CFD74}" type="pres">
      <dgm:prSet presAssocID="{4811AB60-802C-4AA8-A238-72BF9D742735}" presName="cycle" presStyleCnt="0">
        <dgm:presLayoutVars>
          <dgm:dir/>
          <dgm:resizeHandles val="exact"/>
        </dgm:presLayoutVars>
      </dgm:prSet>
      <dgm:spPr/>
      <dgm:t>
        <a:bodyPr/>
        <a:lstStyle/>
        <a:p>
          <a:endParaRPr lang="nl-NL"/>
        </a:p>
      </dgm:t>
    </dgm:pt>
    <dgm:pt modelId="{C28926B3-2259-47D5-93A5-73B8CCD3FC44}" type="pres">
      <dgm:prSet presAssocID="{D505B6BE-95C3-42CA-B1BA-54844826F6B0}" presName="node" presStyleLbl="node1" presStyleIdx="0" presStyleCnt="4">
        <dgm:presLayoutVars>
          <dgm:bulletEnabled val="1"/>
        </dgm:presLayoutVars>
      </dgm:prSet>
      <dgm:spPr/>
      <dgm:t>
        <a:bodyPr/>
        <a:lstStyle/>
        <a:p>
          <a:endParaRPr lang="nl-NL"/>
        </a:p>
      </dgm:t>
    </dgm:pt>
    <dgm:pt modelId="{5419C7AC-22AD-4C82-AA79-EEDE887316F3}" type="pres">
      <dgm:prSet presAssocID="{D505B6BE-95C3-42CA-B1BA-54844826F6B0}" presName="spNode" presStyleCnt="0"/>
      <dgm:spPr/>
      <dgm:t>
        <a:bodyPr/>
        <a:lstStyle/>
        <a:p>
          <a:endParaRPr lang="nl-NL"/>
        </a:p>
      </dgm:t>
    </dgm:pt>
    <dgm:pt modelId="{EB047384-24CE-44F5-8340-8BFC26B0843D}" type="pres">
      <dgm:prSet presAssocID="{4ED4152F-5D3A-41C2-A167-43B5FA4BD9FA}" presName="sibTrans" presStyleLbl="sibTrans1D1" presStyleIdx="0" presStyleCnt="4"/>
      <dgm:spPr/>
      <dgm:t>
        <a:bodyPr/>
        <a:lstStyle/>
        <a:p>
          <a:endParaRPr lang="nl-NL"/>
        </a:p>
      </dgm:t>
    </dgm:pt>
    <dgm:pt modelId="{45AC4881-91A7-4D38-B3DC-06FBD4480666}" type="pres">
      <dgm:prSet presAssocID="{6D5B5203-8C91-453D-8387-1F9E42225605}" presName="node" presStyleLbl="node1" presStyleIdx="1" presStyleCnt="4">
        <dgm:presLayoutVars>
          <dgm:bulletEnabled val="1"/>
        </dgm:presLayoutVars>
      </dgm:prSet>
      <dgm:spPr/>
      <dgm:t>
        <a:bodyPr/>
        <a:lstStyle/>
        <a:p>
          <a:endParaRPr lang="nl-NL"/>
        </a:p>
      </dgm:t>
    </dgm:pt>
    <dgm:pt modelId="{23166E7E-064D-4D94-88CE-B63B322CEE3F}" type="pres">
      <dgm:prSet presAssocID="{6D5B5203-8C91-453D-8387-1F9E42225605}" presName="spNode" presStyleCnt="0"/>
      <dgm:spPr/>
      <dgm:t>
        <a:bodyPr/>
        <a:lstStyle/>
        <a:p>
          <a:endParaRPr lang="nl-NL"/>
        </a:p>
      </dgm:t>
    </dgm:pt>
    <dgm:pt modelId="{1815B506-C4D7-4B86-8D9E-804835E66F4E}" type="pres">
      <dgm:prSet presAssocID="{928A6B1E-6D90-4063-81BC-BB5D8BD77BC4}" presName="sibTrans" presStyleLbl="sibTrans1D1" presStyleIdx="1" presStyleCnt="4"/>
      <dgm:spPr/>
      <dgm:t>
        <a:bodyPr/>
        <a:lstStyle/>
        <a:p>
          <a:endParaRPr lang="nl-NL"/>
        </a:p>
      </dgm:t>
    </dgm:pt>
    <dgm:pt modelId="{152386C5-364A-4673-A9F9-A62BA25D6322}" type="pres">
      <dgm:prSet presAssocID="{DFFCB585-B9BA-4F6D-BA49-9FF5C5A56A7E}" presName="node" presStyleLbl="node1" presStyleIdx="2" presStyleCnt="4">
        <dgm:presLayoutVars>
          <dgm:bulletEnabled val="1"/>
        </dgm:presLayoutVars>
      </dgm:prSet>
      <dgm:spPr/>
      <dgm:t>
        <a:bodyPr/>
        <a:lstStyle/>
        <a:p>
          <a:endParaRPr lang="nl-NL"/>
        </a:p>
      </dgm:t>
    </dgm:pt>
    <dgm:pt modelId="{40974464-B07D-4EB5-BE6A-61A75D65FD25}" type="pres">
      <dgm:prSet presAssocID="{DFFCB585-B9BA-4F6D-BA49-9FF5C5A56A7E}" presName="spNode" presStyleCnt="0"/>
      <dgm:spPr/>
      <dgm:t>
        <a:bodyPr/>
        <a:lstStyle/>
        <a:p>
          <a:endParaRPr lang="nl-NL"/>
        </a:p>
      </dgm:t>
    </dgm:pt>
    <dgm:pt modelId="{E977433A-44EF-4C76-BB21-45E795D83AA7}" type="pres">
      <dgm:prSet presAssocID="{FAB28DEA-E463-47A5-A2D7-CB8D143B4033}" presName="sibTrans" presStyleLbl="sibTrans1D1" presStyleIdx="2" presStyleCnt="4"/>
      <dgm:spPr/>
      <dgm:t>
        <a:bodyPr/>
        <a:lstStyle/>
        <a:p>
          <a:endParaRPr lang="nl-NL"/>
        </a:p>
      </dgm:t>
    </dgm:pt>
    <dgm:pt modelId="{6E682869-9FD1-4447-BD21-A9BA820A9FC3}" type="pres">
      <dgm:prSet presAssocID="{952CDCC8-86B0-49B4-9502-C467CDB259AC}" presName="node" presStyleLbl="node1" presStyleIdx="3" presStyleCnt="4">
        <dgm:presLayoutVars>
          <dgm:bulletEnabled val="1"/>
        </dgm:presLayoutVars>
      </dgm:prSet>
      <dgm:spPr/>
      <dgm:t>
        <a:bodyPr/>
        <a:lstStyle/>
        <a:p>
          <a:endParaRPr lang="nl-NL"/>
        </a:p>
      </dgm:t>
    </dgm:pt>
    <dgm:pt modelId="{A8B89791-F04B-4AE7-9FB6-084B471BF01D}" type="pres">
      <dgm:prSet presAssocID="{952CDCC8-86B0-49B4-9502-C467CDB259AC}" presName="spNode" presStyleCnt="0"/>
      <dgm:spPr/>
      <dgm:t>
        <a:bodyPr/>
        <a:lstStyle/>
        <a:p>
          <a:endParaRPr lang="nl-NL"/>
        </a:p>
      </dgm:t>
    </dgm:pt>
    <dgm:pt modelId="{D36ADC0B-CB0D-4021-B652-49C349C6CF32}" type="pres">
      <dgm:prSet presAssocID="{2749FBCE-E1AD-4336-BCED-09DE05FB552F}" presName="sibTrans" presStyleLbl="sibTrans1D1" presStyleIdx="3" presStyleCnt="4"/>
      <dgm:spPr/>
      <dgm:t>
        <a:bodyPr/>
        <a:lstStyle/>
        <a:p>
          <a:endParaRPr lang="nl-NL"/>
        </a:p>
      </dgm:t>
    </dgm:pt>
  </dgm:ptLst>
  <dgm:cxnLst>
    <dgm:cxn modelId="{A2769281-AD9D-48BA-8B6D-4AD5D1BF4954}" srcId="{4811AB60-802C-4AA8-A238-72BF9D742735}" destId="{952CDCC8-86B0-49B4-9502-C467CDB259AC}" srcOrd="3" destOrd="0" parTransId="{FED0210E-55D6-4C49-BB1A-1FB7971EB124}" sibTransId="{2749FBCE-E1AD-4336-BCED-09DE05FB552F}"/>
    <dgm:cxn modelId="{FBE76FEE-ACD5-44F1-8D87-701A32D147E6}" type="presOf" srcId="{4811AB60-802C-4AA8-A238-72BF9D742735}" destId="{240A4476-EB4D-4FC0-8BB9-7436DC7CFD74}" srcOrd="0" destOrd="0" presId="urn:microsoft.com/office/officeart/2005/8/layout/cycle5"/>
    <dgm:cxn modelId="{5C2FEE84-0F6A-44F9-BF64-CC1863A2A3B2}" type="presOf" srcId="{FAB28DEA-E463-47A5-A2D7-CB8D143B4033}" destId="{E977433A-44EF-4C76-BB21-45E795D83AA7}" srcOrd="0" destOrd="0" presId="urn:microsoft.com/office/officeart/2005/8/layout/cycle5"/>
    <dgm:cxn modelId="{C16D45B8-A376-456B-ADA6-84E6DC55184F}" type="presOf" srcId="{DFFCB585-B9BA-4F6D-BA49-9FF5C5A56A7E}" destId="{152386C5-364A-4673-A9F9-A62BA25D6322}" srcOrd="0" destOrd="0" presId="urn:microsoft.com/office/officeart/2005/8/layout/cycle5"/>
    <dgm:cxn modelId="{8D3A1DEE-AFC6-4977-A5A5-3D804854CD83}" type="presOf" srcId="{952CDCC8-86B0-49B4-9502-C467CDB259AC}" destId="{6E682869-9FD1-4447-BD21-A9BA820A9FC3}" srcOrd="0" destOrd="0" presId="urn:microsoft.com/office/officeart/2005/8/layout/cycle5"/>
    <dgm:cxn modelId="{302801A3-04A9-4775-A82E-A6C4EC188883}" type="presOf" srcId="{6D5B5203-8C91-453D-8387-1F9E42225605}" destId="{45AC4881-91A7-4D38-B3DC-06FBD4480666}" srcOrd="0" destOrd="0" presId="urn:microsoft.com/office/officeart/2005/8/layout/cycle5"/>
    <dgm:cxn modelId="{3432B42F-7CB8-4A35-BDA4-1E8655B6B6A6}" type="presOf" srcId="{2749FBCE-E1AD-4336-BCED-09DE05FB552F}" destId="{D36ADC0B-CB0D-4021-B652-49C349C6CF32}" srcOrd="0" destOrd="0" presId="urn:microsoft.com/office/officeart/2005/8/layout/cycle5"/>
    <dgm:cxn modelId="{D24F996F-61A2-43C9-9DBB-80F74AAA36DD}" srcId="{4811AB60-802C-4AA8-A238-72BF9D742735}" destId="{6D5B5203-8C91-453D-8387-1F9E42225605}" srcOrd="1" destOrd="0" parTransId="{E095F700-C7E1-4932-AA1B-9666C194EEA8}" sibTransId="{928A6B1E-6D90-4063-81BC-BB5D8BD77BC4}"/>
    <dgm:cxn modelId="{01295F18-C036-4F0E-8694-25297C342496}" type="presOf" srcId="{D505B6BE-95C3-42CA-B1BA-54844826F6B0}" destId="{C28926B3-2259-47D5-93A5-73B8CCD3FC44}" srcOrd="0" destOrd="0" presId="urn:microsoft.com/office/officeart/2005/8/layout/cycle5"/>
    <dgm:cxn modelId="{7BFF3F7C-A5BF-42E5-9B68-18F539B9B9DF}" srcId="{4811AB60-802C-4AA8-A238-72BF9D742735}" destId="{DFFCB585-B9BA-4F6D-BA49-9FF5C5A56A7E}" srcOrd="2" destOrd="0" parTransId="{2DA3C833-4533-41E4-8558-E7C8EEF2F467}" sibTransId="{FAB28DEA-E463-47A5-A2D7-CB8D143B4033}"/>
    <dgm:cxn modelId="{ACC4CA7F-B4E2-42AC-936C-C2A20BA418A9}" type="presOf" srcId="{928A6B1E-6D90-4063-81BC-BB5D8BD77BC4}" destId="{1815B506-C4D7-4B86-8D9E-804835E66F4E}" srcOrd="0" destOrd="0" presId="urn:microsoft.com/office/officeart/2005/8/layout/cycle5"/>
    <dgm:cxn modelId="{F6D8F225-ECB4-4505-896C-5B73F0B20883}" srcId="{4811AB60-802C-4AA8-A238-72BF9D742735}" destId="{D505B6BE-95C3-42CA-B1BA-54844826F6B0}" srcOrd="0" destOrd="0" parTransId="{320808EF-C9AA-4EF2-9BB0-BBD0DCAE2057}" sibTransId="{4ED4152F-5D3A-41C2-A167-43B5FA4BD9FA}"/>
    <dgm:cxn modelId="{CBF02D41-5947-4A59-841D-2755ACEBE292}" type="presOf" srcId="{4ED4152F-5D3A-41C2-A167-43B5FA4BD9FA}" destId="{EB047384-24CE-44F5-8340-8BFC26B0843D}" srcOrd="0" destOrd="0" presId="urn:microsoft.com/office/officeart/2005/8/layout/cycle5"/>
    <dgm:cxn modelId="{69C7B158-0E0D-48CC-92B0-5EA0C98510C2}" type="presParOf" srcId="{240A4476-EB4D-4FC0-8BB9-7436DC7CFD74}" destId="{C28926B3-2259-47D5-93A5-73B8CCD3FC44}" srcOrd="0" destOrd="0" presId="urn:microsoft.com/office/officeart/2005/8/layout/cycle5"/>
    <dgm:cxn modelId="{E704A25A-B1D7-4CF4-B19F-3E38A3C3C9F4}" type="presParOf" srcId="{240A4476-EB4D-4FC0-8BB9-7436DC7CFD74}" destId="{5419C7AC-22AD-4C82-AA79-EEDE887316F3}" srcOrd="1" destOrd="0" presId="urn:microsoft.com/office/officeart/2005/8/layout/cycle5"/>
    <dgm:cxn modelId="{75ED7B51-D7C6-427A-AF20-4E2E7E81ED46}" type="presParOf" srcId="{240A4476-EB4D-4FC0-8BB9-7436DC7CFD74}" destId="{EB047384-24CE-44F5-8340-8BFC26B0843D}" srcOrd="2" destOrd="0" presId="urn:microsoft.com/office/officeart/2005/8/layout/cycle5"/>
    <dgm:cxn modelId="{3FDEDB28-B174-4D8B-AD6A-2A9898B30F61}" type="presParOf" srcId="{240A4476-EB4D-4FC0-8BB9-7436DC7CFD74}" destId="{45AC4881-91A7-4D38-B3DC-06FBD4480666}" srcOrd="3" destOrd="0" presId="urn:microsoft.com/office/officeart/2005/8/layout/cycle5"/>
    <dgm:cxn modelId="{6D0A8759-798D-46DB-B5C2-6F07827675EC}" type="presParOf" srcId="{240A4476-EB4D-4FC0-8BB9-7436DC7CFD74}" destId="{23166E7E-064D-4D94-88CE-B63B322CEE3F}" srcOrd="4" destOrd="0" presId="urn:microsoft.com/office/officeart/2005/8/layout/cycle5"/>
    <dgm:cxn modelId="{74BA7A89-A176-44B9-B521-430F39C9C884}" type="presParOf" srcId="{240A4476-EB4D-4FC0-8BB9-7436DC7CFD74}" destId="{1815B506-C4D7-4B86-8D9E-804835E66F4E}" srcOrd="5" destOrd="0" presId="urn:microsoft.com/office/officeart/2005/8/layout/cycle5"/>
    <dgm:cxn modelId="{2D582D67-B488-448B-8A23-27992960A197}" type="presParOf" srcId="{240A4476-EB4D-4FC0-8BB9-7436DC7CFD74}" destId="{152386C5-364A-4673-A9F9-A62BA25D6322}" srcOrd="6" destOrd="0" presId="urn:microsoft.com/office/officeart/2005/8/layout/cycle5"/>
    <dgm:cxn modelId="{FD4D5E4D-CF24-4FB9-9B8B-14CAF308B66D}" type="presParOf" srcId="{240A4476-EB4D-4FC0-8BB9-7436DC7CFD74}" destId="{40974464-B07D-4EB5-BE6A-61A75D65FD25}" srcOrd="7" destOrd="0" presId="urn:microsoft.com/office/officeart/2005/8/layout/cycle5"/>
    <dgm:cxn modelId="{41D06546-8D32-4C01-BA41-A0FF9A067FC5}" type="presParOf" srcId="{240A4476-EB4D-4FC0-8BB9-7436DC7CFD74}" destId="{E977433A-44EF-4C76-BB21-45E795D83AA7}" srcOrd="8" destOrd="0" presId="urn:microsoft.com/office/officeart/2005/8/layout/cycle5"/>
    <dgm:cxn modelId="{854999A8-DC83-44E9-A87C-F0F958AA2CC4}" type="presParOf" srcId="{240A4476-EB4D-4FC0-8BB9-7436DC7CFD74}" destId="{6E682869-9FD1-4447-BD21-A9BA820A9FC3}" srcOrd="9" destOrd="0" presId="urn:microsoft.com/office/officeart/2005/8/layout/cycle5"/>
    <dgm:cxn modelId="{12B84921-7C31-41F5-A845-0B4816E71F64}" type="presParOf" srcId="{240A4476-EB4D-4FC0-8BB9-7436DC7CFD74}" destId="{A8B89791-F04B-4AE7-9FB6-084B471BF01D}" srcOrd="10" destOrd="0" presId="urn:microsoft.com/office/officeart/2005/8/layout/cycle5"/>
    <dgm:cxn modelId="{F29E3BF0-5F33-4437-9708-932E2571E989}" type="presParOf" srcId="{240A4476-EB4D-4FC0-8BB9-7436DC7CFD74}" destId="{D36ADC0B-CB0D-4021-B652-49C349C6CF3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926B3-2259-47D5-93A5-73B8CCD3FC44}">
      <dsp:nvSpPr>
        <dsp:cNvPr id="0" name=""/>
        <dsp:cNvSpPr/>
      </dsp:nvSpPr>
      <dsp:spPr>
        <a:xfrm>
          <a:off x="3581390" y="2014"/>
          <a:ext cx="1831317" cy="11903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t>Theorie</a:t>
          </a:r>
          <a:endParaRPr lang="nl-NL" sz="1700" kern="1200" dirty="0"/>
        </a:p>
      </dsp:txBody>
      <dsp:txXfrm>
        <a:off x="3639498" y="60122"/>
        <a:ext cx="1715101" cy="1074140"/>
      </dsp:txXfrm>
    </dsp:sp>
    <dsp:sp modelId="{EB047384-24CE-44F5-8340-8BFC26B0843D}">
      <dsp:nvSpPr>
        <dsp:cNvPr id="0" name=""/>
        <dsp:cNvSpPr/>
      </dsp:nvSpPr>
      <dsp:spPr>
        <a:xfrm>
          <a:off x="2530950" y="597193"/>
          <a:ext cx="3932197" cy="3932197"/>
        </a:xfrm>
        <a:custGeom>
          <a:avLst/>
          <a:gdLst/>
          <a:ahLst/>
          <a:cxnLst/>
          <a:rect l="0" t="0" r="0" b="0"/>
          <a:pathLst>
            <a:path>
              <a:moveTo>
                <a:pt x="3134409" y="384772"/>
              </a:moveTo>
              <a:arcTo wR="1966098" hR="1966098" stAng="18387457" swAng="163324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AC4881-91A7-4D38-B3DC-06FBD4480666}">
      <dsp:nvSpPr>
        <dsp:cNvPr id="0" name=""/>
        <dsp:cNvSpPr/>
      </dsp:nvSpPr>
      <dsp:spPr>
        <a:xfrm>
          <a:off x="5547488" y="1968113"/>
          <a:ext cx="1831317" cy="11903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t>Hypothesen</a:t>
          </a:r>
          <a:endParaRPr lang="nl-NL" sz="1700" kern="1200" dirty="0"/>
        </a:p>
      </dsp:txBody>
      <dsp:txXfrm>
        <a:off x="5605596" y="2026221"/>
        <a:ext cx="1715101" cy="1074140"/>
      </dsp:txXfrm>
    </dsp:sp>
    <dsp:sp modelId="{1815B506-C4D7-4B86-8D9E-804835E66F4E}">
      <dsp:nvSpPr>
        <dsp:cNvPr id="0" name=""/>
        <dsp:cNvSpPr/>
      </dsp:nvSpPr>
      <dsp:spPr>
        <a:xfrm>
          <a:off x="2530950" y="597193"/>
          <a:ext cx="3932197" cy="3932197"/>
        </a:xfrm>
        <a:custGeom>
          <a:avLst/>
          <a:gdLst/>
          <a:ahLst/>
          <a:cxnLst/>
          <a:rect l="0" t="0" r="0" b="0"/>
          <a:pathLst>
            <a:path>
              <a:moveTo>
                <a:pt x="3728350" y="2837885"/>
              </a:moveTo>
              <a:arcTo wR="1966098" hR="1966098" stAng="1579297" swAng="163324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2386C5-364A-4673-A9F9-A62BA25D6322}">
      <dsp:nvSpPr>
        <dsp:cNvPr id="0" name=""/>
        <dsp:cNvSpPr/>
      </dsp:nvSpPr>
      <dsp:spPr>
        <a:xfrm>
          <a:off x="3581390" y="3934212"/>
          <a:ext cx="1831317" cy="11903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t>Observaties</a:t>
          </a:r>
          <a:endParaRPr lang="nl-NL" sz="1700" kern="1200" dirty="0"/>
        </a:p>
      </dsp:txBody>
      <dsp:txXfrm>
        <a:off x="3639498" y="3992320"/>
        <a:ext cx="1715101" cy="1074140"/>
      </dsp:txXfrm>
    </dsp:sp>
    <dsp:sp modelId="{E977433A-44EF-4C76-BB21-45E795D83AA7}">
      <dsp:nvSpPr>
        <dsp:cNvPr id="0" name=""/>
        <dsp:cNvSpPr/>
      </dsp:nvSpPr>
      <dsp:spPr>
        <a:xfrm>
          <a:off x="2530950" y="597193"/>
          <a:ext cx="3932197" cy="3932197"/>
        </a:xfrm>
        <a:custGeom>
          <a:avLst/>
          <a:gdLst/>
          <a:ahLst/>
          <a:cxnLst/>
          <a:rect l="0" t="0" r="0" b="0"/>
          <a:pathLst>
            <a:path>
              <a:moveTo>
                <a:pt x="797787" y="3547425"/>
              </a:moveTo>
              <a:arcTo wR="1966098" hR="1966098" stAng="7587457" swAng="163324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682869-9FD1-4447-BD21-A9BA820A9FC3}">
      <dsp:nvSpPr>
        <dsp:cNvPr id="0" name=""/>
        <dsp:cNvSpPr/>
      </dsp:nvSpPr>
      <dsp:spPr>
        <a:xfrm>
          <a:off x="1615291" y="1968113"/>
          <a:ext cx="1831317" cy="119035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nl-NL" sz="1700" kern="1200" dirty="0" smtClean="0"/>
            <a:t>Empirische generalisaties</a:t>
          </a:r>
          <a:endParaRPr lang="nl-NL" sz="1700" kern="1200" dirty="0"/>
        </a:p>
      </dsp:txBody>
      <dsp:txXfrm>
        <a:off x="1673399" y="2026221"/>
        <a:ext cx="1715101" cy="1074140"/>
      </dsp:txXfrm>
    </dsp:sp>
    <dsp:sp modelId="{D36ADC0B-CB0D-4021-B652-49C349C6CF32}">
      <dsp:nvSpPr>
        <dsp:cNvPr id="0" name=""/>
        <dsp:cNvSpPr/>
      </dsp:nvSpPr>
      <dsp:spPr>
        <a:xfrm>
          <a:off x="2530950" y="597193"/>
          <a:ext cx="3932197" cy="3932197"/>
        </a:xfrm>
        <a:custGeom>
          <a:avLst/>
          <a:gdLst/>
          <a:ahLst/>
          <a:cxnLst/>
          <a:rect l="0" t="0" r="0" b="0"/>
          <a:pathLst>
            <a:path>
              <a:moveTo>
                <a:pt x="203846" y="1094312"/>
              </a:moveTo>
              <a:arcTo wR="1966098" hR="1966098" stAng="12379297" swAng="163324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4EBDE89-DA7D-49AA-858F-2DF8A8985776}" type="datetimeFigureOut">
              <a:rPr lang="nl-NL" smtClean="0"/>
              <a:t>17-5-2014</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ABDC79-CCE3-4F41-A03F-63C3EC1AB300}" type="slidenum">
              <a:rPr lang="nl-NL" smtClean="0"/>
              <a:t>‹nr.›</a:t>
            </a:fld>
            <a:endParaRPr lang="nl-NL"/>
          </a:p>
        </p:txBody>
      </p:sp>
    </p:spTree>
    <p:extLst>
      <p:ext uri="{BB962C8B-B14F-4D97-AF65-F5344CB8AC3E}">
        <p14:creationId xmlns:p14="http://schemas.microsoft.com/office/powerpoint/2010/main" val="1718648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BFA1E41-6605-4228-BDE6-1B7A14962082}" type="datetimeFigureOut">
              <a:rPr lang="nl-BE" smtClean="0"/>
              <a:pPr/>
              <a:t>17/05/2014</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879821-39F4-4B1E-A162-F8E03CE0A609}" type="slidenum">
              <a:rPr lang="nl-BE" smtClean="0"/>
              <a:pPr/>
              <a:t>‹nr.›</a:t>
            </a:fld>
            <a:endParaRPr lang="nl-BE"/>
          </a:p>
        </p:txBody>
      </p:sp>
    </p:spTree>
    <p:extLst>
      <p:ext uri="{BB962C8B-B14F-4D97-AF65-F5344CB8AC3E}">
        <p14:creationId xmlns:p14="http://schemas.microsoft.com/office/powerpoint/2010/main" val="27015215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BE" smtClean="0"/>
          </a:p>
        </p:txBody>
      </p:sp>
      <p:sp>
        <p:nvSpPr>
          <p:cNvPr id="1024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23B348-08AD-43D9-B33A-35161C708FE7}" type="slidenum">
              <a:rPr lang="nl-BE"/>
              <a:pPr fontAlgn="base">
                <a:spcBef>
                  <a:spcPct val="0"/>
                </a:spcBef>
                <a:spcAft>
                  <a:spcPct val="0"/>
                </a:spcAft>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18</a:t>
            </a:fld>
            <a:endParaRPr lang="nl-BE"/>
          </a:p>
        </p:txBody>
      </p:sp>
    </p:spTree>
    <p:extLst>
      <p:ext uri="{BB962C8B-B14F-4D97-AF65-F5344CB8AC3E}">
        <p14:creationId xmlns:p14="http://schemas.microsoft.com/office/powerpoint/2010/main" val="135670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solidFill>
                  <a:prstClr val="black"/>
                </a:solidFill>
              </a:rPr>
              <a:pPr/>
              <a:t>20</a:t>
            </a:fld>
            <a:endParaRPr lang="nl-BE">
              <a:solidFill>
                <a:prstClr val="black"/>
              </a:solidFill>
            </a:endParaRPr>
          </a:p>
        </p:txBody>
      </p:sp>
    </p:spTree>
    <p:extLst>
      <p:ext uri="{BB962C8B-B14F-4D97-AF65-F5344CB8AC3E}">
        <p14:creationId xmlns:p14="http://schemas.microsoft.com/office/powerpoint/2010/main" val="402817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solidFill>
                  <a:prstClr val="black"/>
                </a:solidFill>
              </a:rPr>
              <a:pPr/>
              <a:t>26</a:t>
            </a:fld>
            <a:endParaRPr lang="nl-BE">
              <a:solidFill>
                <a:prstClr val="black"/>
              </a:solidFill>
            </a:endParaRPr>
          </a:p>
        </p:txBody>
      </p:sp>
    </p:spTree>
    <p:extLst>
      <p:ext uri="{BB962C8B-B14F-4D97-AF65-F5344CB8AC3E}">
        <p14:creationId xmlns:p14="http://schemas.microsoft.com/office/powerpoint/2010/main" val="253796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27</a:t>
            </a:fld>
            <a:endParaRPr lang="nl-BE"/>
          </a:p>
        </p:txBody>
      </p:sp>
    </p:spTree>
    <p:extLst>
      <p:ext uri="{BB962C8B-B14F-4D97-AF65-F5344CB8AC3E}">
        <p14:creationId xmlns:p14="http://schemas.microsoft.com/office/powerpoint/2010/main" val="348923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29</a:t>
            </a:fld>
            <a:endParaRPr lang="nl-BE"/>
          </a:p>
        </p:txBody>
      </p:sp>
    </p:spTree>
    <p:extLst>
      <p:ext uri="{BB962C8B-B14F-4D97-AF65-F5344CB8AC3E}">
        <p14:creationId xmlns:p14="http://schemas.microsoft.com/office/powerpoint/2010/main" val="239984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3</a:t>
            </a:fld>
            <a:endParaRPr lang="nl-BE"/>
          </a:p>
        </p:txBody>
      </p:sp>
    </p:spTree>
    <p:extLst>
      <p:ext uri="{BB962C8B-B14F-4D97-AF65-F5344CB8AC3E}">
        <p14:creationId xmlns:p14="http://schemas.microsoft.com/office/powerpoint/2010/main" val="111008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4</a:t>
            </a:fld>
            <a:endParaRPr lang="nl-BE"/>
          </a:p>
        </p:txBody>
      </p:sp>
    </p:spTree>
    <p:extLst>
      <p:ext uri="{BB962C8B-B14F-4D97-AF65-F5344CB8AC3E}">
        <p14:creationId xmlns:p14="http://schemas.microsoft.com/office/powerpoint/2010/main" val="72461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6</a:t>
            </a:fld>
            <a:endParaRPr lang="nl-BE"/>
          </a:p>
        </p:txBody>
      </p:sp>
    </p:spTree>
    <p:extLst>
      <p:ext uri="{BB962C8B-B14F-4D97-AF65-F5344CB8AC3E}">
        <p14:creationId xmlns:p14="http://schemas.microsoft.com/office/powerpoint/2010/main" val="331788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9</a:t>
            </a:fld>
            <a:endParaRPr lang="nl-BE"/>
          </a:p>
        </p:txBody>
      </p:sp>
    </p:spTree>
    <p:extLst>
      <p:ext uri="{BB962C8B-B14F-4D97-AF65-F5344CB8AC3E}">
        <p14:creationId xmlns:p14="http://schemas.microsoft.com/office/powerpoint/2010/main" val="313062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pPr/>
              <a:t>10</a:t>
            </a:fld>
            <a:endParaRPr lang="nl-BE"/>
          </a:p>
        </p:txBody>
      </p:sp>
    </p:spTree>
    <p:extLst>
      <p:ext uri="{BB962C8B-B14F-4D97-AF65-F5344CB8AC3E}">
        <p14:creationId xmlns:p14="http://schemas.microsoft.com/office/powerpoint/2010/main" val="220528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solidFill>
                  <a:prstClr val="black"/>
                </a:solidFill>
              </a:rPr>
              <a:pPr/>
              <a:t>13</a:t>
            </a:fld>
            <a:endParaRPr lang="nl-BE">
              <a:solidFill>
                <a:prstClr val="black"/>
              </a:solidFill>
            </a:endParaRPr>
          </a:p>
        </p:txBody>
      </p:sp>
    </p:spTree>
    <p:extLst>
      <p:ext uri="{BB962C8B-B14F-4D97-AF65-F5344CB8AC3E}">
        <p14:creationId xmlns:p14="http://schemas.microsoft.com/office/powerpoint/2010/main" val="370901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solidFill>
                  <a:prstClr val="black"/>
                </a:solidFill>
              </a:rPr>
              <a:pPr/>
              <a:t>14</a:t>
            </a:fld>
            <a:endParaRPr lang="nl-BE">
              <a:solidFill>
                <a:prstClr val="black"/>
              </a:solidFill>
            </a:endParaRPr>
          </a:p>
        </p:txBody>
      </p:sp>
    </p:spTree>
    <p:extLst>
      <p:ext uri="{BB962C8B-B14F-4D97-AF65-F5344CB8AC3E}">
        <p14:creationId xmlns:p14="http://schemas.microsoft.com/office/powerpoint/2010/main" val="240581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9879821-39F4-4B1E-A162-F8E03CE0A609}" type="slidenum">
              <a:rPr lang="nl-BE" smtClean="0">
                <a:solidFill>
                  <a:prstClr val="black"/>
                </a:solidFill>
              </a:rPr>
              <a:pPr/>
              <a:t>15</a:t>
            </a:fld>
            <a:endParaRPr lang="nl-BE">
              <a:solidFill>
                <a:prstClr val="black"/>
              </a:solidFill>
            </a:endParaRPr>
          </a:p>
        </p:txBody>
      </p:sp>
    </p:spTree>
    <p:extLst>
      <p:ext uri="{BB962C8B-B14F-4D97-AF65-F5344CB8AC3E}">
        <p14:creationId xmlns:p14="http://schemas.microsoft.com/office/powerpoint/2010/main" val="244670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1C1F60"/>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rgbClr val="1C1F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19100" y="6356350"/>
            <a:ext cx="1143000" cy="365125"/>
          </a:xfrm>
          <a:prstGeom prst="rect">
            <a:avLst/>
          </a:prstGeom>
        </p:spPr>
        <p:txBody>
          <a:bodyPr/>
          <a:lstStyle>
            <a:lvl1pPr algn="l">
              <a:defRPr>
                <a:solidFill>
                  <a:schemeClr val="bg1"/>
                </a:solidFill>
              </a:defRPr>
            </a:lvl1pPr>
          </a:lstStyle>
          <a:p>
            <a:fld id="{56AC4AFB-A050-4849-B352-17859B982C4E}" type="datetime1">
              <a:rPr lang="nl-NL" smtClean="0"/>
              <a:t>17-5-2014</a:t>
            </a:fld>
            <a:endParaRPr lang="nl-NL"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rote titelz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33429"/>
            <a:ext cx="8229600" cy="1903943"/>
          </a:xfrm>
        </p:spPr>
        <p:txBody>
          <a:bodyPr anchor="t" anchorCtr="0">
            <a:normAutofit/>
          </a:bodyPr>
          <a:lstStyle>
            <a:lvl1pPr algn="l">
              <a:defRPr sz="2000">
                <a:solidFill>
                  <a:srgbClr val="1C1F60"/>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2872725"/>
            <a:ext cx="8229600" cy="321543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038C4D82-7C23-4EC3-8547-F0447DC04970}"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33287693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Normal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94372"/>
            <a:ext cx="8229600" cy="11430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457200" y="2519934"/>
            <a:ext cx="8229600" cy="383356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22553"/>
            <a:ext cx="1774825"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591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508575"/>
            <a:ext cx="7545375" cy="635024"/>
          </a:xfrm>
        </p:spPr>
        <p:txBody>
          <a:bodyPr anchor="t" anchorCtr="0">
            <a:noAutofit/>
          </a:bodyPr>
          <a:lstStyle>
            <a:lvl1pPr algn="l">
              <a:defRPr sz="2000"/>
            </a:lvl1pPr>
          </a:lstStyle>
          <a:p>
            <a:r>
              <a:rPr lang="nl-NL" smtClean="0"/>
              <a:t>Klik om de stijl te bewerken</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AD6CD408-98A1-4940-9CED-683E31FDCAD2}"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
        <p:nvSpPr>
          <p:cNvPr id="11" name="Tijdelijke aanduiding voor inhoud 10"/>
          <p:cNvSpPr>
            <a:spLocks noGrp="1"/>
          </p:cNvSpPr>
          <p:nvPr>
            <p:ph sz="quarter" idx="11"/>
          </p:nvPr>
        </p:nvSpPr>
        <p:spPr>
          <a:xfrm>
            <a:off x="457188" y="430299"/>
            <a:ext cx="7545388" cy="49085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9344309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508575"/>
            <a:ext cx="7545375" cy="635024"/>
          </a:xfrm>
        </p:spPr>
        <p:txBody>
          <a:bodyPr anchor="t">
            <a:noAutofit/>
          </a:bodyPr>
          <a:lstStyle>
            <a:lvl1pPr algn="l">
              <a:defRPr sz="2000"/>
            </a:lvl1pPr>
          </a:lstStyle>
          <a:p>
            <a:r>
              <a:rPr lang="nl-NL" smtClean="0"/>
              <a:t>Klik om de stijl te bewerken</a:t>
            </a:r>
            <a:endParaRPr lang="nl-NL" dirty="0"/>
          </a:p>
        </p:txBody>
      </p:sp>
      <p:sp>
        <p:nvSpPr>
          <p:cNvPr id="7" name="Picture Placeholder 6"/>
          <p:cNvSpPr>
            <a:spLocks noGrp="1"/>
          </p:cNvSpPr>
          <p:nvPr>
            <p:ph type="pic" sz="quarter" idx="10"/>
          </p:nvPr>
        </p:nvSpPr>
        <p:spPr>
          <a:xfrm>
            <a:off x="457200" y="430299"/>
            <a:ext cx="7545388" cy="4908550"/>
          </a:xfrm>
        </p:spPr>
        <p:txBody>
          <a:bodyPr rtlCol="0">
            <a:normAutofit/>
          </a:bodyPr>
          <a:lstStyle>
            <a:lvl1pPr marL="0" indent="0">
              <a:buNone/>
              <a:defRPr/>
            </a:lvl1pPr>
          </a:lstStyle>
          <a:p>
            <a:pPr lvl="0"/>
            <a:r>
              <a:rPr lang="en-US" noProof="0" dirty="0" smtClean="0"/>
              <a:t>Click icon to add picture</a:t>
            </a:r>
            <a:endParaRPr lang="nl-BE" noProof="0" dirty="0"/>
          </a:p>
        </p:txBody>
      </p:sp>
      <p:sp>
        <p:nvSpPr>
          <p:cNvPr id="4" name="Tijdelijke aanduiding voor datum 3"/>
          <p:cNvSpPr>
            <a:spLocks noGrp="1"/>
          </p:cNvSpPr>
          <p:nvPr>
            <p:ph type="dt" sz="half" idx="11"/>
          </p:nvPr>
        </p:nvSpPr>
        <p:spPr/>
        <p:txBody>
          <a:bodyPr/>
          <a:lstStyle>
            <a:lvl1pPr algn="r">
              <a:defRPr sz="1200" smtClean="0">
                <a:solidFill>
                  <a:schemeClr val="bg1">
                    <a:lumMod val="50000"/>
                  </a:schemeClr>
                </a:solidFill>
              </a:defRPr>
            </a:lvl1pPr>
          </a:lstStyle>
          <a:p>
            <a:pPr>
              <a:defRPr/>
            </a:pPr>
            <a:fld id="{037A8F48-2549-4B10-9FDC-5220085CD630}" type="datetime1">
              <a:rPr lang="nl-NL">
                <a:solidFill>
                  <a:prstClr val="white">
                    <a:lumMod val="50000"/>
                  </a:prstClr>
                </a:solidFill>
              </a:rPr>
              <a:pPr>
                <a:defRPr/>
              </a:pPr>
              <a:t>17-5-2014</a:t>
            </a:fld>
            <a:endParaRPr lang="nl-NL" dirty="0">
              <a:solidFill>
                <a:prstClr val="white">
                  <a:lumMod val="50000"/>
                </a:prstClr>
              </a:solidFill>
            </a:endParaRPr>
          </a:p>
        </p:txBody>
      </p:sp>
      <p:sp>
        <p:nvSpPr>
          <p:cNvPr id="5" name="Tijdelijke aanduiding voor dianummer 5"/>
          <p:cNvSpPr>
            <a:spLocks noGrp="1"/>
          </p:cNvSpPr>
          <p:nvPr>
            <p:ph type="sldNum" sz="quarter" idx="12"/>
          </p:nvPr>
        </p:nvSpPr>
        <p:spPr/>
        <p:txBody>
          <a:bodyPr/>
          <a:lstStyle>
            <a:lvl1pPr algn="l">
              <a:defRPr sz="1200" dirty="0" smtClean="0">
                <a:solidFill>
                  <a:schemeClr val="bg1">
                    <a:lumMod val="50000"/>
                  </a:schemeClr>
                </a:solidFill>
              </a:defRPr>
            </a:lvl1pPr>
          </a:lstStyle>
          <a:p>
            <a:pPr>
              <a:defRPr/>
            </a:pPr>
            <a:r>
              <a:rPr lang="nl-NL">
                <a:solidFill>
                  <a:prstClr val="white">
                    <a:lumMod val="50000"/>
                  </a:prstClr>
                </a:solidFill>
              </a:rPr>
              <a:t>- p.</a:t>
            </a:r>
            <a:fld id="{E4152E54-DF0C-4423-9F25-A1453DBC518A}" type="slidenum">
              <a:rPr lang="nl-NL">
                <a:solidFill>
                  <a:prstClr val="white">
                    <a:lumMod val="50000"/>
                  </a:prstClr>
                </a:solidFill>
              </a:rPr>
              <a:pPr>
                <a:defRPr/>
              </a:pPr>
              <a:t>‹nr.›</a:t>
            </a:fld>
            <a:endParaRPr lang="nl-NL">
              <a:solidFill>
                <a:prstClr val="white">
                  <a:lumMod val="50000"/>
                </a:prstClr>
              </a:solidFill>
            </a:endParaRPr>
          </a:p>
        </p:txBody>
      </p:sp>
    </p:spTree>
    <p:extLst>
      <p:ext uri="{BB962C8B-B14F-4D97-AF65-F5344CB8AC3E}">
        <p14:creationId xmlns:p14="http://schemas.microsoft.com/office/powerpoint/2010/main" val="12147124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84715661-1A53-0144-9F68-A4DDD57269CF}" type="datetimeFigureOut">
              <a:rPr lang="nl-NL" smtClean="0">
                <a:solidFill>
                  <a:prstClr val="white">
                    <a:lumMod val="50000"/>
                  </a:prstClr>
                </a:solidFill>
              </a:rPr>
              <a:pPr/>
              <a:t>17-5-2014</a:t>
            </a:fld>
            <a:endParaRPr lang="nl-NL">
              <a:solidFill>
                <a:prstClr val="white">
                  <a:lumMod val="50000"/>
                </a:prstClr>
              </a:solidFill>
            </a:endParaRPr>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solidFill>
                <a:prstClr val="black"/>
              </a:solidFill>
            </a:endParaRPr>
          </a:p>
        </p:txBody>
      </p:sp>
      <p:sp>
        <p:nvSpPr>
          <p:cNvPr id="7" name="Tijdelijke aanduiding voor dianummer 6"/>
          <p:cNvSpPr>
            <a:spLocks noGrp="1"/>
          </p:cNvSpPr>
          <p:nvPr>
            <p:ph type="sldNum" sz="quarter" idx="12"/>
          </p:nvPr>
        </p:nvSpPr>
        <p:spPr/>
        <p:txBody>
          <a:bodyPr/>
          <a:lstStyle/>
          <a:p>
            <a:fld id="{2EC97E81-7EB3-A848-8648-F935E7D5B458}" type="slidenum">
              <a:rPr lang="nl-NL" smtClean="0">
                <a:solidFill>
                  <a:prstClr val="white">
                    <a:lumMod val="50000"/>
                  </a:prstClr>
                </a:solidFill>
              </a:rPr>
              <a:pPr/>
              <a:t>‹nr.›</a:t>
            </a:fld>
            <a:endParaRPr lang="nl-NL">
              <a:solidFill>
                <a:prstClr val="white">
                  <a:lumMod val="50000"/>
                </a:prstClr>
              </a:solidFill>
            </a:endParaRPr>
          </a:p>
        </p:txBody>
      </p:sp>
    </p:spTree>
    <p:extLst>
      <p:ext uri="{BB962C8B-B14F-4D97-AF65-F5344CB8AC3E}">
        <p14:creationId xmlns:p14="http://schemas.microsoft.com/office/powerpoint/2010/main" val="2534188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70624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12341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Klik om de tekststijl van het model te bewerken</a:t>
            </a:r>
          </a:p>
        </p:txBody>
      </p:sp>
      <p:sp>
        <p:nvSpPr>
          <p:cNvPr id="4" name="Tijdelijke aanduiding voor datum 3"/>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58250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datum 4"/>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9911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Tijdelijke aanduiding voor datum 6"/>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646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AECC2A"/>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57200" y="6356350"/>
            <a:ext cx="1079500" cy="365125"/>
          </a:xfrm>
          <a:prstGeom prst="rect">
            <a:avLst/>
          </a:prstGeom>
        </p:spPr>
        <p:txBody>
          <a:bodyPr/>
          <a:lstStyle>
            <a:lvl1pPr algn="l">
              <a:defRPr>
                <a:solidFill>
                  <a:srgbClr val="FFFFFF"/>
                </a:solidFill>
              </a:defRPr>
            </a:lvl1pPr>
          </a:lstStyle>
          <a:p>
            <a:fld id="{359AF0E7-F6E6-48EA-80CA-6892C4C7D0DE}" type="datetime1">
              <a:rPr lang="nl-NL" smtClean="0"/>
              <a:t>17-5-2014</a:t>
            </a:fld>
            <a:endParaRPr lang="nl-NL"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datum 2"/>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80890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97907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83225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43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91788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10"/>
          </p:nvPr>
        </p:nvSpPr>
        <p:spPr/>
        <p:txBody>
          <a:body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5502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1C1F60"/>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rgbClr val="1C1F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19100" y="6356350"/>
            <a:ext cx="1143000" cy="365125"/>
          </a:xfrm>
          <a:prstGeom prst="rect">
            <a:avLst/>
          </a:prstGeom>
        </p:spPr>
        <p:txBody>
          <a:bodyPr/>
          <a:lstStyle>
            <a:lvl1pPr algn="l">
              <a:defRPr>
                <a:solidFill>
                  <a:schemeClr val="bg1"/>
                </a:solidFill>
              </a:defRPr>
            </a:lvl1pPr>
          </a:lstStyle>
          <a:p>
            <a:fld id="{56AC4AFB-A050-4849-B352-17859B982C4E}" type="datetime1">
              <a:rPr lang="nl-NL" smtClean="0">
                <a:solidFill>
                  <a:prstClr val="white"/>
                </a:solidFill>
              </a:rPr>
              <a:pPr/>
              <a:t>17-5-2014</a:t>
            </a:fld>
            <a:endParaRPr lang="nl-NL" dirty="0">
              <a:solidFill>
                <a:prstClr val="white"/>
              </a:solidFill>
            </a:endParaRPr>
          </a:p>
        </p:txBody>
      </p:sp>
    </p:spTree>
    <p:extLst>
      <p:ext uri="{BB962C8B-B14F-4D97-AF65-F5344CB8AC3E}">
        <p14:creationId xmlns:p14="http://schemas.microsoft.com/office/powerpoint/2010/main" val="4395969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AECC2A"/>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57200" y="6356350"/>
            <a:ext cx="1079500" cy="365125"/>
          </a:xfrm>
          <a:prstGeom prst="rect">
            <a:avLst/>
          </a:prstGeom>
        </p:spPr>
        <p:txBody>
          <a:bodyPr/>
          <a:lstStyle>
            <a:lvl1pPr algn="l">
              <a:defRPr>
                <a:solidFill>
                  <a:srgbClr val="FFFFFF"/>
                </a:solidFill>
              </a:defRPr>
            </a:lvl1pPr>
          </a:lstStyle>
          <a:p>
            <a:fld id="{359AF0E7-F6E6-48EA-80CA-6892C4C7D0DE}" type="datetime1">
              <a:rPr lang="nl-NL" smtClean="0"/>
              <a:pPr/>
              <a:t>17-5-2014</a:t>
            </a:fld>
            <a:endParaRPr lang="nl-NL" dirty="0"/>
          </a:p>
        </p:txBody>
      </p:sp>
    </p:spTree>
    <p:extLst>
      <p:ext uri="{BB962C8B-B14F-4D97-AF65-F5344CB8AC3E}">
        <p14:creationId xmlns:p14="http://schemas.microsoft.com/office/powerpoint/2010/main" val="12982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Grote titelzon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33429"/>
            <a:ext cx="8229600" cy="1903943"/>
          </a:xfrm>
        </p:spPr>
        <p:txBody>
          <a:bodyPr anchor="t" anchorCtr="0">
            <a:normAutofit/>
          </a:bodyPr>
          <a:lstStyle>
            <a:lvl1pPr algn="l">
              <a:defRPr sz="2000">
                <a:solidFill>
                  <a:srgbClr val="1C1F60"/>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2872725"/>
            <a:ext cx="8229600" cy="321543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038C4D82-7C23-4EC3-8547-F0447DC04970}"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17215351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ormale di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94372"/>
            <a:ext cx="8229600" cy="11430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457200" y="2519934"/>
            <a:ext cx="8229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24518849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ote titelz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33429"/>
            <a:ext cx="8229600" cy="1903943"/>
          </a:xfrm>
        </p:spPr>
        <p:txBody>
          <a:bodyPr anchor="t" anchorCtr="0">
            <a:normAutofit/>
          </a:bodyPr>
          <a:lstStyle>
            <a:lvl1pPr algn="l">
              <a:defRPr sz="2000">
                <a:solidFill>
                  <a:srgbClr val="1C1F60"/>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2872725"/>
            <a:ext cx="8229600" cy="321543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038C4D82-7C23-4EC3-8547-F0447DC04970}" type="datetime1">
              <a:rPr lang="nl-NL" smtClean="0"/>
              <a:t>17-5-2014</a:t>
            </a:fld>
            <a:endParaRPr lang="nl-NL" dirty="0"/>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t>- p.</a:t>
            </a:r>
            <a:fld id="{E7D6941F-2026-3040-AA58-1A021F4957B9}" type="slidenum">
              <a:rPr lang="nl-NL" smtClean="0"/>
              <a:pPr/>
              <a:t>‹nr.›</a:t>
            </a:fld>
            <a:endParaRPr lang="nl-NL" dirty="0"/>
          </a:p>
        </p:txBody>
      </p:sp>
      <p:pic>
        <p:nvPicPr>
          <p:cNvPr id="6" name="Picture 4" descr="logoBIND-KRACHTq"/>
          <p:cNvPicPr>
            <a:picLocks noChangeAspect="1" noChangeArrowheads="1"/>
          </p:cNvPicPr>
          <p:nvPr userDrawn="1"/>
        </p:nvPicPr>
        <p:blipFill>
          <a:blip r:embed="rId3"/>
          <a:srcRect/>
          <a:stretch>
            <a:fillRect/>
          </a:stretch>
        </p:blipFill>
        <p:spPr>
          <a:xfrm>
            <a:off x="141890" y="6253681"/>
            <a:ext cx="2144110" cy="510137"/>
          </a:xfrm>
          <a:prstGeom prst="rect">
            <a:avLst/>
          </a:prstGeom>
          <a:noFill/>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a di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508575"/>
            <a:ext cx="7545375" cy="635024"/>
          </a:xfrm>
        </p:spPr>
        <p:txBody>
          <a:bodyPr anchor="t" anchorCtr="0">
            <a:noAutofit/>
          </a:bodyPr>
          <a:lstStyle>
            <a:lvl1pPr algn="l">
              <a:defRPr sz="2000"/>
            </a:lvl1pPr>
          </a:lstStyle>
          <a:p>
            <a:r>
              <a:rPr lang="nl-NL" smtClean="0"/>
              <a:t>Klik om de stijl te bewerken</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AD6CD408-98A1-4940-9CED-683E31FDCAD2}"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
        <p:nvSpPr>
          <p:cNvPr id="11" name="Tijdelijke aanduiding voor inhoud 10"/>
          <p:cNvSpPr>
            <a:spLocks noGrp="1"/>
          </p:cNvSpPr>
          <p:nvPr>
            <p:ph sz="quarter" idx="11"/>
          </p:nvPr>
        </p:nvSpPr>
        <p:spPr>
          <a:xfrm>
            <a:off x="457188" y="430299"/>
            <a:ext cx="7545388" cy="49085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2485128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762000" cy="6858000"/>
          </a:xfrm>
          <a:prstGeom prst="rect">
            <a:avLst/>
          </a:prstGeom>
          <a:solidFill>
            <a:srgbClr val="000066">
              <a:alpha val="81000"/>
            </a:srgbClr>
          </a:solidFill>
          <a:ln w="9525">
            <a:noFill/>
            <a:miter lim="800000"/>
            <a:headEnd/>
            <a:tailEnd/>
          </a:ln>
        </p:spPr>
        <p:txBody>
          <a:bodyPr wrap="none" anchor="ctr"/>
          <a:lstStyle/>
          <a:p>
            <a:pPr>
              <a:defRPr/>
            </a:pPr>
            <a:endParaRPr lang="en-US">
              <a:solidFill>
                <a:srgbClr val="245797"/>
              </a:solidFill>
              <a:latin typeface="Calibri" pitchFamily="34" charset="0"/>
            </a:endParaRPr>
          </a:p>
        </p:txBody>
      </p:sp>
      <p:sp>
        <p:nvSpPr>
          <p:cNvPr id="5" name="Rectangle 9"/>
          <p:cNvSpPr>
            <a:spLocks noChangeArrowheads="1"/>
          </p:cNvSpPr>
          <p:nvPr/>
        </p:nvSpPr>
        <p:spPr bwMode="auto">
          <a:xfrm>
            <a:off x="0" y="6094413"/>
            <a:ext cx="9144000" cy="763587"/>
          </a:xfrm>
          <a:prstGeom prst="rect">
            <a:avLst/>
          </a:prstGeom>
          <a:solidFill>
            <a:srgbClr val="99FF33"/>
          </a:solidFill>
          <a:ln w="9525">
            <a:noFill/>
            <a:miter lim="800000"/>
            <a:headEnd/>
            <a:tailEnd/>
          </a:ln>
          <a:effectLst/>
        </p:spPr>
        <p:txBody>
          <a:bodyPr wrap="none" anchor="ctr"/>
          <a:lstStyle/>
          <a:p>
            <a:pPr>
              <a:defRPr/>
            </a:pPr>
            <a:endParaRPr lang="nl-BE">
              <a:solidFill>
                <a:prstClr val="black"/>
              </a:solidFill>
            </a:endParaRPr>
          </a:p>
        </p:txBody>
      </p:sp>
      <p:sp>
        <p:nvSpPr>
          <p:cNvPr id="6" name="Text Box 10"/>
          <p:cNvSpPr txBox="1">
            <a:spLocks noChangeArrowheads="1"/>
          </p:cNvSpPr>
          <p:nvPr/>
        </p:nvSpPr>
        <p:spPr bwMode="auto">
          <a:xfrm>
            <a:off x="714375" y="6286500"/>
            <a:ext cx="3000375" cy="366713"/>
          </a:xfrm>
          <a:prstGeom prst="rect">
            <a:avLst/>
          </a:prstGeom>
          <a:noFill/>
          <a:ln w="9525">
            <a:noFill/>
            <a:miter lim="800000"/>
            <a:headEnd/>
            <a:tailEnd/>
          </a:ln>
          <a:effectLst/>
        </p:spPr>
        <p:txBody>
          <a:bodyPr lIns="91429" tIns="45714" rIns="91429" bIns="45714">
            <a:spAutoFit/>
          </a:bodyPr>
          <a:lstStyle/>
          <a:p>
            <a:pPr>
              <a:spcBef>
                <a:spcPct val="50000"/>
              </a:spcBef>
              <a:defRPr/>
            </a:pPr>
            <a:r>
              <a:rPr lang="fr-BE">
                <a:solidFill>
                  <a:srgbClr val="000066"/>
                </a:solidFill>
              </a:rPr>
              <a:t>Karel de Grote-Hogeschool</a:t>
            </a:r>
            <a:endParaRPr lang="nl-NL" altLang="nl-NL">
              <a:solidFill>
                <a:srgbClr val="000066"/>
              </a:solidFill>
            </a:endParaRPr>
          </a:p>
        </p:txBody>
      </p:sp>
      <p:sp>
        <p:nvSpPr>
          <p:cNvPr id="7" name="Tijdelijke aanduiding voor voettekst 10"/>
          <p:cNvSpPr txBox="1">
            <a:spLocks/>
          </p:cNvSpPr>
          <p:nvPr/>
        </p:nvSpPr>
        <p:spPr>
          <a:xfrm>
            <a:off x="6248400" y="6286500"/>
            <a:ext cx="2895600" cy="365125"/>
          </a:xfrm>
          <a:prstGeom prst="rect">
            <a:avLst/>
          </a:prstGeom>
        </p:spPr>
        <p:txBody>
          <a:bodyPr anchor="ctr"/>
          <a:lstStyle>
            <a:lvl1pPr algn="r">
              <a:defRPr sz="1800">
                <a:solidFill>
                  <a:schemeClr val="tx1"/>
                </a:solidFill>
                <a:latin typeface="Arial" pitchFamily="34" charset="0"/>
                <a:cs typeface="Arial" pitchFamily="34" charset="0"/>
              </a:defRPr>
            </a:lvl1pPr>
          </a:lstStyle>
          <a:p>
            <a:pPr>
              <a:defRPr/>
            </a:pPr>
            <a:r>
              <a:rPr lang="nl-BE" smtClean="0">
                <a:solidFill>
                  <a:prstClr val="black"/>
                </a:solidFill>
              </a:rPr>
              <a:t>info@</a:t>
            </a:r>
            <a:r>
              <a:rPr lang="nl-BE" err="1" smtClean="0">
                <a:solidFill>
                  <a:prstClr val="black"/>
                </a:solidFill>
              </a:rPr>
              <a:t>kdg.be</a:t>
            </a:r>
            <a:endParaRPr lang="nl-BE" smtClean="0">
              <a:solidFill>
                <a:prstClr val="black"/>
              </a:solidFill>
            </a:endParaRPr>
          </a:p>
        </p:txBody>
      </p:sp>
      <p:sp>
        <p:nvSpPr>
          <p:cNvPr id="8" name="Text Box 10"/>
          <p:cNvSpPr txBox="1">
            <a:spLocks noChangeArrowheads="1"/>
          </p:cNvSpPr>
          <p:nvPr/>
        </p:nvSpPr>
        <p:spPr bwMode="auto">
          <a:xfrm>
            <a:off x="3714750" y="6286500"/>
            <a:ext cx="2571750" cy="366713"/>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fr-BE">
                <a:solidFill>
                  <a:prstClr val="black"/>
                </a:solidFill>
              </a:rPr>
              <a:t>www.kdg.be</a:t>
            </a:r>
            <a:endParaRPr lang="nl-NL" altLang="nl-NL">
              <a:solidFill>
                <a:prstClr val="black"/>
              </a:solidFill>
            </a:endParaRPr>
          </a:p>
        </p:txBody>
      </p:sp>
      <p:pic>
        <p:nvPicPr>
          <p:cNvPr id="9" name="Picture 12" descr="00004224"/>
          <p:cNvPicPr>
            <a:picLocks noChangeAspect="1" noChangeArrowheads="1"/>
          </p:cNvPicPr>
          <p:nvPr/>
        </p:nvPicPr>
        <p:blipFill>
          <a:blip r:embed="rId2" cstate="print"/>
          <a:srcRect/>
          <a:stretch>
            <a:fillRect/>
          </a:stretch>
        </p:blipFill>
        <p:spPr bwMode="auto">
          <a:xfrm>
            <a:off x="0" y="6094413"/>
            <a:ext cx="763588" cy="763587"/>
          </a:xfrm>
          <a:prstGeom prst="rect">
            <a:avLst/>
          </a:prstGeom>
          <a:noFill/>
        </p:spPr>
      </p:pic>
      <p:sp>
        <p:nvSpPr>
          <p:cNvPr id="3" name="Ondertitel 2"/>
          <p:cNvSpPr>
            <a:spLocks noGrp="1"/>
          </p:cNvSpPr>
          <p:nvPr>
            <p:ph type="subTitle" idx="1"/>
          </p:nvPr>
        </p:nvSpPr>
        <p:spPr>
          <a:xfrm>
            <a:off x="1512772" y="3886200"/>
            <a:ext cx="658910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Tree>
    <p:extLst>
      <p:ext uri="{BB962C8B-B14F-4D97-AF65-F5344CB8AC3E}">
        <p14:creationId xmlns:p14="http://schemas.microsoft.com/office/powerpoint/2010/main" val="2758046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nl-BE"/>
          </a:p>
        </p:txBody>
      </p:sp>
      <p:sp>
        <p:nvSpPr>
          <p:cNvPr id="3" name="SmartArt Placeholder 2"/>
          <p:cNvSpPr>
            <a:spLocks noGrp="1"/>
          </p:cNvSpPr>
          <p:nvPr>
            <p:ph type="dgm" idx="1"/>
          </p:nvPr>
        </p:nvSpPr>
        <p:spPr>
          <a:xfrm>
            <a:off x="1370013" y="1827213"/>
            <a:ext cx="7313612" cy="4114800"/>
          </a:xfrm>
        </p:spPr>
        <p:txBody>
          <a:bodyPr>
            <a:normAutofit/>
          </a:bodyPr>
          <a:lstStyle/>
          <a:p>
            <a:pPr lvl="0"/>
            <a:endParaRPr lang="nl-BE" noProof="0" smtClean="0"/>
          </a:p>
        </p:txBody>
      </p:sp>
      <p:sp>
        <p:nvSpPr>
          <p:cNvPr id="4" name="Rectangle 8"/>
          <p:cNvSpPr>
            <a:spLocks noGrp="1" noChangeArrowheads="1"/>
          </p:cNvSpPr>
          <p:nvPr>
            <p:ph type="dt" sz="half" idx="10"/>
          </p:nvPr>
        </p:nvSpPr>
        <p:spPr/>
        <p:txBody>
          <a:bodyPr/>
          <a:lstStyle>
            <a:lvl1pPr>
              <a:defRPr/>
            </a:lvl1pPr>
          </a:lstStyle>
          <a:p>
            <a:pPr>
              <a:defRPr/>
            </a:pPr>
            <a:endParaRPr lang="nl-NL">
              <a:solidFill>
                <a:prstClr val="white">
                  <a:lumMod val="50000"/>
                </a:prstClr>
              </a:solidFill>
            </a:endParaRPr>
          </a:p>
        </p:txBody>
      </p:sp>
      <p:sp>
        <p:nvSpPr>
          <p:cNvPr id="5" name="Rectangle 9"/>
          <p:cNvSpPr>
            <a:spLocks noGrp="1" noChangeArrowheads="1"/>
          </p:cNvSpPr>
          <p:nvPr>
            <p:ph type="ftr" sz="quarter" idx="11"/>
          </p:nvPr>
        </p:nvSpPr>
        <p:spPr>
          <a:xfrm>
            <a:off x="6062663" y="6111875"/>
            <a:ext cx="2286000" cy="365125"/>
          </a:xfrm>
          <a:prstGeom prst="rect">
            <a:avLst/>
          </a:prstGeom>
        </p:spPr>
        <p:txBody>
          <a:bodyPr/>
          <a:lstStyle>
            <a:lvl1pPr>
              <a:defRPr/>
            </a:lvl1pPr>
          </a:lstStyle>
          <a:p>
            <a:pPr>
              <a:defRPr/>
            </a:pPr>
            <a:endParaRPr lang="nl-NL">
              <a:solidFill>
                <a:prstClr val="black"/>
              </a:solidFill>
            </a:endParaRPr>
          </a:p>
        </p:txBody>
      </p:sp>
      <p:sp>
        <p:nvSpPr>
          <p:cNvPr id="6" name="Rectangle 10"/>
          <p:cNvSpPr>
            <a:spLocks noGrp="1" noChangeArrowheads="1"/>
          </p:cNvSpPr>
          <p:nvPr>
            <p:ph type="sldNum" sz="quarter" idx="12"/>
          </p:nvPr>
        </p:nvSpPr>
        <p:spPr/>
        <p:txBody>
          <a:bodyPr/>
          <a:lstStyle>
            <a:lvl1pPr>
              <a:defRPr/>
            </a:lvl1pPr>
          </a:lstStyle>
          <a:p>
            <a:pPr>
              <a:defRPr/>
            </a:pPr>
            <a:fld id="{E5B760A8-BD91-4BCF-9708-EBED4D32BB54}" type="slidenum">
              <a:rPr lang="nl-NL">
                <a:solidFill>
                  <a:prstClr val="white">
                    <a:lumMod val="50000"/>
                  </a:prstClr>
                </a:solidFill>
              </a:rPr>
              <a:pPr>
                <a:defRPr/>
              </a:pPr>
              <a:t>‹nr.›</a:t>
            </a:fld>
            <a:endParaRPr lang="nl-NL">
              <a:solidFill>
                <a:prstClr val="white">
                  <a:lumMod val="50000"/>
                </a:prstClr>
              </a:solidFill>
            </a:endParaRPr>
          </a:p>
        </p:txBody>
      </p:sp>
    </p:spTree>
    <p:extLst>
      <p:ext uri="{BB962C8B-B14F-4D97-AF65-F5344CB8AC3E}">
        <p14:creationId xmlns:p14="http://schemas.microsoft.com/office/powerpoint/2010/main" val="127246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1">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1C1F60"/>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rgbClr val="1C1F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19100" y="6356350"/>
            <a:ext cx="1143000" cy="365125"/>
          </a:xfrm>
          <a:prstGeom prst="rect">
            <a:avLst/>
          </a:prstGeom>
        </p:spPr>
        <p:txBody>
          <a:bodyPr/>
          <a:lstStyle>
            <a:lvl1pPr algn="l">
              <a:defRPr>
                <a:solidFill>
                  <a:schemeClr val="bg1"/>
                </a:solidFill>
              </a:defRPr>
            </a:lvl1pPr>
          </a:lstStyle>
          <a:p>
            <a:fld id="{56AC4AFB-A050-4849-B352-17859B982C4E}" type="datetime1">
              <a:rPr lang="nl-NL" smtClean="0">
                <a:solidFill>
                  <a:prstClr val="white"/>
                </a:solidFill>
              </a:rPr>
              <a:pPr/>
              <a:t>17-5-2014</a:t>
            </a:fld>
            <a:endParaRPr lang="nl-NL" dirty="0">
              <a:solidFill>
                <a:prstClr val="white"/>
              </a:solidFill>
            </a:endParaRPr>
          </a:p>
        </p:txBody>
      </p:sp>
    </p:spTree>
    <p:extLst>
      <p:ext uri="{BB962C8B-B14F-4D97-AF65-F5344CB8AC3E}">
        <p14:creationId xmlns:p14="http://schemas.microsoft.com/office/powerpoint/2010/main" val="30184831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AECC2A"/>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57200" y="6356350"/>
            <a:ext cx="1079500" cy="365125"/>
          </a:xfrm>
          <a:prstGeom prst="rect">
            <a:avLst/>
          </a:prstGeom>
        </p:spPr>
        <p:txBody>
          <a:bodyPr/>
          <a:lstStyle>
            <a:lvl1pPr algn="l">
              <a:defRPr>
                <a:solidFill>
                  <a:srgbClr val="FFFFFF"/>
                </a:solidFill>
              </a:defRPr>
            </a:lvl1pPr>
          </a:lstStyle>
          <a:p>
            <a:fld id="{359AF0E7-F6E6-48EA-80CA-6892C4C7D0DE}" type="datetime1">
              <a:rPr lang="nl-NL" smtClean="0"/>
              <a:pPr/>
              <a:t>17-5-2014</a:t>
            </a:fld>
            <a:endParaRPr lang="nl-NL" dirty="0"/>
          </a:p>
        </p:txBody>
      </p:sp>
    </p:spTree>
    <p:extLst>
      <p:ext uri="{BB962C8B-B14F-4D97-AF65-F5344CB8AC3E}">
        <p14:creationId xmlns:p14="http://schemas.microsoft.com/office/powerpoint/2010/main" val="22255612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Grote titelzon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433429"/>
            <a:ext cx="8229600" cy="1903943"/>
          </a:xfrm>
        </p:spPr>
        <p:txBody>
          <a:bodyPr anchor="t" anchorCtr="0">
            <a:normAutofit/>
          </a:bodyPr>
          <a:lstStyle>
            <a:lvl1pPr algn="l">
              <a:defRPr sz="2000">
                <a:solidFill>
                  <a:srgbClr val="1C1F60"/>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 y="2872725"/>
            <a:ext cx="8229600" cy="321543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038C4D82-7C23-4EC3-8547-F0447DC04970}"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33997354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ormale di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94372"/>
            <a:ext cx="8229600" cy="11430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457200" y="2519934"/>
            <a:ext cx="8229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39398660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a dia">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508575"/>
            <a:ext cx="7545375" cy="635024"/>
          </a:xfrm>
        </p:spPr>
        <p:txBody>
          <a:bodyPr anchor="t" anchorCtr="0">
            <a:noAutofit/>
          </a:bodyPr>
          <a:lstStyle>
            <a:lvl1pPr algn="l">
              <a:defRPr sz="2000"/>
            </a:lvl1pPr>
          </a:lstStyle>
          <a:p>
            <a:r>
              <a:rPr lang="nl-NL" smtClean="0"/>
              <a:t>Klik om de stijl te bewerken</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AD6CD408-98A1-4940-9CED-683E31FDCAD2}" type="datetime1">
              <a:rPr lang="nl-NL" smtClean="0">
                <a:solidFill>
                  <a:prstClr val="white">
                    <a:lumMod val="50000"/>
                  </a:prstClr>
                </a:solidFill>
              </a:rPr>
              <a:pPr/>
              <a:t>17-5-2014</a:t>
            </a:fld>
            <a:endParaRPr lang="nl-NL" dirty="0">
              <a:solidFill>
                <a:prstClr val="white">
                  <a:lumMod val="50000"/>
                </a:prstClr>
              </a:solidFill>
            </a:endParaRPr>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
        <p:nvSpPr>
          <p:cNvPr id="11" name="Tijdelijke aanduiding voor inhoud 10"/>
          <p:cNvSpPr>
            <a:spLocks noGrp="1"/>
          </p:cNvSpPr>
          <p:nvPr>
            <p:ph sz="quarter" idx="11"/>
          </p:nvPr>
        </p:nvSpPr>
        <p:spPr>
          <a:xfrm>
            <a:off x="457188" y="430299"/>
            <a:ext cx="7545388" cy="49085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416720704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762000" cy="6858000"/>
          </a:xfrm>
          <a:prstGeom prst="rect">
            <a:avLst/>
          </a:prstGeom>
          <a:solidFill>
            <a:srgbClr val="000066">
              <a:alpha val="81000"/>
            </a:srgbClr>
          </a:solidFill>
          <a:ln w="9525">
            <a:noFill/>
            <a:miter lim="800000"/>
            <a:headEnd/>
            <a:tailEnd/>
          </a:ln>
        </p:spPr>
        <p:txBody>
          <a:bodyPr wrap="none" anchor="ctr"/>
          <a:lstStyle/>
          <a:p>
            <a:pPr>
              <a:defRPr/>
            </a:pPr>
            <a:endParaRPr lang="en-US">
              <a:solidFill>
                <a:srgbClr val="245797"/>
              </a:solidFill>
              <a:latin typeface="Calibri" pitchFamily="34" charset="0"/>
            </a:endParaRPr>
          </a:p>
        </p:txBody>
      </p:sp>
      <p:sp>
        <p:nvSpPr>
          <p:cNvPr id="5" name="Rectangle 9"/>
          <p:cNvSpPr>
            <a:spLocks noChangeArrowheads="1"/>
          </p:cNvSpPr>
          <p:nvPr/>
        </p:nvSpPr>
        <p:spPr bwMode="auto">
          <a:xfrm>
            <a:off x="0" y="6094413"/>
            <a:ext cx="9144000" cy="763587"/>
          </a:xfrm>
          <a:prstGeom prst="rect">
            <a:avLst/>
          </a:prstGeom>
          <a:solidFill>
            <a:srgbClr val="99FF33"/>
          </a:solidFill>
          <a:ln w="9525">
            <a:noFill/>
            <a:miter lim="800000"/>
            <a:headEnd/>
            <a:tailEnd/>
          </a:ln>
          <a:effectLst/>
        </p:spPr>
        <p:txBody>
          <a:bodyPr wrap="none" anchor="ctr"/>
          <a:lstStyle/>
          <a:p>
            <a:pPr>
              <a:defRPr/>
            </a:pPr>
            <a:endParaRPr lang="nl-BE">
              <a:solidFill>
                <a:prstClr val="black"/>
              </a:solidFill>
            </a:endParaRPr>
          </a:p>
        </p:txBody>
      </p:sp>
      <p:sp>
        <p:nvSpPr>
          <p:cNvPr id="6" name="Text Box 10"/>
          <p:cNvSpPr txBox="1">
            <a:spLocks noChangeArrowheads="1"/>
          </p:cNvSpPr>
          <p:nvPr/>
        </p:nvSpPr>
        <p:spPr bwMode="auto">
          <a:xfrm>
            <a:off x="714375" y="6286500"/>
            <a:ext cx="3000375" cy="366713"/>
          </a:xfrm>
          <a:prstGeom prst="rect">
            <a:avLst/>
          </a:prstGeom>
          <a:noFill/>
          <a:ln w="9525">
            <a:noFill/>
            <a:miter lim="800000"/>
            <a:headEnd/>
            <a:tailEnd/>
          </a:ln>
          <a:effectLst/>
        </p:spPr>
        <p:txBody>
          <a:bodyPr lIns="91429" tIns="45714" rIns="91429" bIns="45714">
            <a:spAutoFit/>
          </a:bodyPr>
          <a:lstStyle/>
          <a:p>
            <a:pPr>
              <a:spcBef>
                <a:spcPct val="50000"/>
              </a:spcBef>
              <a:defRPr/>
            </a:pPr>
            <a:r>
              <a:rPr lang="fr-BE">
                <a:solidFill>
                  <a:srgbClr val="000066"/>
                </a:solidFill>
              </a:rPr>
              <a:t>Karel de Grote-Hogeschool</a:t>
            </a:r>
            <a:endParaRPr lang="nl-NL" altLang="nl-NL">
              <a:solidFill>
                <a:srgbClr val="000066"/>
              </a:solidFill>
            </a:endParaRPr>
          </a:p>
        </p:txBody>
      </p:sp>
      <p:sp>
        <p:nvSpPr>
          <p:cNvPr id="7" name="Tijdelijke aanduiding voor voettekst 10"/>
          <p:cNvSpPr txBox="1">
            <a:spLocks/>
          </p:cNvSpPr>
          <p:nvPr/>
        </p:nvSpPr>
        <p:spPr>
          <a:xfrm>
            <a:off x="6248400" y="6286500"/>
            <a:ext cx="2895600" cy="365125"/>
          </a:xfrm>
          <a:prstGeom prst="rect">
            <a:avLst/>
          </a:prstGeom>
        </p:spPr>
        <p:txBody>
          <a:bodyPr anchor="ctr"/>
          <a:lstStyle>
            <a:lvl1pPr algn="r">
              <a:defRPr sz="1800">
                <a:solidFill>
                  <a:schemeClr val="tx1"/>
                </a:solidFill>
                <a:latin typeface="Arial" pitchFamily="34" charset="0"/>
                <a:cs typeface="Arial" pitchFamily="34" charset="0"/>
              </a:defRPr>
            </a:lvl1pPr>
          </a:lstStyle>
          <a:p>
            <a:pPr>
              <a:defRPr/>
            </a:pPr>
            <a:r>
              <a:rPr lang="nl-BE" smtClean="0">
                <a:solidFill>
                  <a:prstClr val="black"/>
                </a:solidFill>
              </a:rPr>
              <a:t>info@</a:t>
            </a:r>
            <a:r>
              <a:rPr lang="nl-BE" err="1" smtClean="0">
                <a:solidFill>
                  <a:prstClr val="black"/>
                </a:solidFill>
              </a:rPr>
              <a:t>kdg.be</a:t>
            </a:r>
            <a:endParaRPr lang="nl-BE" smtClean="0">
              <a:solidFill>
                <a:prstClr val="black"/>
              </a:solidFill>
            </a:endParaRPr>
          </a:p>
        </p:txBody>
      </p:sp>
      <p:sp>
        <p:nvSpPr>
          <p:cNvPr id="8" name="Text Box 10"/>
          <p:cNvSpPr txBox="1">
            <a:spLocks noChangeArrowheads="1"/>
          </p:cNvSpPr>
          <p:nvPr/>
        </p:nvSpPr>
        <p:spPr bwMode="auto">
          <a:xfrm>
            <a:off x="3714750" y="6286500"/>
            <a:ext cx="2571750" cy="366713"/>
          </a:xfrm>
          <a:prstGeom prst="rect">
            <a:avLst/>
          </a:prstGeom>
          <a:noFill/>
          <a:ln w="9525">
            <a:noFill/>
            <a:miter lim="800000"/>
            <a:headEnd/>
            <a:tailEnd/>
          </a:ln>
          <a:effectLst/>
        </p:spPr>
        <p:txBody>
          <a:bodyPr lIns="91429" tIns="45714" rIns="91429" bIns="45714">
            <a:spAutoFit/>
          </a:bodyPr>
          <a:lstStyle/>
          <a:p>
            <a:pPr algn="ctr">
              <a:spcBef>
                <a:spcPct val="50000"/>
              </a:spcBef>
              <a:defRPr/>
            </a:pPr>
            <a:r>
              <a:rPr lang="fr-BE">
                <a:solidFill>
                  <a:prstClr val="black"/>
                </a:solidFill>
              </a:rPr>
              <a:t>www.kdg.be</a:t>
            </a:r>
            <a:endParaRPr lang="nl-NL" altLang="nl-NL">
              <a:solidFill>
                <a:prstClr val="black"/>
              </a:solidFill>
            </a:endParaRPr>
          </a:p>
        </p:txBody>
      </p:sp>
      <p:pic>
        <p:nvPicPr>
          <p:cNvPr id="9" name="Picture 12" descr="00004224"/>
          <p:cNvPicPr>
            <a:picLocks noChangeAspect="1" noChangeArrowheads="1"/>
          </p:cNvPicPr>
          <p:nvPr/>
        </p:nvPicPr>
        <p:blipFill>
          <a:blip r:embed="rId2" cstate="print"/>
          <a:srcRect/>
          <a:stretch>
            <a:fillRect/>
          </a:stretch>
        </p:blipFill>
        <p:spPr bwMode="auto">
          <a:xfrm>
            <a:off x="0" y="6094413"/>
            <a:ext cx="763588" cy="763587"/>
          </a:xfrm>
          <a:prstGeom prst="rect">
            <a:avLst/>
          </a:prstGeom>
          <a:noFill/>
        </p:spPr>
      </p:pic>
      <p:sp>
        <p:nvSpPr>
          <p:cNvPr id="3" name="Ondertitel 2"/>
          <p:cNvSpPr>
            <a:spLocks noGrp="1"/>
          </p:cNvSpPr>
          <p:nvPr>
            <p:ph type="subTitle" idx="1"/>
          </p:nvPr>
        </p:nvSpPr>
        <p:spPr>
          <a:xfrm>
            <a:off x="1512772" y="3886200"/>
            <a:ext cx="658910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Tree>
    <p:extLst>
      <p:ext uri="{BB962C8B-B14F-4D97-AF65-F5344CB8AC3E}">
        <p14:creationId xmlns:p14="http://schemas.microsoft.com/office/powerpoint/2010/main" val="3996220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nl-BE"/>
          </a:p>
        </p:txBody>
      </p:sp>
      <p:sp>
        <p:nvSpPr>
          <p:cNvPr id="3" name="SmartArt Placeholder 2"/>
          <p:cNvSpPr>
            <a:spLocks noGrp="1"/>
          </p:cNvSpPr>
          <p:nvPr>
            <p:ph type="dgm" idx="1"/>
          </p:nvPr>
        </p:nvSpPr>
        <p:spPr>
          <a:xfrm>
            <a:off x="1370013" y="1827213"/>
            <a:ext cx="7313612" cy="4114800"/>
          </a:xfrm>
        </p:spPr>
        <p:txBody>
          <a:bodyPr>
            <a:normAutofit/>
          </a:bodyPr>
          <a:lstStyle/>
          <a:p>
            <a:pPr lvl="0"/>
            <a:endParaRPr lang="nl-BE" noProof="0" smtClean="0"/>
          </a:p>
        </p:txBody>
      </p:sp>
      <p:sp>
        <p:nvSpPr>
          <p:cNvPr id="4" name="Rectangle 8"/>
          <p:cNvSpPr>
            <a:spLocks noGrp="1" noChangeArrowheads="1"/>
          </p:cNvSpPr>
          <p:nvPr>
            <p:ph type="dt" sz="half" idx="10"/>
          </p:nvPr>
        </p:nvSpPr>
        <p:spPr/>
        <p:txBody>
          <a:bodyPr/>
          <a:lstStyle>
            <a:lvl1pPr>
              <a:defRPr/>
            </a:lvl1pPr>
          </a:lstStyle>
          <a:p>
            <a:pPr>
              <a:defRPr/>
            </a:pPr>
            <a:endParaRPr lang="nl-NL">
              <a:solidFill>
                <a:prstClr val="white">
                  <a:lumMod val="50000"/>
                </a:prstClr>
              </a:solidFill>
            </a:endParaRPr>
          </a:p>
        </p:txBody>
      </p:sp>
      <p:sp>
        <p:nvSpPr>
          <p:cNvPr id="5" name="Rectangle 9"/>
          <p:cNvSpPr>
            <a:spLocks noGrp="1" noChangeArrowheads="1"/>
          </p:cNvSpPr>
          <p:nvPr>
            <p:ph type="ftr" sz="quarter" idx="11"/>
          </p:nvPr>
        </p:nvSpPr>
        <p:spPr>
          <a:xfrm>
            <a:off x="6062663" y="6111875"/>
            <a:ext cx="2286000" cy="365125"/>
          </a:xfrm>
          <a:prstGeom prst="rect">
            <a:avLst/>
          </a:prstGeom>
        </p:spPr>
        <p:txBody>
          <a:bodyPr/>
          <a:lstStyle>
            <a:lvl1pPr>
              <a:defRPr/>
            </a:lvl1pPr>
          </a:lstStyle>
          <a:p>
            <a:pPr>
              <a:defRPr/>
            </a:pPr>
            <a:endParaRPr lang="nl-NL">
              <a:solidFill>
                <a:prstClr val="black"/>
              </a:solidFill>
            </a:endParaRPr>
          </a:p>
        </p:txBody>
      </p:sp>
      <p:sp>
        <p:nvSpPr>
          <p:cNvPr id="6" name="Rectangle 10"/>
          <p:cNvSpPr>
            <a:spLocks noGrp="1" noChangeArrowheads="1"/>
          </p:cNvSpPr>
          <p:nvPr>
            <p:ph type="sldNum" sz="quarter" idx="12"/>
          </p:nvPr>
        </p:nvSpPr>
        <p:spPr/>
        <p:txBody>
          <a:bodyPr/>
          <a:lstStyle>
            <a:lvl1pPr>
              <a:defRPr/>
            </a:lvl1pPr>
          </a:lstStyle>
          <a:p>
            <a:pPr>
              <a:defRPr/>
            </a:pPr>
            <a:fld id="{E5B760A8-BD91-4BCF-9708-EBED4D32BB54}" type="slidenum">
              <a:rPr lang="nl-NL">
                <a:solidFill>
                  <a:prstClr val="white">
                    <a:lumMod val="50000"/>
                  </a:prstClr>
                </a:solidFill>
              </a:rPr>
              <a:pPr>
                <a:defRPr/>
              </a:pPr>
              <a:t>‹nr.›</a:t>
            </a:fld>
            <a:endParaRPr lang="nl-NL">
              <a:solidFill>
                <a:prstClr val="white">
                  <a:lumMod val="50000"/>
                </a:prstClr>
              </a:solidFill>
            </a:endParaRPr>
          </a:p>
        </p:txBody>
      </p:sp>
    </p:spTree>
    <p:extLst>
      <p:ext uri="{BB962C8B-B14F-4D97-AF65-F5344CB8AC3E}">
        <p14:creationId xmlns:p14="http://schemas.microsoft.com/office/powerpoint/2010/main" val="2713190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rmale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94372"/>
            <a:ext cx="8229600" cy="1143000"/>
          </a:xfrm>
        </p:spPr>
        <p:txBody>
          <a:bodyPr/>
          <a:lstStyle/>
          <a:p>
            <a:r>
              <a:rPr lang="nl-NL" smtClean="0"/>
              <a:t>Klik om de stijl te bewerken</a:t>
            </a:r>
            <a:endParaRPr lang="nl-NL" dirty="0"/>
          </a:p>
        </p:txBody>
      </p:sp>
      <p:sp>
        <p:nvSpPr>
          <p:cNvPr id="3" name="Tijdelijke aanduiding voor inhoud 2"/>
          <p:cNvSpPr>
            <a:spLocks noGrp="1"/>
          </p:cNvSpPr>
          <p:nvPr>
            <p:ph idx="1"/>
          </p:nvPr>
        </p:nvSpPr>
        <p:spPr>
          <a:xfrm>
            <a:off x="457200" y="2519934"/>
            <a:ext cx="8229600" cy="383356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50F8F113-CD89-4E27-9E3A-853DC79003B7}" type="datetime1">
              <a:rPr lang="nl-NL" smtClean="0"/>
              <a:t>17-5-2014</a:t>
            </a:fld>
            <a:endParaRPr lang="nl-NL" dirty="0"/>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t>- p.</a:t>
            </a:r>
            <a:fld id="{E7D6941F-2026-3040-AA58-1A021F4957B9}" type="slidenum">
              <a:rPr lang="nl-NL" smtClean="0"/>
              <a:pPr/>
              <a:t>‹nr.›</a:t>
            </a:fld>
            <a:endParaRPr lang="nl-NL" dirty="0"/>
          </a:p>
        </p:txBody>
      </p:sp>
      <p:pic>
        <p:nvPicPr>
          <p:cNvPr id="6" name="Picture 4" descr="logoBIND-KRACHTq"/>
          <p:cNvPicPr>
            <a:picLocks noChangeAspect="1" noChangeArrowheads="1"/>
          </p:cNvPicPr>
          <p:nvPr userDrawn="1"/>
        </p:nvPicPr>
        <p:blipFill>
          <a:blip r:embed="rId3"/>
          <a:srcRect/>
          <a:stretch>
            <a:fillRect/>
          </a:stretch>
        </p:blipFill>
        <p:spPr>
          <a:xfrm>
            <a:off x="101811" y="6165100"/>
            <a:ext cx="2508046" cy="596727"/>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dia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508575"/>
            <a:ext cx="7545375" cy="635024"/>
          </a:xfrm>
        </p:spPr>
        <p:txBody>
          <a:bodyPr anchor="t" anchorCtr="0">
            <a:noAutofit/>
          </a:bodyPr>
          <a:lstStyle>
            <a:lvl1pPr algn="l">
              <a:defRPr sz="2000"/>
            </a:lvl1pPr>
          </a:lstStyle>
          <a:p>
            <a:r>
              <a:rPr lang="nl-NL" smtClean="0"/>
              <a:t>Klik om de stijl te bewerken</a:t>
            </a:r>
            <a:endParaRPr lang="nl-NL" dirty="0"/>
          </a:p>
        </p:txBody>
      </p:sp>
      <p:sp>
        <p:nvSpPr>
          <p:cNvPr id="9"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AD6CD408-98A1-4940-9CED-683E31FDCAD2}" type="datetime1">
              <a:rPr lang="nl-NL" smtClean="0"/>
              <a:t>17-5-2014</a:t>
            </a:fld>
            <a:endParaRPr lang="nl-NL" dirty="0"/>
          </a:p>
        </p:txBody>
      </p:sp>
      <p:sp>
        <p:nvSpPr>
          <p:cNvPr id="10"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t>- p.</a:t>
            </a:r>
            <a:fld id="{E7D6941F-2026-3040-AA58-1A021F4957B9}" type="slidenum">
              <a:rPr lang="nl-NL" smtClean="0"/>
              <a:pPr/>
              <a:t>‹nr.›</a:t>
            </a:fld>
            <a:endParaRPr lang="nl-NL" dirty="0"/>
          </a:p>
        </p:txBody>
      </p:sp>
      <p:sp>
        <p:nvSpPr>
          <p:cNvPr id="11" name="Tijdelijke aanduiding voor inhoud 10"/>
          <p:cNvSpPr>
            <a:spLocks noGrp="1"/>
          </p:cNvSpPr>
          <p:nvPr>
            <p:ph sz="quarter" idx="11"/>
          </p:nvPr>
        </p:nvSpPr>
        <p:spPr>
          <a:xfrm>
            <a:off x="457188" y="430299"/>
            <a:ext cx="7545388" cy="49085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 en objec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508575"/>
            <a:ext cx="7545375" cy="635024"/>
          </a:xfrm>
        </p:spPr>
        <p:txBody>
          <a:bodyPr anchor="t">
            <a:noAutofit/>
          </a:bodyPr>
          <a:lstStyle>
            <a:lvl1pPr algn="l">
              <a:defRPr sz="2000"/>
            </a:lvl1pPr>
          </a:lstStyle>
          <a:p>
            <a:r>
              <a:rPr lang="nl-NL" smtClean="0"/>
              <a:t>Klik om de stijl te bewerken</a:t>
            </a:r>
            <a:endParaRPr lang="nl-NL" dirty="0"/>
          </a:p>
        </p:txBody>
      </p:sp>
      <p:sp>
        <p:nvSpPr>
          <p:cNvPr id="7" name="Picture Placeholder 6"/>
          <p:cNvSpPr>
            <a:spLocks noGrp="1"/>
          </p:cNvSpPr>
          <p:nvPr>
            <p:ph type="pic" sz="quarter" idx="10"/>
          </p:nvPr>
        </p:nvSpPr>
        <p:spPr>
          <a:xfrm>
            <a:off x="457200" y="430299"/>
            <a:ext cx="7545388" cy="4908550"/>
          </a:xfrm>
        </p:spPr>
        <p:txBody>
          <a:bodyPr rtlCol="0">
            <a:normAutofit/>
          </a:bodyPr>
          <a:lstStyle>
            <a:lvl1pPr marL="0" indent="0">
              <a:buNone/>
              <a:defRPr/>
            </a:lvl1pPr>
          </a:lstStyle>
          <a:p>
            <a:pPr lvl="0"/>
            <a:r>
              <a:rPr lang="en-US" noProof="0" dirty="0" smtClean="0"/>
              <a:t>Click icon to add picture</a:t>
            </a:r>
            <a:endParaRPr lang="nl-BE" noProof="0" dirty="0"/>
          </a:p>
        </p:txBody>
      </p:sp>
      <p:sp>
        <p:nvSpPr>
          <p:cNvPr id="4" name="Tijdelijke aanduiding voor datum 3"/>
          <p:cNvSpPr>
            <a:spLocks noGrp="1"/>
          </p:cNvSpPr>
          <p:nvPr>
            <p:ph type="dt" sz="half" idx="11"/>
          </p:nvPr>
        </p:nvSpPr>
        <p:spPr/>
        <p:txBody>
          <a:bodyPr/>
          <a:lstStyle>
            <a:lvl1pPr algn="r">
              <a:defRPr sz="1200" smtClean="0">
                <a:solidFill>
                  <a:schemeClr val="bg1">
                    <a:lumMod val="50000"/>
                  </a:schemeClr>
                </a:solidFill>
              </a:defRPr>
            </a:lvl1pPr>
          </a:lstStyle>
          <a:p>
            <a:pPr>
              <a:defRPr/>
            </a:pPr>
            <a:fld id="{037A8F48-2549-4B10-9FDC-5220085CD630}" type="datetime1">
              <a:rPr lang="nl-NL"/>
              <a:pPr>
                <a:defRPr/>
              </a:pPr>
              <a:t>17-5-2014</a:t>
            </a:fld>
            <a:endParaRPr lang="nl-NL" dirty="0"/>
          </a:p>
        </p:txBody>
      </p:sp>
      <p:sp>
        <p:nvSpPr>
          <p:cNvPr id="5" name="Tijdelijke aanduiding voor dianummer 5"/>
          <p:cNvSpPr>
            <a:spLocks noGrp="1"/>
          </p:cNvSpPr>
          <p:nvPr>
            <p:ph type="sldNum" sz="quarter" idx="12"/>
          </p:nvPr>
        </p:nvSpPr>
        <p:spPr/>
        <p:txBody>
          <a:bodyPr/>
          <a:lstStyle>
            <a:lvl1pPr algn="l">
              <a:defRPr sz="1200" dirty="0" smtClean="0">
                <a:solidFill>
                  <a:schemeClr val="bg1">
                    <a:lumMod val="50000"/>
                  </a:schemeClr>
                </a:solidFill>
              </a:defRPr>
            </a:lvl1pPr>
          </a:lstStyle>
          <a:p>
            <a:pPr>
              <a:defRPr/>
            </a:pPr>
            <a:r>
              <a:rPr lang="nl-NL"/>
              <a:t>- p.</a:t>
            </a:r>
            <a:fld id="{E4152E54-DF0C-4423-9F25-A1453DBC518A}" type="slidenum">
              <a:rPr lang="nl-NL"/>
              <a:pPr>
                <a:defRPr/>
              </a:pPr>
              <a:t>‹nr.›</a:t>
            </a:fld>
            <a:endParaRPr lang="nl-NL"/>
          </a:p>
        </p:txBody>
      </p:sp>
    </p:spTree>
    <p:extLst>
      <p:ext uri="{BB962C8B-B14F-4D97-AF65-F5344CB8AC3E}">
        <p14:creationId xmlns:p14="http://schemas.microsoft.com/office/powerpoint/2010/main" val="3784054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Tijdelijke aanduiding voor datum 4"/>
          <p:cNvSpPr>
            <a:spLocks noGrp="1"/>
          </p:cNvSpPr>
          <p:nvPr>
            <p:ph type="dt" sz="half" idx="10"/>
          </p:nvPr>
        </p:nvSpPr>
        <p:spPr/>
        <p:txBody>
          <a:bodyPr/>
          <a:lstStyle/>
          <a:p>
            <a:fld id="{84715661-1A53-0144-9F68-A4DDD57269CF}" type="datetimeFigureOut">
              <a:rPr lang="nl-NL" smtClean="0"/>
              <a:pPr/>
              <a:t>17-5-2014</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2EC97E81-7EB3-A848-8648-F935E7D5B458}" type="slidenum">
              <a:rPr lang="nl-NL" smtClean="0"/>
              <a:pPr/>
              <a:t>‹nr.›</a:t>
            </a:fld>
            <a:endParaRPr lang="nl-NL"/>
          </a:p>
        </p:txBody>
      </p:sp>
    </p:spTree>
    <p:extLst>
      <p:ext uri="{BB962C8B-B14F-4D97-AF65-F5344CB8AC3E}">
        <p14:creationId xmlns:p14="http://schemas.microsoft.com/office/powerpoint/2010/main" val="407407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1C1F60"/>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rgbClr val="1C1F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19100" y="6356350"/>
            <a:ext cx="1143000" cy="365125"/>
          </a:xfrm>
          <a:prstGeom prst="rect">
            <a:avLst/>
          </a:prstGeom>
        </p:spPr>
        <p:txBody>
          <a:bodyPr/>
          <a:lstStyle>
            <a:lvl1pPr algn="l">
              <a:defRPr>
                <a:solidFill>
                  <a:schemeClr val="bg1"/>
                </a:solidFill>
              </a:defRPr>
            </a:lvl1pPr>
          </a:lstStyle>
          <a:p>
            <a:fld id="{56AC4AFB-A050-4849-B352-17859B982C4E}" type="datetime1">
              <a:rPr lang="nl-NL" smtClean="0">
                <a:solidFill>
                  <a:prstClr val="white"/>
                </a:solidFill>
              </a:rPr>
              <a:pPr/>
              <a:t>17-5-2014</a:t>
            </a:fld>
            <a:endParaRPr lang="nl-NL" dirty="0">
              <a:solidFill>
                <a:prstClr val="white"/>
              </a:solidFill>
            </a:endParaRPr>
          </a:p>
        </p:txBody>
      </p:sp>
    </p:spTree>
    <p:extLst>
      <p:ext uri="{BB962C8B-B14F-4D97-AF65-F5344CB8AC3E}">
        <p14:creationId xmlns:p14="http://schemas.microsoft.com/office/powerpoint/2010/main" val="29875695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rgbClr val="AECC2A"/>
                </a:solidFill>
              </a:defRPr>
            </a:lvl1pPr>
          </a:lstStyle>
          <a:p>
            <a:r>
              <a:rPr lang="nl-NL" smtClean="0"/>
              <a:t>Klik om de stijl te bewerken</a:t>
            </a:r>
            <a:endParaRPr lang="nl-NL" dirty="0"/>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a:xfrm>
            <a:off x="457200" y="6356350"/>
            <a:ext cx="1079500" cy="365125"/>
          </a:xfrm>
          <a:prstGeom prst="rect">
            <a:avLst/>
          </a:prstGeom>
        </p:spPr>
        <p:txBody>
          <a:bodyPr/>
          <a:lstStyle>
            <a:lvl1pPr algn="l">
              <a:defRPr>
                <a:solidFill>
                  <a:srgbClr val="FFFFFF"/>
                </a:solidFill>
              </a:defRPr>
            </a:lvl1pPr>
          </a:lstStyle>
          <a:p>
            <a:fld id="{359AF0E7-F6E6-48EA-80CA-6892C4C7D0DE}" type="datetime1">
              <a:rPr lang="nl-NL" smtClean="0"/>
              <a:pPr/>
              <a:t>17-5-2014</a:t>
            </a:fld>
            <a:endParaRPr lang="nl-NL" dirty="0"/>
          </a:p>
        </p:txBody>
      </p:sp>
    </p:spTree>
    <p:extLst>
      <p:ext uri="{BB962C8B-B14F-4D97-AF65-F5344CB8AC3E}">
        <p14:creationId xmlns:p14="http://schemas.microsoft.com/office/powerpoint/2010/main" val="32622369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350679"/>
            <a:ext cx="8229600" cy="1143000"/>
          </a:xfrm>
          <a:prstGeom prst="rect">
            <a:avLst/>
          </a:prstGeom>
        </p:spPr>
        <p:txBody>
          <a:bodyPr vert="horz" lIns="91440" tIns="45720" rIns="91440" bIns="45720" rtlCol="0" anchor="ctr">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2751768"/>
            <a:ext cx="8229600" cy="3192960"/>
          </a:xfrm>
          <a:prstGeom prst="rect">
            <a:avLst/>
          </a:prstGeom>
        </p:spPr>
        <p:txBody>
          <a:bodyPr vert="horz" lIns="91440" tIns="45720" rIns="91440" bIns="4572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7"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F8D59614-D806-4D9F-8AD5-5C749AEBBE09}" type="datetime1">
              <a:rPr lang="nl-NL" smtClean="0"/>
              <a:t>17-5-2014</a:t>
            </a:fld>
            <a:endParaRPr lang="nl-NL" dirty="0"/>
          </a:p>
        </p:txBody>
      </p:sp>
      <p:sp>
        <p:nvSpPr>
          <p:cNvPr id="9"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t>- p.</a:t>
            </a:r>
            <a:fld id="{E7D6941F-2026-3040-AA58-1A021F4957B9}"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0" r:id="rId4"/>
    <p:sldLayoutId id="2147483652" r:id="rId5"/>
    <p:sldLayoutId id="2147483654" r:id="rId6"/>
    <p:sldLayoutId id="2147483667" r:id="rId7"/>
  </p:sldLayoutIdLst>
  <p:timing>
    <p:tnLst>
      <p:par>
        <p:cTn id="1" dur="indefinite" restart="never" nodeType="tmRoot"/>
      </p:par>
    </p:tnLst>
  </p:timing>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350679"/>
            <a:ext cx="8229600" cy="1143000"/>
          </a:xfrm>
          <a:prstGeom prst="rect">
            <a:avLst/>
          </a:prstGeom>
        </p:spPr>
        <p:txBody>
          <a:bodyPr vert="horz" lIns="91440" tIns="45720" rIns="91440" bIns="45720" rtlCol="0" anchor="ctr">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2751768"/>
            <a:ext cx="8229600" cy="3192960"/>
          </a:xfrm>
          <a:prstGeom prst="rect">
            <a:avLst/>
          </a:prstGeom>
        </p:spPr>
        <p:txBody>
          <a:bodyPr vert="horz" lIns="91440" tIns="45720" rIns="91440" bIns="4572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7"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F8D59614-D806-4D9F-8AD5-5C749AEBBE09}" type="datetime1">
              <a:rPr lang="nl-NL" smtClean="0">
                <a:solidFill>
                  <a:prstClr val="white">
                    <a:lumMod val="50000"/>
                  </a:prstClr>
                </a:solidFill>
              </a:rPr>
              <a:pPr/>
              <a:t>17-5-2014</a:t>
            </a:fld>
            <a:endParaRPr lang="nl-NL" dirty="0">
              <a:solidFill>
                <a:prstClr val="white">
                  <a:lumMod val="50000"/>
                </a:prstClr>
              </a:solidFill>
            </a:endParaRPr>
          </a:p>
        </p:txBody>
      </p:sp>
      <p:sp>
        <p:nvSpPr>
          <p:cNvPr id="9"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6189555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iming>
    <p:tnLst>
      <p:par>
        <p:cTn id="1" dur="indefinite" restart="never" nodeType="tmRoot"/>
      </p:par>
    </p:tnLst>
  </p:timing>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15661-1A53-0144-9F68-A4DDD57269CF}" type="datetimeFigureOut">
              <a:rPr lang="nl-NL" smtClean="0">
                <a:solidFill>
                  <a:prstClr val="black">
                    <a:tint val="75000"/>
                  </a:prstClr>
                </a:solidFill>
              </a:rPr>
              <a:pPr/>
              <a:t>17-5-2014</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97E81-7EB3-A848-8648-F935E7D5B458}"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492127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350679"/>
            <a:ext cx="8229600" cy="1143000"/>
          </a:xfrm>
          <a:prstGeom prst="rect">
            <a:avLst/>
          </a:prstGeom>
        </p:spPr>
        <p:txBody>
          <a:bodyPr vert="horz" lIns="91440" tIns="45720" rIns="91440" bIns="45720" rtlCol="0" anchor="ctr">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2751768"/>
            <a:ext cx="8229600" cy="3192960"/>
          </a:xfrm>
          <a:prstGeom prst="rect">
            <a:avLst/>
          </a:prstGeom>
        </p:spPr>
        <p:txBody>
          <a:bodyPr vert="horz" lIns="91440" tIns="45720" rIns="91440" bIns="4572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7"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F8D59614-D806-4D9F-8AD5-5C749AEBBE09}" type="datetime1">
              <a:rPr lang="nl-NL" smtClean="0">
                <a:solidFill>
                  <a:prstClr val="white">
                    <a:lumMod val="50000"/>
                  </a:prstClr>
                </a:solidFill>
              </a:rPr>
              <a:pPr/>
              <a:t>17-5-2014</a:t>
            </a:fld>
            <a:endParaRPr lang="nl-NL" dirty="0">
              <a:solidFill>
                <a:prstClr val="white">
                  <a:lumMod val="50000"/>
                </a:prstClr>
              </a:solidFill>
            </a:endParaRPr>
          </a:p>
        </p:txBody>
      </p:sp>
      <p:sp>
        <p:nvSpPr>
          <p:cNvPr id="9"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41058420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350679"/>
            <a:ext cx="8229600" cy="1143000"/>
          </a:xfrm>
          <a:prstGeom prst="rect">
            <a:avLst/>
          </a:prstGeom>
        </p:spPr>
        <p:txBody>
          <a:bodyPr vert="horz" lIns="91440" tIns="45720" rIns="91440" bIns="45720" rtlCol="0" anchor="ctr">
            <a:normAutofit/>
          </a:bodyPr>
          <a:lstStyle/>
          <a:p>
            <a:r>
              <a:rPr lang="nl-BE" dirty="0" smtClean="0"/>
              <a:t>Titelstijl van model bewerken</a:t>
            </a:r>
            <a:endParaRPr lang="nl-NL" dirty="0"/>
          </a:p>
        </p:txBody>
      </p:sp>
      <p:sp>
        <p:nvSpPr>
          <p:cNvPr id="3" name="Tijdelijke aanduiding voor tekst 2"/>
          <p:cNvSpPr>
            <a:spLocks noGrp="1"/>
          </p:cNvSpPr>
          <p:nvPr>
            <p:ph type="body" idx="1"/>
          </p:nvPr>
        </p:nvSpPr>
        <p:spPr>
          <a:xfrm>
            <a:off x="457200" y="2751768"/>
            <a:ext cx="8229600" cy="3192960"/>
          </a:xfrm>
          <a:prstGeom prst="rect">
            <a:avLst/>
          </a:prstGeom>
        </p:spPr>
        <p:txBody>
          <a:bodyPr vert="horz" lIns="91440" tIns="45720" rIns="91440" bIns="45720" rtlCol="0">
            <a:normAutofit/>
          </a:bodyPr>
          <a:lstStyle/>
          <a:p>
            <a:pPr lvl="0"/>
            <a:r>
              <a:rPr lang="nl-BE" dirty="0" smtClean="0"/>
              <a:t>Klik om de tekststijl van het model te bewerken</a:t>
            </a:r>
          </a:p>
          <a:p>
            <a:pPr lvl="1"/>
            <a:r>
              <a:rPr lang="nl-BE" dirty="0" smtClean="0"/>
              <a:t>Tweede niveau</a:t>
            </a:r>
          </a:p>
          <a:p>
            <a:pPr lvl="2"/>
            <a:r>
              <a:rPr lang="nl-BE" dirty="0" smtClean="0"/>
              <a:t>Derde niveau</a:t>
            </a:r>
          </a:p>
          <a:p>
            <a:pPr lvl="3"/>
            <a:r>
              <a:rPr lang="nl-BE" dirty="0" smtClean="0"/>
              <a:t>Vierde niveau</a:t>
            </a:r>
          </a:p>
          <a:p>
            <a:pPr lvl="4"/>
            <a:r>
              <a:rPr lang="nl-BE" dirty="0" smtClean="0"/>
              <a:t>Vijfde niveau</a:t>
            </a:r>
            <a:endParaRPr lang="nl-NL" dirty="0"/>
          </a:p>
        </p:txBody>
      </p:sp>
      <p:sp>
        <p:nvSpPr>
          <p:cNvPr id="7" name="Tijdelijke aanduiding voor datum 3"/>
          <p:cNvSpPr>
            <a:spLocks noGrp="1"/>
          </p:cNvSpPr>
          <p:nvPr>
            <p:ph type="dt" sz="half" idx="2"/>
          </p:nvPr>
        </p:nvSpPr>
        <p:spPr>
          <a:xfrm>
            <a:off x="4748991" y="6508750"/>
            <a:ext cx="970384" cy="365125"/>
          </a:xfrm>
          <a:prstGeom prst="rect">
            <a:avLst/>
          </a:prstGeom>
        </p:spPr>
        <p:txBody>
          <a:bodyPr lIns="0" tIns="0" rIns="0" bIns="0"/>
          <a:lstStyle>
            <a:lvl1pPr algn="r">
              <a:defRPr sz="1200">
                <a:solidFill>
                  <a:schemeClr val="bg1">
                    <a:lumMod val="50000"/>
                  </a:schemeClr>
                </a:solidFill>
              </a:defRPr>
            </a:lvl1pPr>
          </a:lstStyle>
          <a:p>
            <a:fld id="{F8D59614-D806-4D9F-8AD5-5C749AEBBE09}" type="datetime1">
              <a:rPr lang="nl-NL" smtClean="0">
                <a:solidFill>
                  <a:prstClr val="white">
                    <a:lumMod val="50000"/>
                  </a:prstClr>
                </a:solidFill>
              </a:rPr>
              <a:pPr/>
              <a:t>17-5-2014</a:t>
            </a:fld>
            <a:endParaRPr lang="nl-NL" dirty="0">
              <a:solidFill>
                <a:prstClr val="white">
                  <a:lumMod val="50000"/>
                </a:prstClr>
              </a:solidFill>
            </a:endParaRPr>
          </a:p>
        </p:txBody>
      </p:sp>
      <p:sp>
        <p:nvSpPr>
          <p:cNvPr id="9" name="Tijdelijke aanduiding voor dianummer 5"/>
          <p:cNvSpPr>
            <a:spLocks noGrp="1"/>
          </p:cNvSpPr>
          <p:nvPr>
            <p:ph type="sldNum" sz="quarter" idx="4"/>
          </p:nvPr>
        </p:nvSpPr>
        <p:spPr>
          <a:xfrm>
            <a:off x="5790390" y="6508750"/>
            <a:ext cx="845564" cy="365125"/>
          </a:xfrm>
          <a:prstGeom prst="rect">
            <a:avLst/>
          </a:prstGeom>
        </p:spPr>
        <p:txBody>
          <a:bodyPr lIns="0" tIns="0" rIns="0" bIns="0"/>
          <a:lstStyle>
            <a:lvl1pPr algn="l">
              <a:defRPr sz="1200">
                <a:solidFill>
                  <a:schemeClr val="bg1">
                    <a:lumMod val="50000"/>
                  </a:schemeClr>
                </a:solidFill>
              </a:defRPr>
            </a:lvl1pPr>
          </a:lstStyle>
          <a:p>
            <a:r>
              <a:rPr lang="nl-NL" dirty="0" smtClean="0">
                <a:solidFill>
                  <a:prstClr val="white">
                    <a:lumMod val="50000"/>
                  </a:prstClr>
                </a:solidFill>
              </a:rPr>
              <a:t>- p.</a:t>
            </a:r>
            <a:fld id="{E7D6941F-2026-3040-AA58-1A021F4957B9}" type="slidenum">
              <a:rPr lang="nl-NL" smtClean="0">
                <a:solidFill>
                  <a:prstClr val="white">
                    <a:lumMod val="50000"/>
                  </a:prstClr>
                </a:solidFill>
              </a:rPr>
              <a:pPr/>
              <a:t>‹nr.›</a:t>
            </a:fld>
            <a:endParaRPr lang="nl-NL" dirty="0">
              <a:solidFill>
                <a:prstClr val="white">
                  <a:lumMod val="50000"/>
                </a:prstClr>
              </a:solidFill>
            </a:endParaRPr>
          </a:p>
        </p:txBody>
      </p:sp>
    </p:spTree>
    <p:extLst>
      <p:ext uri="{BB962C8B-B14F-4D97-AF65-F5344CB8AC3E}">
        <p14:creationId xmlns:p14="http://schemas.microsoft.com/office/powerpoint/2010/main" val="36165710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ctrTitle"/>
          </p:nvPr>
        </p:nvSpPr>
        <p:spPr>
          <a:xfrm>
            <a:off x="484187" y="1562865"/>
            <a:ext cx="7772400" cy="2362749"/>
          </a:xfrm>
        </p:spPr>
        <p:txBody>
          <a:bodyPr>
            <a:normAutofit fontScale="90000"/>
          </a:bodyPr>
          <a:lstStyle/>
          <a:p>
            <a:r>
              <a:rPr lang="nl-NL" sz="4000" b="1" dirty="0">
                <a:solidFill>
                  <a:srgbClr val="002060"/>
                </a:solidFill>
              </a:rPr>
              <a:t>Een meetschaal voor psychologisch empowerment als een 'gedragen' meetinstrument</a:t>
            </a:r>
            <a:endParaRPr lang="en-US" sz="4000" b="1" dirty="0" smtClean="0">
              <a:solidFill>
                <a:schemeClr val="bg1"/>
              </a:solidFill>
            </a:endParaRPr>
          </a:p>
        </p:txBody>
      </p:sp>
      <p:sp>
        <p:nvSpPr>
          <p:cNvPr id="9218" name="Subtitle 5"/>
          <p:cNvSpPr>
            <a:spLocks noGrp="1"/>
          </p:cNvSpPr>
          <p:nvPr>
            <p:ph type="subTitle" idx="1"/>
          </p:nvPr>
        </p:nvSpPr>
        <p:spPr>
          <a:xfrm>
            <a:off x="1371600" y="4177862"/>
            <a:ext cx="6400800" cy="2178488"/>
          </a:xfrm>
        </p:spPr>
        <p:txBody>
          <a:bodyPr>
            <a:normAutofit fontScale="62500" lnSpcReduction="20000"/>
          </a:bodyPr>
          <a:lstStyle/>
          <a:p>
            <a:r>
              <a:rPr lang="nl-NL" b="1" dirty="0" smtClean="0">
                <a:solidFill>
                  <a:schemeClr val="tx2">
                    <a:lumMod val="75000"/>
                  </a:schemeClr>
                </a:solidFill>
              </a:rPr>
              <a:t>Jan Depauw</a:t>
            </a:r>
          </a:p>
          <a:p>
            <a:r>
              <a:rPr lang="nl-NL" dirty="0" smtClean="0">
                <a:solidFill>
                  <a:schemeClr val="tx2">
                    <a:lumMod val="75000"/>
                  </a:schemeClr>
                </a:solidFill>
              </a:rPr>
              <a:t>Onderzoeker/Lector </a:t>
            </a:r>
            <a:r>
              <a:rPr lang="nl-NL" dirty="0" err="1" smtClean="0">
                <a:solidFill>
                  <a:schemeClr val="tx2">
                    <a:lumMod val="75000"/>
                  </a:schemeClr>
                </a:solidFill>
              </a:rPr>
              <a:t>KdG</a:t>
            </a:r>
            <a:endParaRPr lang="nl-NL" dirty="0" smtClean="0">
              <a:solidFill>
                <a:schemeClr val="tx2">
                  <a:lumMod val="75000"/>
                </a:schemeClr>
              </a:solidFill>
            </a:endParaRPr>
          </a:p>
          <a:p>
            <a:endParaRPr lang="nl-NL" dirty="0" smtClean="0">
              <a:solidFill>
                <a:schemeClr val="tx2">
                  <a:lumMod val="75000"/>
                </a:schemeClr>
              </a:solidFill>
            </a:endParaRPr>
          </a:p>
          <a:p>
            <a:r>
              <a:rPr lang="nl-NL" b="1" dirty="0" smtClean="0">
                <a:solidFill>
                  <a:schemeClr val="tx2">
                    <a:lumMod val="75000"/>
                  </a:schemeClr>
                </a:solidFill>
              </a:rPr>
              <a:t>Hilde Havermaet</a:t>
            </a:r>
          </a:p>
          <a:p>
            <a:r>
              <a:rPr lang="nl-NL" dirty="0" smtClean="0">
                <a:solidFill>
                  <a:schemeClr val="tx2">
                    <a:lumMod val="75000"/>
                  </a:schemeClr>
                </a:solidFill>
              </a:rPr>
              <a:t>Teamcoördinator </a:t>
            </a:r>
          </a:p>
          <a:p>
            <a:r>
              <a:rPr lang="nl-NL" dirty="0" smtClean="0">
                <a:solidFill>
                  <a:schemeClr val="tx2">
                    <a:lumMod val="75000"/>
                  </a:schemeClr>
                </a:solidFill>
              </a:rPr>
              <a:t>dienst </a:t>
            </a:r>
            <a:r>
              <a:rPr lang="nl-NL" dirty="0">
                <a:solidFill>
                  <a:schemeClr val="tx2">
                    <a:lumMod val="75000"/>
                  </a:schemeClr>
                </a:solidFill>
              </a:rPr>
              <a:t>welzijn – schuldhulpverlening</a:t>
            </a:r>
            <a:endParaRPr lang="nl-NL" dirty="0" smtClean="0">
              <a:solidFill>
                <a:schemeClr val="tx2">
                  <a:lumMod val="75000"/>
                </a:schemeClr>
              </a:solidFill>
            </a:endParaRPr>
          </a:p>
          <a:p>
            <a:r>
              <a:rPr lang="nl-NL" dirty="0" smtClean="0">
                <a:solidFill>
                  <a:schemeClr val="tx2">
                    <a:lumMod val="75000"/>
                  </a:schemeClr>
                </a:solidFill>
              </a:rPr>
              <a:t>OCMW van Lier</a:t>
            </a:r>
          </a:p>
        </p:txBody>
      </p:sp>
      <p:sp>
        <p:nvSpPr>
          <p:cNvPr id="9219" name="Tijdelijke aanduiding voor datum 3"/>
          <p:cNvSpPr>
            <a:spLocks noGrp="1"/>
          </p:cNvSpPr>
          <p:nvPr>
            <p:ph type="dt" sz="half" idx="10"/>
          </p:nvPr>
        </p:nvSpPr>
        <p:spPr bwMode="auto">
          <a:noFill/>
          <a:ln>
            <a:miter lim="800000"/>
            <a:headEnd/>
            <a:tailEnd/>
          </a:ln>
        </p:spPr>
        <p:txBody>
          <a:bodyPr vert="horz" wrap="square" numCol="1" anchor="t" anchorCtr="0" compatLnSpc="1">
            <a:prstTxWarp prst="textNoShape">
              <a:avLst/>
            </a:prstTxWarp>
          </a:bodyPr>
          <a:lstStyle/>
          <a:p>
            <a:pPr fontAlgn="base">
              <a:spcBef>
                <a:spcPct val="0"/>
              </a:spcBef>
              <a:spcAft>
                <a:spcPct val="0"/>
              </a:spcAft>
            </a:pPr>
            <a:fld id="{62DC6B7E-4FA4-42D6-B88F-C3018E14C4A4}" type="datetime1">
              <a:rPr lang="nl-NL"/>
              <a:pPr fontAlgn="base">
                <a:spcBef>
                  <a:spcPct val="0"/>
                </a:spcBef>
                <a:spcAft>
                  <a:spcPct val="0"/>
                </a:spcAft>
              </a:pPr>
              <a:t>17-5-2014</a:t>
            </a:fld>
            <a:endParaRPr lang="nl-NL"/>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175" y="0"/>
            <a:ext cx="17748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165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975" y="6508749"/>
            <a:ext cx="5486400" cy="283369"/>
          </a:xfrm>
        </p:spPr>
        <p:txBody>
          <a:bodyPr>
            <a:normAutofit fontScale="90000"/>
          </a:bodyPr>
          <a:lstStyle/>
          <a:p>
            <a:r>
              <a:rPr lang="nl-NL" sz="1600" b="0" dirty="0" smtClean="0"/>
              <a:t>Bron: Zimmerman, 1995</a:t>
            </a:r>
            <a:endParaRPr lang="nl-NL" sz="1600" b="0" dirty="0"/>
          </a:p>
        </p:txBody>
      </p:sp>
      <p:sp>
        <p:nvSpPr>
          <p:cNvPr id="4" name="Tijdelijke aanduiding voor datum 3"/>
          <p:cNvSpPr>
            <a:spLocks noGrp="1"/>
          </p:cNvSpPr>
          <p:nvPr>
            <p:ph type="dt" sz="half" idx="10"/>
          </p:nvPr>
        </p:nvSpPr>
        <p:spPr>
          <a:prstGeom prst="rect">
            <a:avLst/>
          </a:prstGeom>
        </p:spPr>
        <p:txBody>
          <a:bodyPr/>
          <a:lstStyle/>
          <a:p>
            <a:fld id="{E53CD082-E6BA-4601-AC57-285EE77C0AE4}" type="datetime1">
              <a:rPr lang="nl-NL" smtClean="0">
                <a:solidFill>
                  <a:prstClr val="white">
                    <a:lumMod val="50000"/>
                  </a:prstClr>
                </a:solidFill>
              </a:rPr>
              <a:pPr/>
              <a:t>17-5-2014</a:t>
            </a:fld>
            <a:endParaRPr lang="nl-NL" dirty="0">
              <a:solidFill>
                <a:prstClr val="white">
                  <a:lumMod val="50000"/>
                </a:prstClr>
              </a:solidFill>
            </a:endParaRPr>
          </a:p>
        </p:txBody>
      </p:sp>
      <p:sp>
        <p:nvSpPr>
          <p:cNvPr id="5" name="Tijdelijke aanduiding voor dianummer 4"/>
          <p:cNvSpPr>
            <a:spLocks noGrp="1"/>
          </p:cNvSpPr>
          <p:nvPr>
            <p:ph type="sldNum" sz="quarter" idx="12"/>
          </p:nvPr>
        </p:nvSpPr>
        <p:spPr>
          <a:prstGeom prst="rect">
            <a:avLst/>
          </a:prstGeom>
        </p:spPr>
        <p:txBody>
          <a:bodyPr/>
          <a:lstStyle/>
          <a:p>
            <a:r>
              <a:rPr lang="nl-NL" smtClean="0">
                <a:solidFill>
                  <a:prstClr val="white">
                    <a:lumMod val="50000"/>
                  </a:prstClr>
                </a:solidFill>
              </a:rPr>
              <a:t>- p.</a:t>
            </a:r>
            <a:fld id="{E7D6941F-2026-3040-AA58-1A021F4957B9}" type="slidenum">
              <a:rPr lang="nl-NL" smtClean="0">
                <a:solidFill>
                  <a:prstClr val="white">
                    <a:lumMod val="50000"/>
                  </a:prstClr>
                </a:solidFill>
              </a:rPr>
              <a:pPr/>
              <a:t>10</a:t>
            </a:fld>
            <a:endParaRPr lang="nl-NL" dirty="0">
              <a:solidFill>
                <a:prstClr val="white">
                  <a:lumMod val="50000"/>
                </a:prst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9" y="1797268"/>
            <a:ext cx="8931464" cy="471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4"/>
          <p:cNvSpPr txBox="1">
            <a:spLocks/>
          </p:cNvSpPr>
          <p:nvPr/>
        </p:nvSpPr>
        <p:spPr>
          <a:xfrm>
            <a:off x="599089" y="898634"/>
            <a:ext cx="7674299" cy="756744"/>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nl-NL" sz="4000" dirty="0" smtClean="0">
                <a:solidFill>
                  <a:srgbClr val="1C1F60"/>
                </a:solidFill>
              </a:rPr>
              <a:t>2.2 Theoretisch raamwerk</a:t>
            </a:r>
            <a:endParaRPr lang="nl-NL" sz="4000" dirty="0">
              <a:solidFill>
                <a:srgbClr val="1C1F6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731" y="33994"/>
            <a:ext cx="1797269" cy="98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89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905171"/>
            <a:ext cx="8229600" cy="1143000"/>
          </a:xfrm>
        </p:spPr>
        <p:txBody>
          <a:bodyPr>
            <a:normAutofit fontScale="90000"/>
          </a:bodyPr>
          <a:lstStyle/>
          <a:p>
            <a:r>
              <a:rPr lang="nl-BE" b="1" dirty="0" smtClean="0">
                <a:solidFill>
                  <a:srgbClr val="1C1F60"/>
                </a:solidFill>
              </a:rPr>
              <a:t>2.3 Wat is een meetschaal?</a:t>
            </a:r>
            <a:endParaRPr lang="nl-BE" b="1" dirty="0">
              <a:solidFill>
                <a:srgbClr val="1C1F60"/>
              </a:solidFill>
            </a:endParaRPr>
          </a:p>
        </p:txBody>
      </p:sp>
      <p:sp>
        <p:nvSpPr>
          <p:cNvPr id="8" name="Tijdelijke aanduiding voor inhoud 7"/>
          <p:cNvSpPr>
            <a:spLocks noGrp="1"/>
          </p:cNvSpPr>
          <p:nvPr>
            <p:ph idx="1"/>
          </p:nvPr>
        </p:nvSpPr>
        <p:spPr>
          <a:xfrm>
            <a:off x="220719" y="3468414"/>
            <a:ext cx="4303986" cy="3040335"/>
          </a:xfrm>
        </p:spPr>
        <p:txBody>
          <a:bodyPr>
            <a:normAutofit fontScale="77500" lnSpcReduction="20000"/>
          </a:bodyPr>
          <a:lstStyle/>
          <a:p>
            <a:r>
              <a:rPr lang="nl-NL" dirty="0" smtClean="0">
                <a:solidFill>
                  <a:srgbClr val="1C1F60"/>
                </a:solidFill>
              </a:rPr>
              <a:t>De empowerment-meetschaal is een geheel van uitspraken waarvan we verwachten dat ze (dimensies van) psychologisch empowerment meten.</a:t>
            </a:r>
          </a:p>
        </p:txBody>
      </p:sp>
      <p:sp>
        <p:nvSpPr>
          <p:cNvPr id="4" name="Tijdelijke aanduiding voor datum 3"/>
          <p:cNvSpPr>
            <a:spLocks noGrp="1"/>
          </p:cNvSpPr>
          <p:nvPr>
            <p:ph type="dt" sz="half" idx="2"/>
          </p:nvPr>
        </p:nvSpPr>
        <p:spPr/>
        <p:txBody>
          <a:body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0"/>
            <a:ext cx="17986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614" y="3166460"/>
            <a:ext cx="3994774" cy="295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inhoud 7"/>
          <p:cNvSpPr txBox="1">
            <a:spLocks/>
          </p:cNvSpPr>
          <p:nvPr/>
        </p:nvSpPr>
        <p:spPr>
          <a:xfrm>
            <a:off x="220718" y="2200570"/>
            <a:ext cx="8023963" cy="114172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smtClean="0">
                <a:solidFill>
                  <a:srgbClr val="1C1F60"/>
                </a:solidFill>
              </a:rPr>
              <a:t>Een </a:t>
            </a:r>
            <a:r>
              <a:rPr lang="nl-NL" b="1" dirty="0" smtClean="0">
                <a:solidFill>
                  <a:srgbClr val="1C1F60"/>
                </a:solidFill>
              </a:rPr>
              <a:t>meetschaal</a:t>
            </a:r>
            <a:r>
              <a:rPr lang="nl-NL" dirty="0" smtClean="0">
                <a:solidFill>
                  <a:srgbClr val="1C1F60"/>
                </a:solidFill>
              </a:rPr>
              <a:t> is een techniek om kenmerken die niet rechtstreeks meetbaar zijn toch te meten.</a:t>
            </a:r>
          </a:p>
        </p:txBody>
      </p:sp>
    </p:spTree>
    <p:extLst>
      <p:ext uri="{BB962C8B-B14F-4D97-AF65-F5344CB8AC3E}">
        <p14:creationId xmlns:p14="http://schemas.microsoft.com/office/powerpoint/2010/main" val="410710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0" y="879518"/>
            <a:ext cx="8863791" cy="1004918"/>
          </a:xfrm>
        </p:spPr>
        <p:txBody>
          <a:bodyPr/>
          <a:lstStyle/>
          <a:p>
            <a:pPr algn="l"/>
            <a:r>
              <a:rPr lang="nl-NL" b="1" dirty="0" smtClean="0">
                <a:solidFill>
                  <a:srgbClr val="1C1F60"/>
                </a:solidFill>
              </a:rPr>
              <a:t>3. Try-out</a:t>
            </a:r>
            <a:endParaRPr lang="nl-NL" b="1" dirty="0">
              <a:solidFill>
                <a:srgbClr val="1C1F60"/>
              </a:solidFill>
            </a:endParaRPr>
          </a:p>
        </p:txBody>
      </p:sp>
      <p:sp>
        <p:nvSpPr>
          <p:cNvPr id="6" name="Tijdelijke aanduiding voor inhoud 5"/>
          <p:cNvSpPr>
            <a:spLocks noGrp="1"/>
          </p:cNvSpPr>
          <p:nvPr>
            <p:ph idx="1"/>
          </p:nvPr>
        </p:nvSpPr>
        <p:spPr>
          <a:xfrm>
            <a:off x="141890" y="3680005"/>
            <a:ext cx="8576441" cy="2503398"/>
          </a:xfrm>
        </p:spPr>
        <p:txBody>
          <a:bodyPr>
            <a:normAutofit/>
          </a:bodyPr>
          <a:lstStyle/>
          <a:p>
            <a:pPr marL="914400" lvl="1" indent="-514350">
              <a:buFont typeface="+mj-lt"/>
              <a:buAutoNum type="arabicPeriod"/>
            </a:pPr>
            <a:r>
              <a:rPr lang="nl-NL" sz="2400" dirty="0" smtClean="0">
                <a:solidFill>
                  <a:srgbClr val="1C1F60"/>
                </a:solidFill>
              </a:rPr>
              <a:t>Draagvlak onderzocht</a:t>
            </a:r>
          </a:p>
          <a:p>
            <a:pPr marL="914400" lvl="1" indent="-514350">
              <a:buFont typeface="+mj-lt"/>
              <a:buAutoNum type="arabicPeriod"/>
            </a:pPr>
            <a:r>
              <a:rPr lang="nl-NL" sz="2400" dirty="0" smtClean="0">
                <a:solidFill>
                  <a:srgbClr val="1C1F60"/>
                </a:solidFill>
              </a:rPr>
              <a:t>Een meetschaal ontworpen</a:t>
            </a:r>
          </a:p>
          <a:p>
            <a:pPr marL="914400" lvl="1" indent="-514350">
              <a:buFont typeface="+mj-lt"/>
              <a:buAutoNum type="arabicPeriod"/>
            </a:pPr>
            <a:r>
              <a:rPr lang="nl-NL" sz="2400" dirty="0" smtClean="0">
                <a:solidFill>
                  <a:srgbClr val="1C1F60"/>
                </a:solidFill>
              </a:rPr>
              <a:t>Try-out uitgevoerd</a:t>
            </a:r>
          </a:p>
          <a:p>
            <a:pPr marL="914400" lvl="1" indent="-514350">
              <a:buFont typeface="+mj-lt"/>
              <a:buAutoNum type="arabicPeriod"/>
            </a:pPr>
            <a:r>
              <a:rPr lang="nl-NL" sz="2400" dirty="0">
                <a:solidFill>
                  <a:srgbClr val="1C1F60"/>
                </a:solidFill>
              </a:rPr>
              <a:t>B</a:t>
            </a:r>
            <a:r>
              <a:rPr lang="nl-NL" sz="2400" dirty="0" smtClean="0">
                <a:solidFill>
                  <a:srgbClr val="1C1F60"/>
                </a:solidFill>
              </a:rPr>
              <a:t>etrouwbaarheid en validiteit uitgetest</a:t>
            </a:r>
          </a:p>
          <a:p>
            <a:pPr marL="914400" lvl="1" indent="-514350">
              <a:buFont typeface="+mj-lt"/>
              <a:buAutoNum type="arabicPeriod"/>
            </a:pPr>
            <a:r>
              <a:rPr lang="nl-NL" sz="2400" dirty="0" smtClean="0">
                <a:solidFill>
                  <a:srgbClr val="1C1F60"/>
                </a:solidFill>
              </a:rPr>
              <a:t>Inzetbaarheid en gebruiksgemak geëvalueerd.</a:t>
            </a:r>
            <a:endParaRPr lang="nl-NL" sz="2400" dirty="0">
              <a:solidFill>
                <a:srgbClr val="1C1F60"/>
              </a:solidFill>
            </a:endParaRPr>
          </a:p>
        </p:txBody>
      </p:sp>
      <p:sp>
        <p:nvSpPr>
          <p:cNvPr id="4" name="Tijdelijke aanduiding voor datum 3"/>
          <p:cNvSpPr>
            <a:spLocks noGrp="1"/>
          </p:cNvSpPr>
          <p:nvPr>
            <p:ph type="dt" sz="half" idx="2"/>
          </p:nvPr>
        </p:nvSpPr>
        <p:spPr/>
        <p:txBody>
          <a:bodyPr/>
          <a:lstStyle/>
          <a:p>
            <a:fld id="{359AF0E7-F6E6-48EA-80CA-6892C4C7D0DE}" type="datetime1">
              <a:rPr lang="nl-NL" smtClean="0">
                <a:solidFill>
                  <a:prstClr val="white">
                    <a:lumMod val="50000"/>
                  </a:prstClr>
                </a:solidFill>
              </a:rPr>
              <a:pPr/>
              <a:t>17-5-2014</a:t>
            </a:fld>
            <a:endParaRPr lang="nl-NL" dirty="0">
              <a:solidFill>
                <a:prstClr val="white">
                  <a:lumMod val="50000"/>
                </a:prstClr>
              </a:solidFill>
            </a:endParaRPr>
          </a:p>
        </p:txBody>
      </p:sp>
      <p:sp>
        <p:nvSpPr>
          <p:cNvPr id="3" name="Tekstvak 2"/>
          <p:cNvSpPr txBox="1"/>
          <p:nvPr/>
        </p:nvSpPr>
        <p:spPr>
          <a:xfrm>
            <a:off x="0" y="1884436"/>
            <a:ext cx="8718332" cy="1815882"/>
          </a:xfrm>
          <a:prstGeom prst="rect">
            <a:avLst/>
          </a:prstGeom>
          <a:noFill/>
        </p:spPr>
        <p:txBody>
          <a:bodyPr wrap="square" rtlCol="0">
            <a:spAutoFit/>
          </a:bodyPr>
          <a:lstStyle/>
          <a:p>
            <a:pPr marL="457200" indent="-457200">
              <a:buFont typeface="Arial" panose="020B0604020202020204" pitchFamily="34" charset="0"/>
              <a:buChar char="•"/>
            </a:pPr>
            <a:r>
              <a:rPr lang="nl-NL" sz="2800" dirty="0">
                <a:solidFill>
                  <a:srgbClr val="1C1F60"/>
                </a:solidFill>
              </a:rPr>
              <a:t>K</a:t>
            </a:r>
            <a:r>
              <a:rPr lang="nl-NL" sz="2800" dirty="0" smtClean="0">
                <a:solidFill>
                  <a:srgbClr val="1C1F60"/>
                </a:solidFill>
              </a:rPr>
              <a:t>wantitatieve en kwalitatieve technieken combinerend, hebben we (waar mogelijk),</a:t>
            </a:r>
          </a:p>
          <a:p>
            <a:pPr marL="457200" indent="-457200">
              <a:buFont typeface="Arial" panose="020B0604020202020204" pitchFamily="34" charset="0"/>
              <a:buChar char="•"/>
            </a:pPr>
            <a:r>
              <a:rPr lang="nl-NL" sz="2800" dirty="0">
                <a:solidFill>
                  <a:srgbClr val="1C1F60"/>
                </a:solidFill>
              </a:rPr>
              <a:t>s</a:t>
            </a:r>
            <a:r>
              <a:rPr lang="nl-NL" sz="2800" dirty="0" smtClean="0">
                <a:solidFill>
                  <a:srgbClr val="1C1F60"/>
                </a:solidFill>
              </a:rPr>
              <a:t>amen met sociaal werkers en mensen in armoede, achtereenvolgens</a:t>
            </a:r>
            <a:endParaRPr lang="nl-NL" sz="2800" dirty="0">
              <a:solidFill>
                <a:srgbClr val="1C1F60"/>
              </a:solidFill>
            </a:endParaRPr>
          </a:p>
        </p:txBody>
      </p:sp>
    </p:spTree>
    <p:extLst>
      <p:ext uri="{BB962C8B-B14F-4D97-AF65-F5344CB8AC3E}">
        <p14:creationId xmlns:p14="http://schemas.microsoft.com/office/powerpoint/2010/main" val="739481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3655"/>
            <a:ext cx="8229600" cy="1143000"/>
          </a:xfrm>
        </p:spPr>
        <p:txBody>
          <a:bodyPr>
            <a:normAutofit/>
          </a:bodyPr>
          <a:lstStyle/>
          <a:p>
            <a:pPr algn="l">
              <a:spcBef>
                <a:spcPts val="2400"/>
              </a:spcBef>
              <a:spcAft>
                <a:spcPts val="1200"/>
              </a:spcAft>
            </a:pPr>
            <a:r>
              <a:rPr lang="nl-NL" b="1" dirty="0" smtClean="0">
                <a:solidFill>
                  <a:srgbClr val="1C1F60"/>
                </a:solidFill>
              </a:rPr>
              <a:t>3.1 Draagvlak</a:t>
            </a:r>
            <a:endParaRPr lang="nl-NL" b="1" dirty="0">
              <a:solidFill>
                <a:srgbClr val="1C1F60"/>
              </a:solidFill>
            </a:endParaRPr>
          </a:p>
        </p:txBody>
      </p:sp>
      <p:sp>
        <p:nvSpPr>
          <p:cNvPr id="3" name="Tijdelijke aanduiding voor inhoud 2"/>
          <p:cNvSpPr>
            <a:spLocks noGrp="1"/>
          </p:cNvSpPr>
          <p:nvPr>
            <p:ph idx="1"/>
          </p:nvPr>
        </p:nvSpPr>
        <p:spPr>
          <a:xfrm>
            <a:off x="677918" y="2116655"/>
            <a:ext cx="8229600" cy="4333990"/>
          </a:xfrm>
        </p:spPr>
        <p:txBody>
          <a:bodyPr>
            <a:normAutofit fontScale="77500" lnSpcReduction="20000"/>
          </a:bodyPr>
          <a:lstStyle/>
          <a:p>
            <a:r>
              <a:rPr lang="nl-NL" dirty="0" smtClean="0"/>
              <a:t>‘</a:t>
            </a:r>
            <a:r>
              <a:rPr lang="nl-NL" dirty="0" smtClean="0">
                <a:solidFill>
                  <a:srgbClr val="1C1F60"/>
                </a:solidFill>
              </a:rPr>
              <a:t>Meten’ wint (overal) aan belang.</a:t>
            </a:r>
          </a:p>
          <a:p>
            <a:r>
              <a:rPr lang="nl-NL" dirty="0" smtClean="0">
                <a:solidFill>
                  <a:srgbClr val="1C1F60"/>
                </a:solidFill>
              </a:rPr>
              <a:t>Positief: transparantie en lering uit cijfers trekken.</a:t>
            </a:r>
          </a:p>
          <a:p>
            <a:r>
              <a:rPr lang="nl-NL" dirty="0" smtClean="0">
                <a:solidFill>
                  <a:srgbClr val="1C1F60"/>
                </a:solidFill>
              </a:rPr>
              <a:t>Verwachtingen: </a:t>
            </a:r>
          </a:p>
          <a:p>
            <a:pPr lvl="2"/>
            <a:r>
              <a:rPr lang="nl-NL" sz="2800" dirty="0" smtClean="0">
                <a:solidFill>
                  <a:srgbClr val="1C1F60"/>
                </a:solidFill>
              </a:rPr>
              <a:t>Verschillende perspectieven. </a:t>
            </a:r>
          </a:p>
          <a:p>
            <a:pPr lvl="2"/>
            <a:r>
              <a:rPr lang="nl-NL" sz="2800" dirty="0" smtClean="0">
                <a:solidFill>
                  <a:srgbClr val="1C1F60"/>
                </a:solidFill>
              </a:rPr>
              <a:t>Metingen variëren/combineren (ook oog voor proces).</a:t>
            </a:r>
          </a:p>
          <a:p>
            <a:pPr lvl="2"/>
            <a:r>
              <a:rPr lang="nl-NL" sz="2800" dirty="0" smtClean="0">
                <a:solidFill>
                  <a:srgbClr val="1C1F60"/>
                </a:solidFill>
              </a:rPr>
              <a:t>Ontluiken wat verborgen blijft.</a:t>
            </a:r>
          </a:p>
          <a:p>
            <a:pPr lvl="2"/>
            <a:r>
              <a:rPr lang="nl-NL" sz="2800" dirty="0" smtClean="0">
                <a:solidFill>
                  <a:srgbClr val="1C1F60"/>
                </a:solidFill>
              </a:rPr>
              <a:t>Geen meerwerk.</a:t>
            </a:r>
          </a:p>
          <a:p>
            <a:pPr lvl="2"/>
            <a:r>
              <a:rPr lang="nl-NL" sz="2800" dirty="0" smtClean="0">
                <a:solidFill>
                  <a:srgbClr val="1C1F60"/>
                </a:solidFill>
              </a:rPr>
              <a:t>Duidelijkheid over het doel en gebruik van de resultaten.</a:t>
            </a:r>
          </a:p>
          <a:p>
            <a:pPr lvl="2"/>
            <a:r>
              <a:rPr lang="nl-NL" sz="2800" dirty="0" smtClean="0">
                <a:solidFill>
                  <a:srgbClr val="1C1F60"/>
                </a:solidFill>
              </a:rPr>
              <a:t>Niet inzetten om individuele werkers of cliënten op af te rekenen.</a:t>
            </a:r>
            <a:endParaRPr lang="nl-NL" sz="2800" dirty="0">
              <a:solidFill>
                <a:srgbClr val="1C1F60"/>
              </a:solidFill>
            </a:endParaRPr>
          </a:p>
        </p:txBody>
      </p:sp>
    </p:spTree>
    <p:extLst>
      <p:ext uri="{BB962C8B-B14F-4D97-AF65-F5344CB8AC3E}">
        <p14:creationId xmlns:p14="http://schemas.microsoft.com/office/powerpoint/2010/main" val="34089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3862" y="2794947"/>
            <a:ext cx="2680138" cy="2672415"/>
          </a:xfrm>
          <a:prstGeom prst="rect">
            <a:avLst/>
          </a:prstGeom>
        </p:spPr>
      </p:pic>
      <p:sp>
        <p:nvSpPr>
          <p:cNvPr id="4" name="Titel 3"/>
          <p:cNvSpPr>
            <a:spLocks noGrp="1"/>
          </p:cNvSpPr>
          <p:nvPr>
            <p:ph type="title"/>
          </p:nvPr>
        </p:nvSpPr>
        <p:spPr>
          <a:xfrm>
            <a:off x="0" y="772511"/>
            <a:ext cx="9144000" cy="993228"/>
          </a:xfrm>
        </p:spPr>
        <p:txBody>
          <a:bodyPr>
            <a:normAutofit/>
          </a:bodyPr>
          <a:lstStyle/>
          <a:p>
            <a:r>
              <a:rPr lang="nl-NL" sz="3600" b="1" dirty="0" smtClean="0">
                <a:solidFill>
                  <a:srgbClr val="1C1F60"/>
                </a:solidFill>
              </a:rPr>
              <a:t>3.2 Schaalconstructie in co-creatie</a:t>
            </a:r>
            <a:endParaRPr lang="nl-NL" sz="3600" b="1" dirty="0">
              <a:solidFill>
                <a:srgbClr val="1C1F60"/>
              </a:solidFill>
            </a:endParaRPr>
          </a:p>
        </p:txBody>
      </p:sp>
      <p:sp>
        <p:nvSpPr>
          <p:cNvPr id="5" name="Tijdelijke aanduiding voor inhoud 4"/>
          <p:cNvSpPr>
            <a:spLocks noGrp="1"/>
          </p:cNvSpPr>
          <p:nvPr>
            <p:ph idx="1"/>
          </p:nvPr>
        </p:nvSpPr>
        <p:spPr>
          <a:xfrm>
            <a:off x="457200" y="1891863"/>
            <a:ext cx="6936828" cy="4461640"/>
          </a:xfrm>
        </p:spPr>
        <p:txBody>
          <a:bodyPr>
            <a:normAutofit fontScale="92500" lnSpcReduction="10000"/>
          </a:bodyPr>
          <a:lstStyle/>
          <a:p>
            <a:pPr>
              <a:spcAft>
                <a:spcPts val="1200"/>
              </a:spcAft>
            </a:pPr>
            <a:r>
              <a:rPr lang="nl-NL" sz="2800" dirty="0" smtClean="0">
                <a:solidFill>
                  <a:srgbClr val="1C1F60"/>
                </a:solidFill>
              </a:rPr>
              <a:t>Eerder gevalideerde meetschalen werden vertaald naar context </a:t>
            </a:r>
            <a:r>
              <a:rPr lang="nl-NL" sz="2800" dirty="0" err="1" smtClean="0">
                <a:solidFill>
                  <a:srgbClr val="1C1F60"/>
                </a:solidFill>
              </a:rPr>
              <a:t>OCMW’s</a:t>
            </a:r>
            <a:r>
              <a:rPr lang="nl-NL" sz="2800" dirty="0" smtClean="0">
                <a:solidFill>
                  <a:srgbClr val="1C1F60"/>
                </a:solidFill>
              </a:rPr>
              <a:t>. Een lijst met 70 items werd voorgelegd aan stakeholders.</a:t>
            </a:r>
          </a:p>
          <a:p>
            <a:pPr>
              <a:spcAft>
                <a:spcPts val="1200"/>
              </a:spcAft>
            </a:pPr>
            <a:r>
              <a:rPr lang="nl-NL" sz="2800" dirty="0" smtClean="0">
                <a:solidFill>
                  <a:srgbClr val="1C1F60"/>
                </a:solidFill>
              </a:rPr>
              <a:t>Doel:</a:t>
            </a:r>
          </a:p>
          <a:p>
            <a:pPr lvl="1">
              <a:spcAft>
                <a:spcPts val="1200"/>
              </a:spcAft>
            </a:pPr>
            <a:r>
              <a:rPr lang="nl-NL" sz="2400" dirty="0" smtClean="0">
                <a:solidFill>
                  <a:srgbClr val="1C1F60"/>
                </a:solidFill>
              </a:rPr>
              <a:t>Inhoudelijke validering door het theoretisch kader van psychologisch  empowerment af te toetsen.</a:t>
            </a:r>
          </a:p>
          <a:p>
            <a:pPr lvl="1">
              <a:spcAft>
                <a:spcPts val="1200"/>
              </a:spcAft>
            </a:pPr>
            <a:r>
              <a:rPr lang="nl-NL" sz="2400" dirty="0" smtClean="0">
                <a:solidFill>
                  <a:srgbClr val="1C1F60"/>
                </a:solidFill>
              </a:rPr>
              <a:t>Vorm: taalgebruik aanpassen en lengte van de vragenlijst beperken.  </a:t>
            </a:r>
          </a:p>
          <a:p>
            <a:pPr lvl="1">
              <a:spcAft>
                <a:spcPts val="1200"/>
              </a:spcAft>
            </a:pPr>
            <a:endParaRPr lang="nl-NL" sz="2400" dirty="0" smtClean="0">
              <a:solidFill>
                <a:srgbClr val="1C1F60"/>
              </a:solidFill>
            </a:endParaRPr>
          </a:p>
        </p:txBody>
      </p:sp>
    </p:spTree>
    <p:extLst>
      <p:ext uri="{BB962C8B-B14F-4D97-AF65-F5344CB8AC3E}">
        <p14:creationId xmlns:p14="http://schemas.microsoft.com/office/powerpoint/2010/main" val="1586727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014326"/>
            <a:ext cx="9144000" cy="751412"/>
          </a:xfrm>
        </p:spPr>
        <p:txBody>
          <a:bodyPr>
            <a:normAutofit fontScale="90000"/>
          </a:bodyPr>
          <a:lstStyle/>
          <a:p>
            <a:pPr algn="l"/>
            <a:r>
              <a:rPr lang="nl-NL" sz="3600" b="1" dirty="0" smtClean="0">
                <a:solidFill>
                  <a:srgbClr val="002060"/>
                </a:solidFill>
              </a:rPr>
              <a:t>3.2.1 In dialoog met sociaal werkers</a:t>
            </a:r>
            <a:endParaRPr lang="nl-NL" sz="3600" b="1" dirty="0">
              <a:solidFill>
                <a:srgbClr val="002060"/>
              </a:solidFill>
            </a:endParaRPr>
          </a:p>
        </p:txBody>
      </p:sp>
      <p:sp>
        <p:nvSpPr>
          <p:cNvPr id="3" name="Tijdelijke aanduiding voor inhoud 2"/>
          <p:cNvSpPr>
            <a:spLocks noGrp="1"/>
          </p:cNvSpPr>
          <p:nvPr>
            <p:ph idx="1"/>
          </p:nvPr>
        </p:nvSpPr>
        <p:spPr>
          <a:xfrm>
            <a:off x="513793" y="1923392"/>
            <a:ext cx="8470396" cy="4396031"/>
          </a:xfrm>
        </p:spPr>
        <p:txBody>
          <a:bodyPr>
            <a:normAutofit fontScale="85000" lnSpcReduction="10000"/>
          </a:bodyPr>
          <a:lstStyle/>
          <a:p>
            <a:r>
              <a:rPr lang="nl-NL" dirty="0" smtClean="0">
                <a:solidFill>
                  <a:srgbClr val="002060"/>
                </a:solidFill>
              </a:rPr>
              <a:t>Focusgroepen in voorbereiding van de try-out</a:t>
            </a:r>
          </a:p>
          <a:p>
            <a:pPr lvl="1"/>
            <a:r>
              <a:rPr lang="nl-NL" dirty="0" smtClean="0">
                <a:solidFill>
                  <a:srgbClr val="002060"/>
                </a:solidFill>
              </a:rPr>
              <a:t>Inhoud van het begrip empowerment in </a:t>
            </a:r>
            <a:r>
              <a:rPr lang="nl-NL" dirty="0" err="1" smtClean="0">
                <a:solidFill>
                  <a:srgbClr val="002060"/>
                </a:solidFill>
              </a:rPr>
              <a:t>OCMW’s</a:t>
            </a:r>
            <a:endParaRPr lang="nl-NL" dirty="0" smtClean="0">
              <a:solidFill>
                <a:srgbClr val="002060"/>
              </a:solidFill>
            </a:endParaRPr>
          </a:p>
          <a:p>
            <a:pPr lvl="1"/>
            <a:r>
              <a:rPr lang="nl-NL" dirty="0">
                <a:solidFill>
                  <a:srgbClr val="002060"/>
                </a:solidFill>
              </a:rPr>
              <a:t>R</a:t>
            </a:r>
            <a:r>
              <a:rPr lang="nl-NL" dirty="0" smtClean="0">
                <a:solidFill>
                  <a:srgbClr val="002060"/>
                </a:solidFill>
              </a:rPr>
              <a:t>eflectie op het theoretisch kader.</a:t>
            </a:r>
          </a:p>
          <a:p>
            <a:pPr>
              <a:spcBef>
                <a:spcPts val="1200"/>
              </a:spcBef>
            </a:pPr>
            <a:r>
              <a:rPr lang="nl-NL" dirty="0" smtClean="0">
                <a:solidFill>
                  <a:srgbClr val="002060"/>
                </a:solidFill>
              </a:rPr>
              <a:t>Online bevraging voor de selectie van items</a:t>
            </a:r>
          </a:p>
          <a:p>
            <a:pPr lvl="1"/>
            <a:r>
              <a:rPr lang="nl-NL" dirty="0" smtClean="0">
                <a:solidFill>
                  <a:srgbClr val="002060"/>
                </a:solidFill>
              </a:rPr>
              <a:t>Score op taal en relevantie. </a:t>
            </a:r>
          </a:p>
          <a:p>
            <a:pPr>
              <a:spcBef>
                <a:spcPts val="1800"/>
              </a:spcBef>
            </a:pPr>
            <a:r>
              <a:rPr lang="nl-NL" dirty="0" smtClean="0">
                <a:solidFill>
                  <a:srgbClr val="002060"/>
                </a:solidFill>
              </a:rPr>
              <a:t>Evaluatie (diepte-interviews en groepsgesprekken)</a:t>
            </a:r>
          </a:p>
          <a:p>
            <a:pPr lvl="1"/>
            <a:r>
              <a:rPr lang="nl-NL" dirty="0" smtClean="0">
                <a:solidFill>
                  <a:srgbClr val="002060"/>
                </a:solidFill>
              </a:rPr>
              <a:t>SWOT meetschaal psychologisch empowerment.</a:t>
            </a:r>
          </a:p>
        </p:txBody>
      </p:sp>
      <p:sp>
        <p:nvSpPr>
          <p:cNvPr id="4" name="Tijdelijke aanduiding voor datum 3"/>
          <p:cNvSpPr>
            <a:spLocks noGrp="1"/>
          </p:cNvSpPr>
          <p:nvPr>
            <p:ph type="dt" sz="half" idx="2"/>
          </p:nvPr>
        </p:nvSpPr>
        <p:spPr/>
        <p:txBody>
          <a:body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spTree>
    <p:extLst>
      <p:ext uri="{BB962C8B-B14F-4D97-AF65-F5344CB8AC3E}">
        <p14:creationId xmlns:p14="http://schemas.microsoft.com/office/powerpoint/2010/main" val="3225972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71" y="840721"/>
            <a:ext cx="8686800" cy="882869"/>
          </a:xfrm>
        </p:spPr>
        <p:txBody>
          <a:bodyPr>
            <a:normAutofit/>
          </a:bodyPr>
          <a:lstStyle/>
          <a:p>
            <a:pPr algn="l"/>
            <a:r>
              <a:rPr lang="nl-NL" sz="3600" b="1" dirty="0" smtClean="0">
                <a:solidFill>
                  <a:srgbClr val="002060"/>
                </a:solidFill>
              </a:rPr>
              <a:t>3.2.2 De stem van cliënten</a:t>
            </a:r>
            <a:endParaRPr lang="nl-NL" sz="3600" b="1" dirty="0">
              <a:solidFill>
                <a:srgbClr val="002060"/>
              </a:solidFill>
            </a:endParaRPr>
          </a:p>
        </p:txBody>
      </p:sp>
      <p:sp>
        <p:nvSpPr>
          <p:cNvPr id="3" name="Tijdelijke aanduiding voor inhoud 2"/>
          <p:cNvSpPr>
            <a:spLocks noGrp="1"/>
          </p:cNvSpPr>
          <p:nvPr>
            <p:ph idx="1"/>
          </p:nvPr>
        </p:nvSpPr>
        <p:spPr>
          <a:xfrm>
            <a:off x="141890" y="1891861"/>
            <a:ext cx="9002110" cy="2270234"/>
          </a:xfrm>
        </p:spPr>
        <p:txBody>
          <a:bodyPr>
            <a:normAutofit fontScale="85000" lnSpcReduction="10000"/>
          </a:bodyPr>
          <a:lstStyle/>
          <a:p>
            <a:r>
              <a:rPr lang="nl-NL" dirty="0">
                <a:solidFill>
                  <a:srgbClr val="002060"/>
                </a:solidFill>
              </a:rPr>
              <a:t>Focusgroepen in voorbereiding van de try-out</a:t>
            </a:r>
          </a:p>
          <a:p>
            <a:pPr lvl="1"/>
            <a:r>
              <a:rPr lang="nl-NL" dirty="0" smtClean="0">
                <a:solidFill>
                  <a:srgbClr val="002060"/>
                </a:solidFill>
              </a:rPr>
              <a:t>Inhoud </a:t>
            </a:r>
            <a:r>
              <a:rPr lang="nl-NL" dirty="0">
                <a:solidFill>
                  <a:srgbClr val="002060"/>
                </a:solidFill>
              </a:rPr>
              <a:t>van het begrip empowerment in </a:t>
            </a:r>
            <a:r>
              <a:rPr lang="nl-NL" dirty="0" err="1" smtClean="0">
                <a:solidFill>
                  <a:srgbClr val="002060"/>
                </a:solidFill>
              </a:rPr>
              <a:t>OCMW’s</a:t>
            </a:r>
            <a:r>
              <a:rPr lang="nl-NL" dirty="0" smtClean="0">
                <a:solidFill>
                  <a:srgbClr val="002060"/>
                </a:solidFill>
              </a:rPr>
              <a:t>.</a:t>
            </a:r>
          </a:p>
          <a:p>
            <a:pPr lvl="1"/>
            <a:r>
              <a:rPr lang="nl-NL" dirty="0" smtClean="0">
                <a:solidFill>
                  <a:srgbClr val="002060"/>
                </a:solidFill>
              </a:rPr>
              <a:t>Score op taal en relevantie.</a:t>
            </a:r>
            <a:endParaRPr lang="nl-NL" dirty="0">
              <a:solidFill>
                <a:srgbClr val="002060"/>
              </a:solidFill>
            </a:endParaRPr>
          </a:p>
          <a:p>
            <a:pPr>
              <a:spcBef>
                <a:spcPts val="1800"/>
              </a:spcBef>
            </a:pPr>
            <a:r>
              <a:rPr lang="nl-NL" dirty="0" smtClean="0">
                <a:solidFill>
                  <a:srgbClr val="002060"/>
                </a:solidFill>
              </a:rPr>
              <a:t>Evaluatie (diepte-interviews)</a:t>
            </a:r>
          </a:p>
          <a:p>
            <a:pPr lvl="1"/>
            <a:r>
              <a:rPr lang="en-US" dirty="0">
                <a:solidFill>
                  <a:srgbClr val="002060"/>
                </a:solidFill>
              </a:rPr>
              <a:t>SWOT </a:t>
            </a:r>
            <a:r>
              <a:rPr lang="nl-NL" dirty="0" smtClean="0">
                <a:solidFill>
                  <a:srgbClr val="002060"/>
                </a:solidFill>
              </a:rPr>
              <a:t>meetschaal psychologisch empowerment</a:t>
            </a:r>
            <a:r>
              <a:rPr lang="en-US" dirty="0" smtClean="0">
                <a:solidFill>
                  <a:srgbClr val="002060"/>
                </a:solidFill>
              </a:rPr>
              <a:t>.</a:t>
            </a:r>
            <a:endParaRPr lang="en-US" dirty="0">
              <a:solidFill>
                <a:srgbClr val="002060"/>
              </a:solidFill>
            </a:endParaRPr>
          </a:p>
          <a:p>
            <a:pPr lvl="1"/>
            <a:endParaRPr lang="nl-NL" dirty="0">
              <a:solidFill>
                <a:srgbClr val="002060"/>
              </a:solidFill>
            </a:endParaRPr>
          </a:p>
        </p:txBody>
      </p:sp>
      <p:sp>
        <p:nvSpPr>
          <p:cNvPr id="4" name="Tijdelijke aanduiding voor datum 3"/>
          <p:cNvSpPr>
            <a:spLocks noGrp="1"/>
          </p:cNvSpPr>
          <p:nvPr>
            <p:ph type="dt" sz="half" idx="2"/>
          </p:nvPr>
        </p:nvSpPr>
        <p:spPr/>
        <p:txBody>
          <a:body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085" y="0"/>
            <a:ext cx="3460914" cy="824957"/>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162096"/>
            <a:ext cx="1931279" cy="1545023"/>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998" y="4162096"/>
            <a:ext cx="1914203" cy="1531362"/>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1461" y="4162096"/>
            <a:ext cx="1931280" cy="1506662"/>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4064" y="4162096"/>
            <a:ext cx="1907351" cy="1512908"/>
          </a:xfrm>
          <a:prstGeom prst="rect">
            <a:avLst/>
          </a:prstGeom>
        </p:spPr>
      </p:pic>
      <p:pic>
        <p:nvPicPr>
          <p:cNvPr id="11" name="Afbeelding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4454" y="4162095"/>
            <a:ext cx="1899545" cy="1506663"/>
          </a:xfrm>
          <a:prstGeom prst="rect">
            <a:avLst/>
          </a:prstGeom>
        </p:spPr>
      </p:pic>
    </p:spTree>
    <p:extLst>
      <p:ext uri="{BB962C8B-B14F-4D97-AF65-F5344CB8AC3E}">
        <p14:creationId xmlns:p14="http://schemas.microsoft.com/office/powerpoint/2010/main" val="2124220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4138" y="1087821"/>
            <a:ext cx="8292662" cy="835572"/>
          </a:xfrm>
        </p:spPr>
        <p:txBody>
          <a:bodyPr>
            <a:normAutofit/>
          </a:bodyPr>
          <a:lstStyle/>
          <a:p>
            <a:pPr algn="l"/>
            <a:r>
              <a:rPr lang="nl-NL" sz="4000" b="1" dirty="0" smtClean="0">
                <a:solidFill>
                  <a:srgbClr val="1C1F60"/>
                </a:solidFill>
              </a:rPr>
              <a:t>3.3 Feitelijke try-out</a:t>
            </a:r>
            <a:endParaRPr lang="nl-NL" sz="4000" b="1" dirty="0">
              <a:solidFill>
                <a:srgbClr val="1C1F60"/>
              </a:solidFill>
            </a:endParaRPr>
          </a:p>
        </p:txBody>
      </p:sp>
      <p:sp>
        <p:nvSpPr>
          <p:cNvPr id="3" name="Tijdelijke aanduiding voor inhoud 2"/>
          <p:cNvSpPr>
            <a:spLocks noGrp="1"/>
          </p:cNvSpPr>
          <p:nvPr>
            <p:ph idx="1"/>
          </p:nvPr>
        </p:nvSpPr>
        <p:spPr>
          <a:xfrm>
            <a:off x="173421" y="2222938"/>
            <a:ext cx="8513379" cy="4020207"/>
          </a:xfrm>
        </p:spPr>
        <p:txBody>
          <a:bodyPr>
            <a:normAutofit/>
          </a:bodyPr>
          <a:lstStyle/>
          <a:p>
            <a:pPr>
              <a:spcBef>
                <a:spcPts val="1800"/>
              </a:spcBef>
            </a:pPr>
            <a:r>
              <a:rPr lang="nl-NL" sz="2800" dirty="0" smtClean="0">
                <a:solidFill>
                  <a:srgbClr val="1C1F60"/>
                </a:solidFill>
              </a:rPr>
              <a:t>Meetschaal </a:t>
            </a:r>
            <a:r>
              <a:rPr lang="nl-NL" sz="2800" dirty="0">
                <a:solidFill>
                  <a:srgbClr val="1C1F60"/>
                </a:solidFill>
              </a:rPr>
              <a:t>voor psychologisch empowerment werd </a:t>
            </a:r>
            <a:r>
              <a:rPr lang="nl-NL" sz="2800" dirty="0" smtClean="0">
                <a:solidFill>
                  <a:srgbClr val="1C1F60"/>
                </a:solidFill>
              </a:rPr>
              <a:t>aangepast op </a:t>
            </a:r>
            <a:r>
              <a:rPr lang="nl-NL" sz="2800" dirty="0">
                <a:solidFill>
                  <a:srgbClr val="1C1F60"/>
                </a:solidFill>
              </a:rPr>
              <a:t>basis van </a:t>
            </a:r>
            <a:r>
              <a:rPr lang="nl-NL" sz="2800" dirty="0" smtClean="0">
                <a:solidFill>
                  <a:srgbClr val="1C1F60"/>
                </a:solidFill>
              </a:rPr>
              <a:t>bevindingen, getrouw </a:t>
            </a:r>
            <a:r>
              <a:rPr lang="nl-NL" sz="2800" dirty="0">
                <a:solidFill>
                  <a:srgbClr val="1C1F60"/>
                </a:solidFill>
              </a:rPr>
              <a:t>aan conceptueel kader.</a:t>
            </a:r>
          </a:p>
          <a:p>
            <a:pPr>
              <a:spcBef>
                <a:spcPts val="1800"/>
              </a:spcBef>
            </a:pPr>
            <a:r>
              <a:rPr lang="nl-NL" sz="2800" dirty="0" smtClean="0">
                <a:solidFill>
                  <a:srgbClr val="1C1F60"/>
                </a:solidFill>
              </a:rPr>
              <a:t>Resulteerde in schaal met 28 items.</a:t>
            </a:r>
            <a:endParaRPr lang="nl-NL" sz="2800" dirty="0">
              <a:solidFill>
                <a:srgbClr val="1C1F60"/>
              </a:solidFill>
            </a:endParaRPr>
          </a:p>
          <a:p>
            <a:pPr>
              <a:spcBef>
                <a:spcPts val="1800"/>
              </a:spcBef>
            </a:pPr>
            <a:r>
              <a:rPr lang="nl-NL" sz="2800" dirty="0" smtClean="0">
                <a:solidFill>
                  <a:srgbClr val="1C1F60"/>
                </a:solidFill>
              </a:rPr>
              <a:t>Proefdraaien binnen </a:t>
            </a:r>
            <a:r>
              <a:rPr lang="nl-NL" sz="2800" dirty="0">
                <a:solidFill>
                  <a:srgbClr val="1C1F60"/>
                </a:solidFill>
              </a:rPr>
              <a:t>OCMW Lier en OCMW Antwerpen</a:t>
            </a:r>
            <a:r>
              <a:rPr lang="nl-NL" sz="2800" dirty="0" smtClean="0">
                <a:solidFill>
                  <a:srgbClr val="1C1F60"/>
                </a:solidFill>
              </a:rPr>
              <a:t>.</a:t>
            </a:r>
          </a:p>
          <a:p>
            <a:endParaRPr lang="nl-NL" dirty="0"/>
          </a:p>
        </p:txBody>
      </p:sp>
      <p:sp>
        <p:nvSpPr>
          <p:cNvPr id="4" name="Tijdelijke aanduiding voor datum 3"/>
          <p:cNvSpPr>
            <a:spLocks noGrp="1"/>
          </p:cNvSpPr>
          <p:nvPr>
            <p:ph type="dt" sz="half" idx="2"/>
          </p:nvPr>
        </p:nvSpPr>
        <p:spPr/>
        <p:txBody>
          <a:bodyPr/>
          <a:lstStyle/>
          <a:p>
            <a:fld id="{50F8F113-CD89-4E27-9E3A-853DC79003B7}" type="datetime1">
              <a:rPr lang="nl-NL" smtClean="0"/>
              <a:t>17-5-2014</a:t>
            </a:fld>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0"/>
            <a:ext cx="17986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3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96839"/>
            <a:ext cx="8229600" cy="1166649"/>
          </a:xfrm>
        </p:spPr>
        <p:txBody>
          <a:bodyPr>
            <a:noAutofit/>
          </a:bodyPr>
          <a:lstStyle/>
          <a:p>
            <a:pPr algn="l"/>
            <a:r>
              <a:rPr lang="nl-NL" sz="4000" b="1" dirty="0">
                <a:solidFill>
                  <a:srgbClr val="1C1F60"/>
                </a:solidFill>
              </a:rPr>
              <a:t>3</a:t>
            </a:r>
            <a:r>
              <a:rPr lang="nl-NL" sz="4000" b="1" dirty="0" smtClean="0">
                <a:solidFill>
                  <a:srgbClr val="1C1F60"/>
                </a:solidFill>
              </a:rPr>
              <a:t>.4</a:t>
            </a:r>
            <a:r>
              <a:rPr lang="nl-NL" sz="4000" b="1" dirty="0">
                <a:solidFill>
                  <a:srgbClr val="1C1F60"/>
                </a:solidFill>
              </a:rPr>
              <a:t>. </a:t>
            </a:r>
            <a:r>
              <a:rPr lang="nl-NL" sz="4000" b="1" dirty="0" err="1" smtClean="0">
                <a:solidFill>
                  <a:srgbClr val="1C1F60"/>
                </a:solidFill>
              </a:rPr>
              <a:t>Confirmatorische</a:t>
            </a:r>
            <a:r>
              <a:rPr lang="nl-NL" sz="4000" b="1" dirty="0" smtClean="0">
                <a:solidFill>
                  <a:srgbClr val="1C1F60"/>
                </a:solidFill>
              </a:rPr>
              <a:t> </a:t>
            </a:r>
            <a:r>
              <a:rPr lang="nl-NL" sz="4000" b="1" dirty="0">
                <a:solidFill>
                  <a:srgbClr val="1C1F60"/>
                </a:solidFill>
              </a:rPr>
              <a:t>factoranalyse</a:t>
            </a:r>
          </a:p>
        </p:txBody>
      </p:sp>
      <p:sp>
        <p:nvSpPr>
          <p:cNvPr id="3" name="Tijdelijke aanduiding voor inhoud 2"/>
          <p:cNvSpPr>
            <a:spLocks noGrp="1"/>
          </p:cNvSpPr>
          <p:nvPr>
            <p:ph idx="1"/>
          </p:nvPr>
        </p:nvSpPr>
        <p:spPr>
          <a:xfrm>
            <a:off x="157655" y="2317532"/>
            <a:ext cx="8734097" cy="3907329"/>
          </a:xfrm>
        </p:spPr>
        <p:txBody>
          <a:bodyPr>
            <a:normAutofit/>
          </a:bodyPr>
          <a:lstStyle/>
          <a:p>
            <a:pPr>
              <a:spcBef>
                <a:spcPts val="1800"/>
              </a:spcBef>
            </a:pPr>
            <a:r>
              <a:rPr lang="nl-NL" sz="2800" dirty="0" smtClean="0">
                <a:solidFill>
                  <a:srgbClr val="1C1F60"/>
                </a:solidFill>
              </a:rPr>
              <a:t>Vier dimensies met 14 variabelen waarin naast oorspronkelijke intra- (positief identiteitsgevoel), de </a:t>
            </a:r>
            <a:r>
              <a:rPr lang="nl-NL" sz="2800" dirty="0" err="1" smtClean="0">
                <a:solidFill>
                  <a:srgbClr val="1C1F60"/>
                </a:solidFill>
              </a:rPr>
              <a:t>inter-persoonlijke</a:t>
            </a:r>
            <a:r>
              <a:rPr lang="nl-NL" sz="2800" dirty="0" smtClean="0">
                <a:solidFill>
                  <a:srgbClr val="1C1F60"/>
                </a:solidFill>
              </a:rPr>
              <a:t> (sociale habitat) en gedragscomponent</a:t>
            </a:r>
            <a:r>
              <a:rPr lang="nl-NL" sz="2800" dirty="0">
                <a:solidFill>
                  <a:srgbClr val="1C1F60"/>
                </a:solidFill>
              </a:rPr>
              <a:t> </a:t>
            </a:r>
            <a:r>
              <a:rPr lang="nl-NL" sz="2800" dirty="0" smtClean="0">
                <a:solidFill>
                  <a:srgbClr val="1C1F60"/>
                </a:solidFill>
              </a:rPr>
              <a:t>(verbondenheid) ook samenwerkingsrelatie (hulpverlening) als afzonderlijke factor.</a:t>
            </a:r>
          </a:p>
          <a:p>
            <a:pPr>
              <a:spcBef>
                <a:spcPts val="1800"/>
              </a:spcBef>
            </a:pPr>
            <a:r>
              <a:rPr lang="nl-NL" sz="2800" dirty="0" smtClean="0">
                <a:solidFill>
                  <a:srgbClr val="1C1F60"/>
                </a:solidFill>
              </a:rPr>
              <a:t>Kwantitatief toetsen op betrouwbaarheid, validiteit en </a:t>
            </a:r>
            <a:r>
              <a:rPr lang="nl-NL" sz="2800" dirty="0" err="1" smtClean="0">
                <a:solidFill>
                  <a:srgbClr val="1C1F60"/>
                </a:solidFill>
              </a:rPr>
              <a:t>modelfit</a:t>
            </a:r>
            <a:r>
              <a:rPr lang="nl-NL" sz="2800" dirty="0" smtClean="0">
                <a:solidFill>
                  <a:srgbClr val="1C1F60"/>
                </a:solidFill>
              </a:rPr>
              <a:t>.</a:t>
            </a:r>
          </a:p>
          <a:p>
            <a:pPr>
              <a:spcBef>
                <a:spcPts val="1800"/>
              </a:spcBef>
            </a:pPr>
            <a:endParaRPr lang="nl-NL" sz="2800" dirty="0">
              <a:solidFill>
                <a:srgbClr val="1C1F60"/>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1"/>
            <a:ext cx="17986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5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758775660"/>
              </p:ext>
            </p:extLst>
          </p:nvPr>
        </p:nvGraphicFramePr>
        <p:xfrm>
          <a:off x="149902" y="1139253"/>
          <a:ext cx="8994098" cy="512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jdelijke aanduiding voor datum 3"/>
          <p:cNvSpPr>
            <a:spLocks noGrp="1"/>
          </p:cNvSpPr>
          <p:nvPr>
            <p:ph type="dt" sz="half" idx="2"/>
          </p:nvPr>
        </p:nvSpPr>
        <p:spPr/>
        <p:txBody>
          <a:body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cxnSp>
        <p:nvCxnSpPr>
          <p:cNvPr id="7" name="Rechte verbindingslijn met pijl 6"/>
          <p:cNvCxnSpPr/>
          <p:nvPr/>
        </p:nvCxnSpPr>
        <p:spPr>
          <a:xfrm flipV="1">
            <a:off x="457200" y="1738859"/>
            <a:ext cx="0" cy="4272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Rechte verbindingslijn met pijl 8"/>
          <p:cNvCxnSpPr/>
          <p:nvPr/>
        </p:nvCxnSpPr>
        <p:spPr>
          <a:xfrm>
            <a:off x="8839200" y="1738859"/>
            <a:ext cx="0" cy="4272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850691" y="5439504"/>
            <a:ext cx="1401580" cy="571500"/>
          </a:xfrm>
        </p:spPr>
        <p:txBody>
          <a:bodyPr>
            <a:normAutofit fontScale="90000"/>
          </a:bodyPr>
          <a:lstStyle/>
          <a:p>
            <a:r>
              <a:rPr lang="nl-NL" sz="1800" b="1" dirty="0" smtClean="0"/>
              <a:t>INDUCTIE</a:t>
            </a:r>
            <a:endParaRPr lang="nl-NL" sz="1800" b="1" dirty="0"/>
          </a:p>
        </p:txBody>
      </p:sp>
      <p:sp>
        <p:nvSpPr>
          <p:cNvPr id="13" name="Titel 1"/>
          <p:cNvSpPr txBox="1">
            <a:spLocks/>
          </p:cNvSpPr>
          <p:nvPr/>
        </p:nvSpPr>
        <p:spPr>
          <a:xfrm>
            <a:off x="6760564" y="1594553"/>
            <a:ext cx="1816308" cy="571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NL" sz="1800" b="1" dirty="0" smtClean="0">
                <a:solidFill>
                  <a:prstClr val="black"/>
                </a:solidFill>
              </a:rPr>
              <a:t>DEDUCTIE</a:t>
            </a:r>
            <a:endParaRPr lang="nl-NL" sz="1800" b="1" dirty="0">
              <a:solidFill>
                <a:prstClr val="black"/>
              </a:solidFill>
            </a:endParaRPr>
          </a:p>
        </p:txBody>
      </p:sp>
    </p:spTree>
    <p:extLst>
      <p:ext uri="{BB962C8B-B14F-4D97-AF65-F5344CB8AC3E}">
        <p14:creationId xmlns:p14="http://schemas.microsoft.com/office/powerpoint/2010/main" val="205150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1" y="2130425"/>
            <a:ext cx="2530365" cy="1470025"/>
          </a:xfrm>
        </p:spPr>
        <p:txBody>
          <a:bodyPr/>
          <a:lstStyle/>
          <a:p>
            <a:r>
              <a:rPr lang="nl-NL" b="1" dirty="0" smtClean="0"/>
              <a:t>Menu</a:t>
            </a:r>
            <a:endParaRPr lang="nl-NL" b="1" dirty="0"/>
          </a:p>
        </p:txBody>
      </p:sp>
      <p:sp>
        <p:nvSpPr>
          <p:cNvPr id="3" name="Ondertitel 2"/>
          <p:cNvSpPr>
            <a:spLocks noGrp="1"/>
          </p:cNvSpPr>
          <p:nvPr>
            <p:ph type="subTitle" idx="1"/>
          </p:nvPr>
        </p:nvSpPr>
        <p:spPr>
          <a:xfrm>
            <a:off x="536027" y="3584684"/>
            <a:ext cx="7204842" cy="2280745"/>
          </a:xfrm>
        </p:spPr>
        <p:txBody>
          <a:bodyPr>
            <a:normAutofit fontScale="70000" lnSpcReduction="20000"/>
          </a:bodyPr>
          <a:lstStyle/>
          <a:p>
            <a:pPr algn="l"/>
            <a:r>
              <a:rPr lang="nl-NL" dirty="0" smtClean="0"/>
              <a:t>1. Intro</a:t>
            </a:r>
          </a:p>
          <a:p>
            <a:pPr algn="l"/>
            <a:r>
              <a:rPr lang="nl-NL" dirty="0" smtClean="0"/>
              <a:t>2. Meetschaal</a:t>
            </a:r>
          </a:p>
          <a:p>
            <a:pPr algn="l"/>
            <a:r>
              <a:rPr lang="nl-NL" dirty="0" smtClean="0"/>
              <a:t>3. Try-out</a:t>
            </a:r>
          </a:p>
          <a:p>
            <a:pPr algn="l"/>
            <a:r>
              <a:rPr lang="nl-NL" dirty="0"/>
              <a:t>4</a:t>
            </a:r>
            <a:r>
              <a:rPr lang="nl-NL" dirty="0" smtClean="0"/>
              <a:t>. Conclusie</a:t>
            </a:r>
          </a:p>
          <a:p>
            <a:pPr algn="l"/>
            <a:r>
              <a:rPr lang="nl-NL" dirty="0"/>
              <a:t>5</a:t>
            </a:r>
            <a:r>
              <a:rPr lang="nl-NL" dirty="0" smtClean="0"/>
              <a:t>. </a:t>
            </a:r>
            <a:r>
              <a:rPr lang="nl-NL" dirty="0" err="1" smtClean="0"/>
              <a:t>Evaluatie-onderzoek</a:t>
            </a:r>
            <a:endParaRPr lang="nl-NL" dirty="0" smtClean="0"/>
          </a:p>
          <a:p>
            <a:pPr algn="l"/>
            <a:r>
              <a:rPr lang="nl-NL" dirty="0"/>
              <a:t>6</a:t>
            </a:r>
            <a:r>
              <a:rPr lang="nl-NL" dirty="0" smtClean="0"/>
              <a:t>. Discussie</a:t>
            </a:r>
            <a:endParaRPr lang="nl-NL" dirty="0"/>
          </a:p>
        </p:txBody>
      </p:sp>
      <p:sp>
        <p:nvSpPr>
          <p:cNvPr id="4" name="Tijdelijke aanduiding voor datum 3"/>
          <p:cNvSpPr>
            <a:spLocks noGrp="1"/>
          </p:cNvSpPr>
          <p:nvPr>
            <p:ph type="dt" sz="half" idx="10"/>
          </p:nvPr>
        </p:nvSpPr>
        <p:spPr/>
        <p:txBody>
          <a:bodyPr/>
          <a:lstStyle/>
          <a:p>
            <a:fld id="{359AF0E7-F6E6-48EA-80CA-6892C4C7D0DE}" type="datetime1">
              <a:rPr lang="nl-NL" smtClean="0"/>
              <a:t>17-5-2014</a:t>
            </a:fld>
            <a:endParaRPr lang="nl-N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821" y="-68263"/>
            <a:ext cx="3484179"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32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50F8F113-CD89-4E27-9E3A-853DC79003B7}" type="datetime1">
              <a:rPr lang="nl-NL" smtClean="0">
                <a:solidFill>
                  <a:prstClr val="black">
                    <a:tint val="75000"/>
                  </a:prstClr>
                </a:solidFill>
              </a:rPr>
              <a:pPr/>
              <a:t>17-5-2014</a:t>
            </a:fld>
            <a:endParaRPr lang="nl-NL" dirty="0">
              <a:solidFill>
                <a:prstClr val="black">
                  <a:tint val="75000"/>
                </a:prstClr>
              </a:solidFill>
            </a:endParaRPr>
          </a:p>
        </p:txBody>
      </p:sp>
      <mc:AlternateContent xmlns:mc="http://schemas.openxmlformats.org/markup-compatibility/2006" xmlns:a14="http://schemas.microsoft.com/office/drawing/2010/main">
        <mc:Choice Requires="a14">
          <p:graphicFrame>
            <p:nvGraphicFramePr>
              <p:cNvPr id="2" name="Tabel 1"/>
              <p:cNvGraphicFramePr>
                <a:graphicFrameLocks noGrp="1"/>
              </p:cNvGraphicFramePr>
              <p:nvPr>
                <p:extLst>
                  <p:ext uri="{D42A27DB-BD31-4B8C-83A1-F6EECF244321}">
                    <p14:modId xmlns:p14="http://schemas.microsoft.com/office/powerpoint/2010/main" val="2279201988"/>
                  </p:ext>
                </p:extLst>
              </p:nvPr>
            </p:nvGraphicFramePr>
            <p:xfrm>
              <a:off x="1" y="0"/>
              <a:ext cx="9143999" cy="5252764"/>
            </p:xfrm>
            <a:graphic>
              <a:graphicData uri="http://schemas.openxmlformats.org/drawingml/2006/table">
                <a:tbl>
                  <a:tblPr firstRow="1" firstCol="1" bandRow="1">
                    <a:tableStyleId>{F2DE63D5-997A-4646-A377-4702673A728D}</a:tableStyleId>
                  </a:tblPr>
                  <a:tblGrid>
                    <a:gridCol w="593080"/>
                    <a:gridCol w="3172096"/>
                    <a:gridCol w="1804508"/>
                    <a:gridCol w="780797"/>
                    <a:gridCol w="1101614"/>
                    <a:gridCol w="533163"/>
                    <a:gridCol w="1158741"/>
                  </a:tblGrid>
                  <a:tr h="596575">
                    <a:tc>
                      <a:txBody>
                        <a:bodyPr/>
                        <a:lstStyle/>
                        <a:p>
                          <a:pPr algn="just">
                            <a:spcAft>
                              <a:spcPts val="0"/>
                            </a:spcAft>
                          </a:pPr>
                          <a:r>
                            <a:rPr lang="nl-NL" sz="1200" dirty="0">
                              <a:effectLst/>
                            </a:rPr>
                            <a:t> </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nl-NL" sz="1200" dirty="0">
                              <a:effectLst/>
                            </a:rPr>
                            <a:t> </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en-US" sz="1200" dirty="0" err="1">
                              <a:effectLst/>
                            </a:rPr>
                            <a:t>Gestandaardiseerde</a:t>
                          </a:r>
                          <a:r>
                            <a:rPr lang="en-US" sz="1200" dirty="0">
                              <a:effectLst/>
                            </a:rPr>
                            <a:t> </a:t>
                          </a:r>
                          <a:r>
                            <a:rPr lang="en-US" sz="1200" dirty="0" err="1">
                              <a:effectLst/>
                            </a:rPr>
                            <a:t>factorladingen</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en-US" sz="1200">
                              <a:effectLst/>
                            </a:rPr>
                            <a:t>t-toets</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Probabibilteit t-toets</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R²</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Verklaarde variantie schatting</a:t>
                          </a:r>
                          <a:endParaRPr lang="nl-NL" sz="1200">
                            <a:effectLst/>
                            <a:latin typeface="Calibri"/>
                            <a:ea typeface="Cambria"/>
                            <a:cs typeface="Times New Roman"/>
                          </a:endParaRPr>
                        </a:p>
                      </a:txBody>
                      <a:tcPr marL="68580" marR="68580" marT="0" marB="0"/>
                    </a:tc>
                  </a:tr>
                  <a:tr h="1412619">
                    <a:tc>
                      <a:txBody>
                        <a:bodyPr/>
                        <a:lstStyle/>
                        <a:p>
                          <a:pPr algn="just">
                            <a:spcAft>
                              <a:spcPts val="0"/>
                            </a:spcAft>
                          </a:pPr>
                          <a:r>
                            <a:rPr lang="en-US" sz="1200">
                              <a:effectLst/>
                            </a:rPr>
                            <a:t>F 1:</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Sociale habitat</a:t>
                          </a:r>
                          <a:endParaRPr lang="nl-NL" sz="1200">
                            <a:effectLst/>
                          </a:endParaRPr>
                        </a:p>
                        <a:p>
                          <a:pPr algn="just">
                            <a:spcAft>
                              <a:spcPts val="0"/>
                            </a:spcAft>
                          </a:pPr>
                          <a:r>
                            <a:rPr lang="en-US" sz="1200">
                              <a:effectLst/>
                            </a:rPr>
                            <a:t>(</a:t>
                          </a:r>
                          <a14:m>
                            <m:oMath xmlns:m="http://schemas.openxmlformats.org/officeDocument/2006/math">
                              <m:sSub>
                                <m:sSubPr>
                                  <m:ctrlPr>
                                    <a:rPr lang="nl-NL" sz="1200" i="1">
                                      <a:effectLst/>
                                      <a:latin typeface="Cambria Math"/>
                                    </a:rPr>
                                  </m:ctrlPr>
                                </m:sSubPr>
                                <m:e>
                                  <m:r>
                                    <a:rPr lang="en-US" sz="1200">
                                      <a:effectLst/>
                                      <a:latin typeface="Cambria Math"/>
                                    </a:rPr>
                                    <m:t>𝜌</m:t>
                                  </m:r>
                                </m:e>
                                <m:sub>
                                  <m:r>
                                    <a:rPr lang="en-US" sz="1200">
                                      <a:effectLst/>
                                      <a:latin typeface="Cambria Math"/>
                                    </a:rPr>
                                    <m:t>𝑐</m:t>
                                  </m:r>
                                </m:sub>
                              </m:sSub>
                            </m:oMath>
                          </a14:m>
                          <a:r>
                            <a:rPr lang="en-US" sz="1200">
                              <a:effectLst/>
                            </a:rPr>
                            <a:t>= 0,76)</a:t>
                          </a:r>
                          <a:endParaRPr lang="nl-NL" sz="1200">
                            <a:effectLst/>
                          </a:endParaRPr>
                        </a:p>
                        <a:p>
                          <a:pPr algn="just">
                            <a:spcAft>
                              <a:spcPts val="0"/>
                            </a:spcAft>
                          </a:pPr>
                          <a:r>
                            <a:rPr lang="en-US" sz="1200">
                              <a:effectLst/>
                            </a:rPr>
                            <a:t>Item a</a:t>
                          </a:r>
                          <a:endParaRPr lang="nl-NL" sz="1200">
                            <a:effectLst/>
                          </a:endParaRPr>
                        </a:p>
                        <a:p>
                          <a:pPr algn="just">
                            <a:spcAft>
                              <a:spcPts val="0"/>
                            </a:spcAft>
                          </a:pPr>
                          <a:r>
                            <a:rPr lang="en-US" sz="1200">
                              <a:effectLst/>
                            </a:rPr>
                            <a:t>Item b</a:t>
                          </a:r>
                          <a:endParaRPr lang="nl-NL" sz="1200">
                            <a:effectLst/>
                          </a:endParaRPr>
                        </a:p>
                        <a:p>
                          <a:pPr algn="just">
                            <a:spcAft>
                              <a:spcPts val="0"/>
                            </a:spcAft>
                          </a:pPr>
                          <a:r>
                            <a:rPr lang="nl-NL" sz="1200">
                              <a:effectLst/>
                            </a:rPr>
                            <a:t>Ik haal voldoening uit wat goed gaat</a:t>
                          </a:r>
                        </a:p>
                        <a:p>
                          <a:pPr algn="just">
                            <a:spcAft>
                              <a:spcPts val="0"/>
                            </a:spcAft>
                          </a:pPr>
                          <a:r>
                            <a:rPr lang="en-US" sz="1200">
                              <a:effectLst/>
                            </a:rPr>
                            <a:t>Item d</a:t>
                          </a:r>
                          <a:endParaRPr lang="nl-NL" sz="1200">
                            <a:effectLst/>
                          </a:endParaRPr>
                        </a:p>
                        <a:p>
                          <a:pPr algn="just">
                            <a:spcAft>
                              <a:spcPts val="0"/>
                            </a:spcAft>
                          </a:pPr>
                          <a:r>
                            <a:rPr lang="en-US" sz="1200">
                              <a:effectLst/>
                            </a:rPr>
                            <a:t>Item e</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0,64</a:t>
                          </a:r>
                          <a:endParaRPr lang="nl-NL" sz="1200" dirty="0">
                            <a:effectLst/>
                          </a:endParaRPr>
                        </a:p>
                        <a:p>
                          <a:pPr algn="ctr">
                            <a:spcAft>
                              <a:spcPts val="0"/>
                            </a:spcAft>
                          </a:pPr>
                          <a:r>
                            <a:rPr lang="en-US" sz="1200" dirty="0">
                              <a:effectLst/>
                            </a:rPr>
                            <a:t>0,59</a:t>
                          </a:r>
                          <a:endParaRPr lang="nl-NL" sz="1200" dirty="0">
                            <a:effectLst/>
                          </a:endParaRPr>
                        </a:p>
                        <a:p>
                          <a:pPr algn="ctr">
                            <a:spcAft>
                              <a:spcPts val="0"/>
                            </a:spcAft>
                          </a:pPr>
                          <a:r>
                            <a:rPr lang="en-US" sz="1200" dirty="0">
                              <a:effectLst/>
                            </a:rPr>
                            <a:t>0,76</a:t>
                          </a:r>
                          <a:endParaRPr lang="nl-NL" sz="1200" dirty="0">
                            <a:effectLst/>
                          </a:endParaRPr>
                        </a:p>
                        <a:p>
                          <a:pPr algn="ctr">
                            <a:spcAft>
                              <a:spcPts val="0"/>
                            </a:spcAft>
                          </a:pPr>
                          <a:r>
                            <a:rPr lang="en-US" sz="1200" dirty="0">
                              <a:effectLst/>
                            </a:rPr>
                            <a:t>0,46</a:t>
                          </a:r>
                          <a:endParaRPr lang="nl-NL" sz="1200" dirty="0">
                            <a:effectLst/>
                          </a:endParaRPr>
                        </a:p>
                        <a:p>
                          <a:pPr algn="ctr">
                            <a:spcAft>
                              <a:spcPts val="0"/>
                            </a:spcAft>
                          </a:pPr>
                          <a:r>
                            <a:rPr lang="en-US" sz="1200" dirty="0">
                              <a:effectLst/>
                            </a:rPr>
                            <a:t>0,63</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16,25</a:t>
                          </a:r>
                          <a:endParaRPr lang="nl-NL" sz="1200" dirty="0">
                            <a:effectLst/>
                          </a:endParaRPr>
                        </a:p>
                        <a:p>
                          <a:pPr algn="ctr">
                            <a:spcAft>
                              <a:spcPts val="0"/>
                            </a:spcAft>
                          </a:pPr>
                          <a:r>
                            <a:rPr lang="en-US" sz="1200" dirty="0">
                              <a:effectLst/>
                            </a:rPr>
                            <a:t>13,71</a:t>
                          </a:r>
                          <a:endParaRPr lang="nl-NL" sz="1200" dirty="0">
                            <a:effectLst/>
                          </a:endParaRPr>
                        </a:p>
                        <a:p>
                          <a:pPr algn="ctr">
                            <a:spcAft>
                              <a:spcPts val="0"/>
                            </a:spcAft>
                          </a:pPr>
                          <a:r>
                            <a:rPr lang="en-US" sz="1200" dirty="0">
                              <a:effectLst/>
                            </a:rPr>
                            <a:t>24,65</a:t>
                          </a:r>
                          <a:endParaRPr lang="nl-NL" sz="1200" dirty="0">
                            <a:effectLst/>
                          </a:endParaRPr>
                        </a:p>
                        <a:p>
                          <a:pPr algn="ctr">
                            <a:spcAft>
                              <a:spcPts val="0"/>
                            </a:spcAft>
                          </a:pPr>
                          <a:r>
                            <a:rPr lang="en-US" sz="1200" dirty="0">
                              <a:effectLst/>
                            </a:rPr>
                            <a:t>9,14</a:t>
                          </a:r>
                          <a:endParaRPr lang="nl-NL" sz="1200" dirty="0">
                            <a:effectLst/>
                          </a:endParaRPr>
                        </a:p>
                        <a:p>
                          <a:pPr algn="ctr">
                            <a:spcAft>
                              <a:spcPts val="0"/>
                            </a:spcAft>
                          </a:pPr>
                          <a:r>
                            <a:rPr lang="en-US" sz="1200" dirty="0">
                              <a:effectLst/>
                            </a:rPr>
                            <a:t>15,81</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0,41</a:t>
                          </a:r>
                          <a:endParaRPr lang="nl-NL" sz="1200" dirty="0">
                            <a:effectLst/>
                          </a:endParaRPr>
                        </a:p>
                        <a:p>
                          <a:pPr algn="ctr">
                            <a:spcAft>
                              <a:spcPts val="0"/>
                            </a:spcAft>
                          </a:pPr>
                          <a:r>
                            <a:rPr lang="en-US" sz="1200" dirty="0">
                              <a:effectLst/>
                            </a:rPr>
                            <a:t>0,34</a:t>
                          </a:r>
                          <a:endParaRPr lang="nl-NL" sz="1200" dirty="0">
                            <a:effectLst/>
                          </a:endParaRPr>
                        </a:p>
                        <a:p>
                          <a:pPr algn="ctr">
                            <a:spcAft>
                              <a:spcPts val="0"/>
                            </a:spcAft>
                          </a:pPr>
                          <a:r>
                            <a:rPr lang="en-US" sz="1200" dirty="0">
                              <a:effectLst/>
                            </a:rPr>
                            <a:t>0,58</a:t>
                          </a:r>
                          <a:endParaRPr lang="nl-NL" sz="1200" dirty="0">
                            <a:effectLst/>
                          </a:endParaRPr>
                        </a:p>
                        <a:p>
                          <a:pPr algn="ctr">
                            <a:spcAft>
                              <a:spcPts val="0"/>
                            </a:spcAft>
                          </a:pPr>
                          <a:r>
                            <a:rPr lang="en-US" sz="1200" dirty="0">
                              <a:effectLst/>
                            </a:rPr>
                            <a:t>0,21</a:t>
                          </a:r>
                          <a:endParaRPr lang="nl-NL" sz="1200" dirty="0">
                            <a:effectLst/>
                          </a:endParaRPr>
                        </a:p>
                        <a:p>
                          <a:pPr algn="ctr">
                            <a:spcAft>
                              <a:spcPts val="0"/>
                            </a:spcAft>
                          </a:pPr>
                          <a:r>
                            <a:rPr lang="en-US" sz="1200" dirty="0">
                              <a:effectLst/>
                            </a:rPr>
                            <a:t>0,40</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0,39</a:t>
                          </a:r>
                          <a:endParaRPr lang="nl-NL" sz="1200" dirty="0">
                            <a:effectLst/>
                            <a:latin typeface="Calibri"/>
                            <a:ea typeface="Cambria"/>
                            <a:cs typeface="Times New Roman"/>
                          </a:endParaRPr>
                        </a:p>
                      </a:txBody>
                      <a:tcPr marL="68580" marR="68580" marT="0" marB="0"/>
                    </a:tc>
                  </a:tr>
                  <a:tr h="1014904">
                    <a:tc>
                      <a:txBody>
                        <a:bodyPr/>
                        <a:lstStyle/>
                        <a:p>
                          <a:pPr algn="just">
                            <a:spcAft>
                              <a:spcPts val="0"/>
                            </a:spcAft>
                          </a:pPr>
                          <a:r>
                            <a:rPr lang="en-US" sz="1200">
                              <a:effectLst/>
                            </a:rPr>
                            <a:t>F 2:</a:t>
                          </a:r>
                          <a:endParaRPr lang="nl-NL" sz="1200">
                            <a:effectLst/>
                            <a:latin typeface="Calibri"/>
                            <a:ea typeface="Cambria"/>
                            <a:cs typeface="Times New Roman"/>
                          </a:endParaRPr>
                        </a:p>
                      </a:txBody>
                      <a:tcPr marL="68580" marR="68580" marT="0" marB="0"/>
                    </a:tc>
                    <a:tc>
                      <a:txBody>
                        <a:bodyPr/>
                        <a:lstStyle/>
                        <a:p>
                          <a:pPr algn="just">
                            <a:spcAft>
                              <a:spcPts val="0"/>
                            </a:spcAft>
                          </a:pPr>
                          <a:r>
                            <a:rPr lang="nl-NL" sz="1200">
                              <a:effectLst/>
                            </a:rPr>
                            <a:t>Positief identiteitsgevoel</a:t>
                          </a:r>
                        </a:p>
                        <a:p>
                          <a:pPr algn="just">
                            <a:spcAft>
                              <a:spcPts val="0"/>
                            </a:spcAft>
                          </a:pPr>
                          <a:r>
                            <a:rPr lang="nl-NL" sz="1200">
                              <a:effectLst/>
                            </a:rPr>
                            <a:t>(</a:t>
                          </a:r>
                          <a14:m>
                            <m:oMath xmlns:m="http://schemas.openxmlformats.org/officeDocument/2006/math">
                              <m:sSub>
                                <m:sSubPr>
                                  <m:ctrlPr>
                                    <a:rPr lang="nl-NL" sz="1200" i="1">
                                      <a:effectLst/>
                                      <a:latin typeface="Cambria Math"/>
                                    </a:rPr>
                                  </m:ctrlPr>
                                </m:sSubPr>
                                <m:e>
                                  <m:r>
                                    <a:rPr lang="en-US" sz="1200">
                                      <a:effectLst/>
                                      <a:latin typeface="Cambria Math"/>
                                    </a:rPr>
                                    <m:t>𝜌</m:t>
                                  </m:r>
                                </m:e>
                                <m:sub>
                                  <m:r>
                                    <a:rPr lang="en-US" sz="1200">
                                      <a:effectLst/>
                                      <a:latin typeface="Cambria Math"/>
                                    </a:rPr>
                                    <m:t>𝑐</m:t>
                                  </m:r>
                                </m:sub>
                              </m:sSub>
                            </m:oMath>
                          </a14:m>
                          <a:r>
                            <a:rPr lang="nl-NL" sz="1200">
                              <a:effectLst/>
                            </a:rPr>
                            <a:t>=  0,58)</a:t>
                          </a:r>
                        </a:p>
                        <a:p>
                          <a:pPr algn="just">
                            <a:spcAft>
                              <a:spcPts val="0"/>
                            </a:spcAft>
                          </a:pPr>
                          <a:r>
                            <a:rPr lang="nl-NL" sz="1200">
                              <a:effectLst/>
                            </a:rPr>
                            <a:t>Item f</a:t>
                          </a:r>
                        </a:p>
                        <a:p>
                          <a:pPr algn="just">
                            <a:spcAft>
                              <a:spcPts val="0"/>
                            </a:spcAft>
                          </a:pPr>
                          <a:r>
                            <a:rPr lang="nl-NL" sz="1200">
                              <a:effectLst/>
                            </a:rPr>
                            <a:t>Item g</a:t>
                          </a:r>
                        </a:p>
                        <a:p>
                          <a:pPr algn="just">
                            <a:spcAft>
                              <a:spcPts val="0"/>
                            </a:spcAft>
                          </a:pPr>
                          <a:r>
                            <a:rPr lang="nl-NL" sz="1200">
                              <a:effectLst/>
                            </a:rPr>
                            <a:t>Ik zie de toekomst positief in</a:t>
                          </a:r>
                          <a:endParaRPr lang="nl-NL" sz="1200">
                            <a:effectLst/>
                            <a:latin typeface="Calibri"/>
                            <a:ea typeface="Cambria"/>
                            <a:cs typeface="Times New Roman"/>
                          </a:endParaRPr>
                        </a:p>
                      </a:txBody>
                      <a:tcPr marL="68580" marR="68580" marT="0" marB="0"/>
                    </a:tc>
                    <a:tc>
                      <a:txBody>
                        <a:bodyPr/>
                        <a:lstStyle/>
                        <a:p>
                          <a:pPr algn="ctr">
                            <a:spcAft>
                              <a:spcPts val="0"/>
                            </a:spcAft>
                          </a:pPr>
                          <a:r>
                            <a:rPr lang="nl-NL" sz="1200">
                              <a:effectLst/>
                            </a:rPr>
                            <a:t> </a:t>
                          </a:r>
                        </a:p>
                        <a:p>
                          <a:pPr algn="ctr">
                            <a:spcAft>
                              <a:spcPts val="0"/>
                            </a:spcAft>
                          </a:pPr>
                          <a:r>
                            <a:rPr lang="nl-NL" sz="1200">
                              <a:effectLst/>
                            </a:rPr>
                            <a:t> </a:t>
                          </a:r>
                        </a:p>
                        <a:p>
                          <a:pPr algn="ctr">
                            <a:spcAft>
                              <a:spcPts val="0"/>
                            </a:spcAft>
                          </a:pPr>
                          <a:r>
                            <a:rPr lang="en-US" sz="1200">
                              <a:effectLst/>
                            </a:rPr>
                            <a:t>0,52</a:t>
                          </a:r>
                          <a:endParaRPr lang="nl-NL" sz="1200">
                            <a:effectLst/>
                          </a:endParaRPr>
                        </a:p>
                        <a:p>
                          <a:pPr algn="ctr">
                            <a:spcAft>
                              <a:spcPts val="0"/>
                            </a:spcAft>
                          </a:pPr>
                          <a:r>
                            <a:rPr lang="en-US" sz="1200">
                              <a:effectLst/>
                            </a:rPr>
                            <a:t>0,49</a:t>
                          </a:r>
                          <a:endParaRPr lang="nl-NL" sz="1200">
                            <a:effectLst/>
                          </a:endParaRPr>
                        </a:p>
                        <a:p>
                          <a:pPr algn="ctr">
                            <a:spcAft>
                              <a:spcPts val="0"/>
                            </a:spcAft>
                          </a:pPr>
                          <a:r>
                            <a:rPr lang="en-US" sz="1200">
                              <a:effectLst/>
                            </a:rPr>
                            <a:t>0,66</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10,40</a:t>
                          </a:r>
                          <a:endParaRPr lang="nl-NL" sz="1200">
                            <a:effectLst/>
                          </a:endParaRPr>
                        </a:p>
                        <a:p>
                          <a:pPr algn="ctr">
                            <a:spcAft>
                              <a:spcPts val="0"/>
                            </a:spcAft>
                          </a:pPr>
                          <a:r>
                            <a:rPr lang="en-US" sz="1200">
                              <a:effectLst/>
                            </a:rPr>
                            <a:t>9,43</a:t>
                          </a:r>
                          <a:endParaRPr lang="nl-NL" sz="1200">
                            <a:effectLst/>
                          </a:endParaRPr>
                        </a:p>
                        <a:p>
                          <a:pPr algn="ctr">
                            <a:spcAft>
                              <a:spcPts val="0"/>
                            </a:spcAft>
                          </a:pPr>
                          <a:r>
                            <a:rPr lang="en-US" sz="1200">
                              <a:effectLst/>
                            </a:rPr>
                            <a:t>14,40</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0,27</a:t>
                          </a:r>
                          <a:endParaRPr lang="nl-NL" sz="1200">
                            <a:effectLst/>
                          </a:endParaRPr>
                        </a:p>
                        <a:p>
                          <a:pPr algn="ctr">
                            <a:spcAft>
                              <a:spcPts val="0"/>
                            </a:spcAft>
                          </a:pPr>
                          <a:r>
                            <a:rPr lang="en-US" sz="1200">
                              <a:effectLst/>
                            </a:rPr>
                            <a:t>0,24</a:t>
                          </a:r>
                          <a:endParaRPr lang="nl-NL" sz="1200">
                            <a:effectLst/>
                          </a:endParaRPr>
                        </a:p>
                        <a:p>
                          <a:pPr algn="ctr">
                            <a:spcAft>
                              <a:spcPts val="0"/>
                            </a:spcAft>
                          </a:pPr>
                          <a:r>
                            <a:rPr lang="en-US" sz="1200">
                              <a:effectLst/>
                            </a:rPr>
                            <a:t>0,43</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0,32</a:t>
                          </a:r>
                          <a:endParaRPr lang="nl-NL" sz="1200" dirty="0">
                            <a:effectLst/>
                            <a:latin typeface="Calibri"/>
                            <a:ea typeface="Cambria"/>
                            <a:cs typeface="Times New Roman"/>
                          </a:endParaRPr>
                        </a:p>
                      </a:txBody>
                      <a:tcPr marL="68580" marR="68580" marT="0" marB="0"/>
                    </a:tc>
                  </a:tr>
                  <a:tr h="1014904">
                    <a:tc>
                      <a:txBody>
                        <a:bodyPr/>
                        <a:lstStyle/>
                        <a:p>
                          <a:pPr algn="just">
                            <a:spcAft>
                              <a:spcPts val="0"/>
                            </a:spcAft>
                          </a:pPr>
                          <a:r>
                            <a:rPr lang="en-US" sz="1200">
                              <a:effectLst/>
                            </a:rPr>
                            <a:t>F 3:</a:t>
                          </a:r>
                          <a:endParaRPr lang="nl-NL" sz="1200">
                            <a:effectLst/>
                            <a:latin typeface="Calibri"/>
                            <a:ea typeface="Cambria"/>
                            <a:cs typeface="Times New Roman"/>
                          </a:endParaRPr>
                        </a:p>
                      </a:txBody>
                      <a:tcPr marL="68580" marR="68580" marT="0" marB="0"/>
                    </a:tc>
                    <a:tc>
                      <a:txBody>
                        <a:bodyPr/>
                        <a:lstStyle/>
                        <a:p>
                          <a:pPr algn="just">
                            <a:spcAft>
                              <a:spcPts val="0"/>
                            </a:spcAft>
                          </a:pPr>
                          <a:r>
                            <a:rPr lang="nl-NL" sz="1200">
                              <a:effectLst/>
                            </a:rPr>
                            <a:t>Verbondenheid</a:t>
                          </a:r>
                        </a:p>
                        <a:p>
                          <a:pPr algn="just">
                            <a:spcAft>
                              <a:spcPts val="0"/>
                            </a:spcAft>
                          </a:pPr>
                          <a:r>
                            <a:rPr lang="nl-NL" sz="1200">
                              <a:effectLst/>
                            </a:rPr>
                            <a:t>(</a:t>
                          </a:r>
                          <a14:m>
                            <m:oMath xmlns:m="http://schemas.openxmlformats.org/officeDocument/2006/math">
                              <m:sSub>
                                <m:sSubPr>
                                  <m:ctrlPr>
                                    <a:rPr lang="nl-NL" sz="1200" i="1">
                                      <a:effectLst/>
                                      <a:latin typeface="Cambria Math"/>
                                    </a:rPr>
                                  </m:ctrlPr>
                                </m:sSubPr>
                                <m:e>
                                  <m:r>
                                    <a:rPr lang="en-US" sz="1200">
                                      <a:effectLst/>
                                      <a:latin typeface="Cambria Math"/>
                                    </a:rPr>
                                    <m:t>𝜌</m:t>
                                  </m:r>
                                </m:e>
                                <m:sub>
                                  <m:r>
                                    <a:rPr lang="en-US" sz="1200">
                                      <a:effectLst/>
                                      <a:latin typeface="Cambria Math"/>
                                    </a:rPr>
                                    <m:t>𝑐</m:t>
                                  </m:r>
                                </m:sub>
                              </m:sSub>
                            </m:oMath>
                          </a14:m>
                          <a:r>
                            <a:rPr lang="nl-NL" sz="1200">
                              <a:effectLst/>
                            </a:rPr>
                            <a:t>=  0,68)</a:t>
                          </a:r>
                        </a:p>
                        <a:p>
                          <a:pPr algn="just">
                            <a:spcAft>
                              <a:spcPts val="0"/>
                            </a:spcAft>
                          </a:pPr>
                          <a:r>
                            <a:rPr lang="nl-NL" sz="1200">
                              <a:effectLst/>
                            </a:rPr>
                            <a:t>Ik heb het gevoel dat ik ergens bij hoor</a:t>
                          </a:r>
                        </a:p>
                        <a:p>
                          <a:pPr algn="just">
                            <a:spcAft>
                              <a:spcPts val="0"/>
                            </a:spcAft>
                          </a:pPr>
                          <a:r>
                            <a:rPr lang="nl-NL" sz="1200">
                              <a:effectLst/>
                            </a:rPr>
                            <a:t>Item j</a:t>
                          </a:r>
                        </a:p>
                        <a:p>
                          <a:pPr algn="just">
                            <a:spcAft>
                              <a:spcPts val="0"/>
                            </a:spcAft>
                          </a:pPr>
                          <a:r>
                            <a:rPr lang="nl-NL" sz="1200">
                              <a:effectLst/>
                            </a:rPr>
                            <a:t>Item k</a:t>
                          </a:r>
                          <a:endParaRPr lang="nl-NL" sz="1200">
                            <a:effectLst/>
                            <a:latin typeface="Calibri"/>
                            <a:ea typeface="Cambria"/>
                            <a:cs typeface="Times New Roman"/>
                          </a:endParaRPr>
                        </a:p>
                      </a:txBody>
                      <a:tcPr marL="68580" marR="68580" marT="0" marB="0"/>
                    </a:tc>
                    <a:tc>
                      <a:txBody>
                        <a:bodyPr/>
                        <a:lstStyle/>
                        <a:p>
                          <a:pPr algn="ctr">
                            <a:spcAft>
                              <a:spcPts val="0"/>
                            </a:spcAft>
                          </a:pPr>
                          <a:r>
                            <a:rPr lang="nl-NL" sz="1200">
                              <a:effectLst/>
                            </a:rPr>
                            <a:t> </a:t>
                          </a:r>
                        </a:p>
                        <a:p>
                          <a:pPr algn="ctr">
                            <a:spcAft>
                              <a:spcPts val="0"/>
                            </a:spcAft>
                          </a:pPr>
                          <a:r>
                            <a:rPr lang="nl-NL" sz="1200">
                              <a:effectLst/>
                            </a:rPr>
                            <a:t> </a:t>
                          </a:r>
                        </a:p>
                        <a:p>
                          <a:pPr algn="ctr">
                            <a:spcAft>
                              <a:spcPts val="0"/>
                            </a:spcAft>
                          </a:pPr>
                          <a:r>
                            <a:rPr lang="en-US" sz="1200">
                              <a:effectLst/>
                            </a:rPr>
                            <a:t>0,68</a:t>
                          </a:r>
                          <a:endParaRPr lang="nl-NL" sz="1200">
                            <a:effectLst/>
                          </a:endParaRPr>
                        </a:p>
                        <a:p>
                          <a:pPr algn="ctr">
                            <a:spcAft>
                              <a:spcPts val="0"/>
                            </a:spcAft>
                          </a:pPr>
                          <a:r>
                            <a:rPr lang="en-US" sz="1200">
                              <a:effectLst/>
                            </a:rPr>
                            <a:t>0,67</a:t>
                          </a:r>
                          <a:endParaRPr lang="nl-NL" sz="1200">
                            <a:effectLst/>
                          </a:endParaRPr>
                        </a:p>
                        <a:p>
                          <a:pPr algn="ctr">
                            <a:spcAft>
                              <a:spcPts val="0"/>
                            </a:spcAft>
                          </a:pPr>
                          <a:r>
                            <a:rPr lang="en-US" sz="1200">
                              <a:effectLst/>
                            </a:rPr>
                            <a:t>0,58</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16,91</a:t>
                          </a:r>
                          <a:endParaRPr lang="nl-NL" sz="1200">
                            <a:effectLst/>
                          </a:endParaRPr>
                        </a:p>
                        <a:p>
                          <a:pPr algn="ctr">
                            <a:spcAft>
                              <a:spcPts val="0"/>
                            </a:spcAft>
                          </a:pPr>
                          <a:r>
                            <a:rPr lang="en-US" sz="1200">
                              <a:effectLst/>
                            </a:rPr>
                            <a:t>16,16</a:t>
                          </a:r>
                          <a:endParaRPr lang="nl-NL" sz="1200">
                            <a:effectLst/>
                          </a:endParaRPr>
                        </a:p>
                        <a:p>
                          <a:pPr algn="ctr">
                            <a:spcAft>
                              <a:spcPts val="0"/>
                            </a:spcAft>
                          </a:pPr>
                          <a:r>
                            <a:rPr lang="en-US" sz="1200">
                              <a:effectLst/>
                            </a:rPr>
                            <a:t>12,71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0,47</a:t>
                          </a:r>
                          <a:endParaRPr lang="nl-NL" sz="1200">
                            <a:effectLst/>
                          </a:endParaRPr>
                        </a:p>
                        <a:p>
                          <a:pPr algn="ctr">
                            <a:spcAft>
                              <a:spcPts val="0"/>
                            </a:spcAft>
                          </a:pPr>
                          <a:r>
                            <a:rPr lang="en-US" sz="1200">
                              <a:effectLst/>
                            </a:rPr>
                            <a:t>0,45</a:t>
                          </a:r>
                          <a:endParaRPr lang="nl-NL" sz="1200">
                            <a:effectLst/>
                          </a:endParaRPr>
                        </a:p>
                        <a:p>
                          <a:pPr algn="ctr">
                            <a:spcAft>
                              <a:spcPts val="0"/>
                            </a:spcAft>
                          </a:pPr>
                          <a:r>
                            <a:rPr lang="en-US" sz="1200">
                              <a:effectLst/>
                            </a:rPr>
                            <a:t>0,34</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0,42</a:t>
                          </a:r>
                          <a:endParaRPr lang="nl-NL" sz="1200" dirty="0">
                            <a:effectLst/>
                            <a:latin typeface="Calibri"/>
                            <a:ea typeface="Cambria"/>
                            <a:cs typeface="Times New Roman"/>
                          </a:endParaRPr>
                        </a:p>
                      </a:txBody>
                      <a:tcPr marL="68580" marR="68580" marT="0" marB="0"/>
                    </a:tc>
                  </a:tr>
                  <a:tr h="1213762">
                    <a:tc>
                      <a:txBody>
                        <a:bodyPr/>
                        <a:lstStyle/>
                        <a:p>
                          <a:pPr algn="just">
                            <a:spcAft>
                              <a:spcPts val="0"/>
                            </a:spcAft>
                          </a:pPr>
                          <a:r>
                            <a:rPr lang="en-US" sz="1200" dirty="0">
                              <a:effectLst/>
                            </a:rPr>
                            <a:t>F 4:</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nl-NL" sz="1200">
                              <a:effectLst/>
                            </a:rPr>
                            <a:t>Hulpverlening</a:t>
                          </a:r>
                        </a:p>
                        <a:p>
                          <a:pPr algn="just">
                            <a:spcAft>
                              <a:spcPts val="0"/>
                            </a:spcAft>
                          </a:pPr>
                          <a:r>
                            <a:rPr lang="nl-NL" sz="1200">
                              <a:effectLst/>
                            </a:rPr>
                            <a:t>(</a:t>
                          </a:r>
                          <a14:m>
                            <m:oMath xmlns:m="http://schemas.openxmlformats.org/officeDocument/2006/math">
                              <m:sSub>
                                <m:sSubPr>
                                  <m:ctrlPr>
                                    <a:rPr lang="nl-NL" sz="1200" i="1">
                                      <a:effectLst/>
                                      <a:latin typeface="Cambria Math"/>
                                    </a:rPr>
                                  </m:ctrlPr>
                                </m:sSubPr>
                                <m:e>
                                  <m:r>
                                    <a:rPr lang="en-US" sz="1200">
                                      <a:effectLst/>
                                      <a:latin typeface="Cambria Math"/>
                                    </a:rPr>
                                    <m:t>𝜌</m:t>
                                  </m:r>
                                </m:e>
                                <m:sub>
                                  <m:r>
                                    <a:rPr lang="en-US" sz="1200">
                                      <a:effectLst/>
                                      <a:latin typeface="Cambria Math"/>
                                    </a:rPr>
                                    <m:t>𝑐</m:t>
                                  </m:r>
                                </m:sub>
                              </m:sSub>
                            </m:oMath>
                          </a14:m>
                          <a:r>
                            <a:rPr lang="nl-NL" sz="1200">
                              <a:effectLst/>
                            </a:rPr>
                            <a:t>=  0,74)</a:t>
                          </a:r>
                        </a:p>
                        <a:p>
                          <a:pPr algn="just">
                            <a:spcAft>
                              <a:spcPts val="0"/>
                            </a:spcAft>
                          </a:pPr>
                          <a:r>
                            <a:rPr lang="nl-NL" sz="1200">
                              <a:effectLst/>
                            </a:rPr>
                            <a:t>Mijn hulpverlener en ik hebben een goede samenwerkingsrelatie</a:t>
                          </a:r>
                        </a:p>
                        <a:p>
                          <a:pPr algn="just">
                            <a:spcAft>
                              <a:spcPts val="0"/>
                            </a:spcAft>
                          </a:pPr>
                          <a:r>
                            <a:rPr lang="nl-NL" sz="1200">
                              <a:effectLst/>
                            </a:rPr>
                            <a:t>Item m</a:t>
                          </a:r>
                        </a:p>
                        <a:p>
                          <a:pPr algn="just">
                            <a:spcAft>
                              <a:spcPts val="0"/>
                            </a:spcAft>
                          </a:pPr>
                          <a:r>
                            <a:rPr lang="nl-NL" sz="1200">
                              <a:effectLst/>
                            </a:rPr>
                            <a:t>Item n</a:t>
                          </a:r>
                          <a:endParaRPr lang="nl-NL" sz="1200">
                            <a:effectLst/>
                            <a:latin typeface="Calibri"/>
                            <a:ea typeface="Cambria"/>
                            <a:cs typeface="Times New Roman"/>
                          </a:endParaRPr>
                        </a:p>
                      </a:txBody>
                      <a:tcPr marL="68580" marR="68580" marT="0" marB="0"/>
                    </a:tc>
                    <a:tc>
                      <a:txBody>
                        <a:bodyPr/>
                        <a:lstStyle/>
                        <a:p>
                          <a:pPr algn="ctr">
                            <a:spcAft>
                              <a:spcPts val="0"/>
                            </a:spcAft>
                          </a:pPr>
                          <a:r>
                            <a:rPr lang="nl-NL" sz="1200">
                              <a:effectLst/>
                            </a:rPr>
                            <a:t> </a:t>
                          </a:r>
                        </a:p>
                        <a:p>
                          <a:pPr algn="ctr">
                            <a:spcAft>
                              <a:spcPts val="0"/>
                            </a:spcAft>
                          </a:pPr>
                          <a:r>
                            <a:rPr lang="nl-NL" sz="1200">
                              <a:effectLst/>
                            </a:rPr>
                            <a:t> </a:t>
                          </a:r>
                        </a:p>
                        <a:p>
                          <a:pPr algn="ctr">
                            <a:spcAft>
                              <a:spcPts val="0"/>
                            </a:spcAft>
                          </a:pPr>
                          <a:r>
                            <a:rPr lang="en-US" sz="1200">
                              <a:effectLst/>
                            </a:rPr>
                            <a:t> </a:t>
                          </a:r>
                          <a:endParaRPr lang="nl-NL" sz="1200">
                            <a:effectLst/>
                          </a:endParaRPr>
                        </a:p>
                        <a:p>
                          <a:pPr algn="ctr">
                            <a:spcAft>
                              <a:spcPts val="0"/>
                            </a:spcAft>
                          </a:pPr>
                          <a:r>
                            <a:rPr lang="en-US" sz="1200">
                              <a:effectLst/>
                            </a:rPr>
                            <a:t>0,82</a:t>
                          </a:r>
                          <a:endParaRPr lang="nl-NL" sz="1200">
                            <a:effectLst/>
                          </a:endParaRPr>
                        </a:p>
                        <a:p>
                          <a:pPr algn="ctr">
                            <a:spcAft>
                              <a:spcPts val="0"/>
                            </a:spcAft>
                          </a:pPr>
                          <a:r>
                            <a:rPr lang="en-US" sz="1200">
                              <a:effectLst/>
                            </a:rPr>
                            <a:t>0,60</a:t>
                          </a:r>
                          <a:endParaRPr lang="nl-NL" sz="1200">
                            <a:effectLst/>
                          </a:endParaRPr>
                        </a:p>
                        <a:p>
                          <a:pPr algn="ctr">
                            <a:spcAft>
                              <a:spcPts val="0"/>
                            </a:spcAft>
                          </a:pPr>
                          <a:r>
                            <a:rPr lang="en-US" sz="1200">
                              <a:effectLst/>
                            </a:rPr>
                            <a:t>0,66</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20,70</a:t>
                          </a:r>
                          <a:endParaRPr lang="nl-NL" sz="1200">
                            <a:effectLst/>
                          </a:endParaRPr>
                        </a:p>
                        <a:p>
                          <a:pPr algn="ctr">
                            <a:spcAft>
                              <a:spcPts val="0"/>
                            </a:spcAft>
                          </a:pPr>
                          <a:r>
                            <a:rPr lang="en-US" sz="1200">
                              <a:effectLst/>
                            </a:rPr>
                            <a:t>13,07</a:t>
                          </a:r>
                          <a:endParaRPr lang="nl-NL" sz="1200">
                            <a:effectLst/>
                          </a:endParaRPr>
                        </a:p>
                        <a:p>
                          <a:pPr algn="ctr">
                            <a:spcAft>
                              <a:spcPts val="0"/>
                            </a:spcAft>
                          </a:pPr>
                          <a:r>
                            <a:rPr lang="en-US" sz="1200">
                              <a:effectLst/>
                            </a:rPr>
                            <a:t>15,16</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0,66</a:t>
                          </a:r>
                          <a:endParaRPr lang="nl-NL" sz="1200">
                            <a:effectLst/>
                          </a:endParaRPr>
                        </a:p>
                        <a:p>
                          <a:pPr algn="ctr">
                            <a:spcAft>
                              <a:spcPts val="0"/>
                            </a:spcAft>
                          </a:pPr>
                          <a:r>
                            <a:rPr lang="en-US" sz="1200">
                              <a:effectLst/>
                            </a:rPr>
                            <a:t>0,36</a:t>
                          </a:r>
                          <a:endParaRPr lang="nl-NL" sz="1200">
                            <a:effectLst/>
                          </a:endParaRPr>
                        </a:p>
                        <a:p>
                          <a:pPr algn="ctr">
                            <a:spcAft>
                              <a:spcPts val="0"/>
                            </a:spcAft>
                          </a:pPr>
                          <a:r>
                            <a:rPr lang="en-US" sz="1200">
                              <a:effectLst/>
                            </a:rPr>
                            <a:t>0,44</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0,49</a:t>
                          </a:r>
                          <a:endParaRPr lang="nl-NL" sz="1200" dirty="0">
                            <a:effectLst/>
                            <a:latin typeface="Calibri"/>
                            <a:ea typeface="Cambria"/>
                            <a:cs typeface="Times New Roman"/>
                          </a:endParaRPr>
                        </a:p>
                      </a:txBody>
                      <a:tcPr marL="68580" marR="68580" marT="0" marB="0"/>
                    </a:tc>
                  </a:tr>
                </a:tbl>
              </a:graphicData>
            </a:graphic>
          </p:graphicFrame>
        </mc:Choice>
        <mc:Fallback xmlns="">
          <p:graphicFrame>
            <p:nvGraphicFramePr>
              <p:cNvPr id="2" name="Tabel 1"/>
              <p:cNvGraphicFramePr>
                <a:graphicFrameLocks noGrp="1"/>
              </p:cNvGraphicFramePr>
              <p:nvPr>
                <p:extLst>
                  <p:ext uri="{D42A27DB-BD31-4B8C-83A1-F6EECF244321}">
                    <p14:modId xmlns:p14="http://schemas.microsoft.com/office/powerpoint/2010/main" val="2279201988"/>
                  </p:ext>
                </p:extLst>
              </p:nvPr>
            </p:nvGraphicFramePr>
            <p:xfrm>
              <a:off x="1" y="0"/>
              <a:ext cx="9143999" cy="5252764"/>
            </p:xfrm>
            <a:graphic>
              <a:graphicData uri="http://schemas.openxmlformats.org/drawingml/2006/table">
                <a:tbl>
                  <a:tblPr firstRow="1" firstCol="1" bandRow="1">
                    <a:tableStyleId>{F2DE63D5-997A-4646-A377-4702673A728D}</a:tableStyleId>
                  </a:tblPr>
                  <a:tblGrid>
                    <a:gridCol w="593080"/>
                    <a:gridCol w="3172096"/>
                    <a:gridCol w="1804508"/>
                    <a:gridCol w="780797"/>
                    <a:gridCol w="1101614"/>
                    <a:gridCol w="533163"/>
                    <a:gridCol w="1158741"/>
                  </a:tblGrid>
                  <a:tr h="596575">
                    <a:tc>
                      <a:txBody>
                        <a:bodyPr/>
                        <a:lstStyle/>
                        <a:p>
                          <a:pPr algn="just">
                            <a:spcAft>
                              <a:spcPts val="0"/>
                            </a:spcAft>
                          </a:pPr>
                          <a:r>
                            <a:rPr lang="nl-NL" sz="1200" dirty="0">
                              <a:effectLst/>
                            </a:rPr>
                            <a:t> </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nl-NL" sz="1200" dirty="0">
                              <a:effectLst/>
                            </a:rPr>
                            <a:t> </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en-US" sz="1200" dirty="0" err="1">
                              <a:effectLst/>
                            </a:rPr>
                            <a:t>Gestandaardiseerde</a:t>
                          </a:r>
                          <a:r>
                            <a:rPr lang="en-US" sz="1200" dirty="0">
                              <a:effectLst/>
                            </a:rPr>
                            <a:t> </a:t>
                          </a:r>
                          <a:r>
                            <a:rPr lang="en-US" sz="1200" dirty="0" err="1">
                              <a:effectLst/>
                            </a:rPr>
                            <a:t>factorladingen</a:t>
                          </a:r>
                          <a:endParaRPr lang="nl-NL" sz="1200" dirty="0">
                            <a:effectLst/>
                            <a:latin typeface="Calibri"/>
                            <a:ea typeface="Cambria"/>
                            <a:cs typeface="Times New Roman"/>
                          </a:endParaRPr>
                        </a:p>
                      </a:txBody>
                      <a:tcPr marL="68580" marR="68580" marT="0" marB="0"/>
                    </a:tc>
                    <a:tc>
                      <a:txBody>
                        <a:bodyPr/>
                        <a:lstStyle/>
                        <a:p>
                          <a:pPr algn="just">
                            <a:spcAft>
                              <a:spcPts val="0"/>
                            </a:spcAft>
                          </a:pPr>
                          <a:r>
                            <a:rPr lang="en-US" sz="1200">
                              <a:effectLst/>
                            </a:rPr>
                            <a:t>t-toets</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Probabibilteit t-toets</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R²</a:t>
                          </a:r>
                          <a:endParaRPr lang="nl-NL" sz="1200">
                            <a:effectLst/>
                            <a:latin typeface="Calibri"/>
                            <a:ea typeface="Cambria"/>
                            <a:cs typeface="Times New Roman"/>
                          </a:endParaRPr>
                        </a:p>
                      </a:txBody>
                      <a:tcPr marL="68580" marR="68580" marT="0" marB="0"/>
                    </a:tc>
                    <a:tc>
                      <a:txBody>
                        <a:bodyPr/>
                        <a:lstStyle/>
                        <a:p>
                          <a:pPr algn="just">
                            <a:spcAft>
                              <a:spcPts val="0"/>
                            </a:spcAft>
                          </a:pPr>
                          <a:r>
                            <a:rPr lang="en-US" sz="1200">
                              <a:effectLst/>
                            </a:rPr>
                            <a:t>Verklaarde variantie schatting</a:t>
                          </a:r>
                          <a:endParaRPr lang="nl-NL" sz="1200">
                            <a:effectLst/>
                            <a:latin typeface="Calibri"/>
                            <a:ea typeface="Cambria"/>
                            <a:cs typeface="Times New Roman"/>
                          </a:endParaRPr>
                        </a:p>
                      </a:txBody>
                      <a:tcPr marL="68580" marR="68580" marT="0" marB="0"/>
                    </a:tc>
                  </a:tr>
                  <a:tr h="1412619">
                    <a:tc>
                      <a:txBody>
                        <a:bodyPr/>
                        <a:lstStyle/>
                        <a:p>
                          <a:pPr algn="just">
                            <a:spcAft>
                              <a:spcPts val="0"/>
                            </a:spcAft>
                          </a:pPr>
                          <a:r>
                            <a:rPr lang="en-US" sz="1200">
                              <a:effectLst/>
                            </a:rPr>
                            <a:t>F 1:</a:t>
                          </a:r>
                          <a:endParaRPr lang="nl-NL" sz="1200">
                            <a:effectLst/>
                            <a:latin typeface="Calibri"/>
                            <a:ea typeface="Cambria"/>
                            <a:cs typeface="Times New Roman"/>
                          </a:endParaRPr>
                        </a:p>
                      </a:txBody>
                      <a:tcPr marL="68580" marR="68580" marT="0" marB="0"/>
                    </a:tc>
                    <a:tc>
                      <a:txBody>
                        <a:bodyPr/>
                        <a:lstStyle/>
                        <a:p>
                          <a:endParaRPr lang="nl-NL"/>
                        </a:p>
                      </a:txBody>
                      <a:tcPr marL="68580" marR="68580" marT="0" marB="0">
                        <a:blipFill rotWithShape="1">
                          <a:blip r:embed="rId3"/>
                          <a:stretch>
                            <a:fillRect l="-18618" t="-45259" r="-169290" b="-229310"/>
                          </a:stretch>
                        </a:blipFill>
                      </a:tcPr>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0,64</a:t>
                          </a:r>
                          <a:endParaRPr lang="nl-NL" sz="1200" dirty="0">
                            <a:effectLst/>
                          </a:endParaRPr>
                        </a:p>
                        <a:p>
                          <a:pPr algn="ctr">
                            <a:spcAft>
                              <a:spcPts val="0"/>
                            </a:spcAft>
                          </a:pPr>
                          <a:r>
                            <a:rPr lang="en-US" sz="1200" dirty="0">
                              <a:effectLst/>
                            </a:rPr>
                            <a:t>0,59</a:t>
                          </a:r>
                          <a:endParaRPr lang="nl-NL" sz="1200" dirty="0">
                            <a:effectLst/>
                          </a:endParaRPr>
                        </a:p>
                        <a:p>
                          <a:pPr algn="ctr">
                            <a:spcAft>
                              <a:spcPts val="0"/>
                            </a:spcAft>
                          </a:pPr>
                          <a:r>
                            <a:rPr lang="en-US" sz="1200" dirty="0">
                              <a:effectLst/>
                            </a:rPr>
                            <a:t>0,76</a:t>
                          </a:r>
                          <a:endParaRPr lang="nl-NL" sz="1200" dirty="0">
                            <a:effectLst/>
                          </a:endParaRPr>
                        </a:p>
                        <a:p>
                          <a:pPr algn="ctr">
                            <a:spcAft>
                              <a:spcPts val="0"/>
                            </a:spcAft>
                          </a:pPr>
                          <a:r>
                            <a:rPr lang="en-US" sz="1200" dirty="0">
                              <a:effectLst/>
                            </a:rPr>
                            <a:t>0,46</a:t>
                          </a:r>
                          <a:endParaRPr lang="nl-NL" sz="1200" dirty="0">
                            <a:effectLst/>
                          </a:endParaRPr>
                        </a:p>
                        <a:p>
                          <a:pPr algn="ctr">
                            <a:spcAft>
                              <a:spcPts val="0"/>
                            </a:spcAft>
                          </a:pPr>
                          <a:r>
                            <a:rPr lang="en-US" sz="1200" dirty="0">
                              <a:effectLst/>
                            </a:rPr>
                            <a:t>0,63</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16,25</a:t>
                          </a:r>
                          <a:endParaRPr lang="nl-NL" sz="1200" dirty="0">
                            <a:effectLst/>
                          </a:endParaRPr>
                        </a:p>
                        <a:p>
                          <a:pPr algn="ctr">
                            <a:spcAft>
                              <a:spcPts val="0"/>
                            </a:spcAft>
                          </a:pPr>
                          <a:r>
                            <a:rPr lang="en-US" sz="1200" dirty="0">
                              <a:effectLst/>
                            </a:rPr>
                            <a:t>13,71</a:t>
                          </a:r>
                          <a:endParaRPr lang="nl-NL" sz="1200" dirty="0">
                            <a:effectLst/>
                          </a:endParaRPr>
                        </a:p>
                        <a:p>
                          <a:pPr algn="ctr">
                            <a:spcAft>
                              <a:spcPts val="0"/>
                            </a:spcAft>
                          </a:pPr>
                          <a:r>
                            <a:rPr lang="en-US" sz="1200" dirty="0">
                              <a:effectLst/>
                            </a:rPr>
                            <a:t>24,65</a:t>
                          </a:r>
                          <a:endParaRPr lang="nl-NL" sz="1200" dirty="0">
                            <a:effectLst/>
                          </a:endParaRPr>
                        </a:p>
                        <a:p>
                          <a:pPr algn="ctr">
                            <a:spcAft>
                              <a:spcPts val="0"/>
                            </a:spcAft>
                          </a:pPr>
                          <a:r>
                            <a:rPr lang="en-US" sz="1200" dirty="0">
                              <a:effectLst/>
                            </a:rPr>
                            <a:t>9,14</a:t>
                          </a:r>
                          <a:endParaRPr lang="nl-NL" sz="1200" dirty="0">
                            <a:effectLst/>
                          </a:endParaRPr>
                        </a:p>
                        <a:p>
                          <a:pPr algn="ctr">
                            <a:spcAft>
                              <a:spcPts val="0"/>
                            </a:spcAft>
                          </a:pPr>
                          <a:r>
                            <a:rPr lang="en-US" sz="1200" dirty="0">
                              <a:effectLst/>
                            </a:rPr>
                            <a:t>15,81</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endParaRPr>
                        </a:p>
                        <a:p>
                          <a:pPr algn="ctr">
                            <a:spcAft>
                              <a:spcPts val="0"/>
                            </a:spcAft>
                          </a:pPr>
                          <a:r>
                            <a:rPr lang="en-US" sz="1200" dirty="0">
                              <a:effectLst/>
                            </a:rPr>
                            <a:t>0,001</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 </a:t>
                          </a:r>
                          <a:endParaRPr lang="nl-NL" sz="1200" dirty="0">
                            <a:effectLst/>
                          </a:endParaRPr>
                        </a:p>
                        <a:p>
                          <a:pPr algn="ctr">
                            <a:spcAft>
                              <a:spcPts val="0"/>
                            </a:spcAft>
                          </a:pPr>
                          <a:r>
                            <a:rPr lang="en-US" sz="1200" dirty="0">
                              <a:effectLst/>
                            </a:rPr>
                            <a:t> </a:t>
                          </a:r>
                          <a:endParaRPr lang="nl-NL" sz="1200" dirty="0">
                            <a:effectLst/>
                          </a:endParaRPr>
                        </a:p>
                        <a:p>
                          <a:pPr algn="ctr">
                            <a:spcAft>
                              <a:spcPts val="0"/>
                            </a:spcAft>
                          </a:pPr>
                          <a:r>
                            <a:rPr lang="en-US" sz="1200" dirty="0">
                              <a:effectLst/>
                            </a:rPr>
                            <a:t>0,41</a:t>
                          </a:r>
                          <a:endParaRPr lang="nl-NL" sz="1200" dirty="0">
                            <a:effectLst/>
                          </a:endParaRPr>
                        </a:p>
                        <a:p>
                          <a:pPr algn="ctr">
                            <a:spcAft>
                              <a:spcPts val="0"/>
                            </a:spcAft>
                          </a:pPr>
                          <a:r>
                            <a:rPr lang="en-US" sz="1200" dirty="0">
                              <a:effectLst/>
                            </a:rPr>
                            <a:t>0,34</a:t>
                          </a:r>
                          <a:endParaRPr lang="nl-NL" sz="1200" dirty="0">
                            <a:effectLst/>
                          </a:endParaRPr>
                        </a:p>
                        <a:p>
                          <a:pPr algn="ctr">
                            <a:spcAft>
                              <a:spcPts val="0"/>
                            </a:spcAft>
                          </a:pPr>
                          <a:r>
                            <a:rPr lang="en-US" sz="1200" dirty="0">
                              <a:effectLst/>
                            </a:rPr>
                            <a:t>0,58</a:t>
                          </a:r>
                          <a:endParaRPr lang="nl-NL" sz="1200" dirty="0">
                            <a:effectLst/>
                          </a:endParaRPr>
                        </a:p>
                        <a:p>
                          <a:pPr algn="ctr">
                            <a:spcAft>
                              <a:spcPts val="0"/>
                            </a:spcAft>
                          </a:pPr>
                          <a:r>
                            <a:rPr lang="en-US" sz="1200" dirty="0">
                              <a:effectLst/>
                            </a:rPr>
                            <a:t>0,21</a:t>
                          </a:r>
                          <a:endParaRPr lang="nl-NL" sz="1200" dirty="0">
                            <a:effectLst/>
                          </a:endParaRPr>
                        </a:p>
                        <a:p>
                          <a:pPr algn="ctr">
                            <a:spcAft>
                              <a:spcPts val="0"/>
                            </a:spcAft>
                          </a:pPr>
                          <a:r>
                            <a:rPr lang="en-US" sz="1200" dirty="0">
                              <a:effectLst/>
                            </a:rPr>
                            <a:t>0,40</a:t>
                          </a:r>
                          <a:endParaRPr lang="nl-NL" sz="1200" dirty="0">
                            <a:effectLst/>
                            <a:latin typeface="Calibri"/>
                            <a:ea typeface="Cambria"/>
                            <a:cs typeface="Times New Roman"/>
                          </a:endParaRPr>
                        </a:p>
                      </a:txBody>
                      <a:tcPr marL="68580" marR="68580" marT="0" marB="0"/>
                    </a:tc>
                    <a:tc>
                      <a:txBody>
                        <a:bodyPr/>
                        <a:lstStyle/>
                        <a:p>
                          <a:pPr algn="ctr">
                            <a:spcAft>
                              <a:spcPts val="0"/>
                            </a:spcAft>
                          </a:pPr>
                          <a:r>
                            <a:rPr lang="en-US" sz="1200" dirty="0">
                              <a:effectLst/>
                            </a:rPr>
                            <a:t>0,39</a:t>
                          </a:r>
                          <a:endParaRPr lang="nl-NL" sz="1200" dirty="0">
                            <a:effectLst/>
                            <a:latin typeface="Calibri"/>
                            <a:ea typeface="Cambria"/>
                            <a:cs typeface="Times New Roman"/>
                          </a:endParaRPr>
                        </a:p>
                      </a:txBody>
                      <a:tcPr marL="68580" marR="68580" marT="0" marB="0"/>
                    </a:tc>
                  </a:tr>
                  <a:tr h="1014904">
                    <a:tc>
                      <a:txBody>
                        <a:bodyPr/>
                        <a:lstStyle/>
                        <a:p>
                          <a:pPr algn="just">
                            <a:spcAft>
                              <a:spcPts val="0"/>
                            </a:spcAft>
                          </a:pPr>
                          <a:r>
                            <a:rPr lang="en-US" sz="1200">
                              <a:effectLst/>
                            </a:rPr>
                            <a:t>F 2:</a:t>
                          </a:r>
                          <a:endParaRPr lang="nl-NL" sz="1200">
                            <a:effectLst/>
                            <a:latin typeface="Calibri"/>
                            <a:ea typeface="Cambria"/>
                            <a:cs typeface="Times New Roman"/>
                          </a:endParaRPr>
                        </a:p>
                      </a:txBody>
                      <a:tcPr marL="68580" marR="68580" marT="0" marB="0"/>
                    </a:tc>
                    <a:tc>
                      <a:txBody>
                        <a:bodyPr/>
                        <a:lstStyle/>
                        <a:p>
                          <a:endParaRPr lang="nl-NL"/>
                        </a:p>
                      </a:txBody>
                      <a:tcPr marL="68580" marR="68580" marT="0" marB="0">
                        <a:blipFill rotWithShape="1">
                          <a:blip r:embed="rId3"/>
                          <a:stretch>
                            <a:fillRect l="-18618" t="-203012" r="-169290" b="-220482"/>
                          </a:stretch>
                        </a:blipFill>
                      </a:tcPr>
                    </a:tc>
                    <a:tc>
                      <a:txBody>
                        <a:bodyPr/>
                        <a:lstStyle/>
                        <a:p>
                          <a:pPr algn="ctr">
                            <a:spcAft>
                              <a:spcPts val="0"/>
                            </a:spcAft>
                          </a:pPr>
                          <a:r>
                            <a:rPr lang="nl-NL" sz="1200">
                              <a:effectLst/>
                            </a:rPr>
                            <a:t> </a:t>
                          </a:r>
                        </a:p>
                        <a:p>
                          <a:pPr algn="ctr">
                            <a:spcAft>
                              <a:spcPts val="0"/>
                            </a:spcAft>
                          </a:pPr>
                          <a:r>
                            <a:rPr lang="nl-NL" sz="1200">
                              <a:effectLst/>
                            </a:rPr>
                            <a:t> </a:t>
                          </a:r>
                        </a:p>
                        <a:p>
                          <a:pPr algn="ctr">
                            <a:spcAft>
                              <a:spcPts val="0"/>
                            </a:spcAft>
                          </a:pPr>
                          <a:r>
                            <a:rPr lang="en-US" sz="1200">
                              <a:effectLst/>
                            </a:rPr>
                            <a:t>0,52</a:t>
                          </a:r>
                          <a:endParaRPr lang="nl-NL" sz="1200">
                            <a:effectLst/>
                          </a:endParaRPr>
                        </a:p>
                        <a:p>
                          <a:pPr algn="ctr">
                            <a:spcAft>
                              <a:spcPts val="0"/>
                            </a:spcAft>
                          </a:pPr>
                          <a:r>
                            <a:rPr lang="en-US" sz="1200">
                              <a:effectLst/>
                            </a:rPr>
                            <a:t>0,49</a:t>
                          </a:r>
                          <a:endParaRPr lang="nl-NL" sz="1200">
                            <a:effectLst/>
                          </a:endParaRPr>
                        </a:p>
                        <a:p>
                          <a:pPr algn="ctr">
                            <a:spcAft>
                              <a:spcPts val="0"/>
                            </a:spcAft>
                          </a:pPr>
                          <a:r>
                            <a:rPr lang="en-US" sz="1200">
                              <a:effectLst/>
                            </a:rPr>
                            <a:t>0,66</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10,40</a:t>
                          </a:r>
                          <a:endParaRPr lang="nl-NL" sz="1200">
                            <a:effectLst/>
                          </a:endParaRPr>
                        </a:p>
                        <a:p>
                          <a:pPr algn="ctr">
                            <a:spcAft>
                              <a:spcPts val="0"/>
                            </a:spcAft>
                          </a:pPr>
                          <a:r>
                            <a:rPr lang="en-US" sz="1200">
                              <a:effectLst/>
                            </a:rPr>
                            <a:t>9,43</a:t>
                          </a:r>
                          <a:endParaRPr lang="nl-NL" sz="1200">
                            <a:effectLst/>
                          </a:endParaRPr>
                        </a:p>
                        <a:p>
                          <a:pPr algn="ctr">
                            <a:spcAft>
                              <a:spcPts val="0"/>
                            </a:spcAft>
                          </a:pPr>
                          <a:r>
                            <a:rPr lang="en-US" sz="1200">
                              <a:effectLst/>
                            </a:rPr>
                            <a:t>14,40</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0,27</a:t>
                          </a:r>
                          <a:endParaRPr lang="nl-NL" sz="1200">
                            <a:effectLst/>
                          </a:endParaRPr>
                        </a:p>
                        <a:p>
                          <a:pPr algn="ctr">
                            <a:spcAft>
                              <a:spcPts val="0"/>
                            </a:spcAft>
                          </a:pPr>
                          <a:r>
                            <a:rPr lang="en-US" sz="1200">
                              <a:effectLst/>
                            </a:rPr>
                            <a:t>0,24</a:t>
                          </a:r>
                          <a:endParaRPr lang="nl-NL" sz="1200">
                            <a:effectLst/>
                          </a:endParaRPr>
                        </a:p>
                        <a:p>
                          <a:pPr algn="ctr">
                            <a:spcAft>
                              <a:spcPts val="0"/>
                            </a:spcAft>
                          </a:pPr>
                          <a:r>
                            <a:rPr lang="en-US" sz="1200">
                              <a:effectLst/>
                            </a:rPr>
                            <a:t>0,43</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0,32</a:t>
                          </a:r>
                          <a:endParaRPr lang="nl-NL" sz="1200" dirty="0">
                            <a:effectLst/>
                            <a:latin typeface="Calibri"/>
                            <a:ea typeface="Cambria"/>
                            <a:cs typeface="Times New Roman"/>
                          </a:endParaRPr>
                        </a:p>
                      </a:txBody>
                      <a:tcPr marL="68580" marR="68580" marT="0" marB="0"/>
                    </a:tc>
                  </a:tr>
                  <a:tr h="1014904">
                    <a:tc>
                      <a:txBody>
                        <a:bodyPr/>
                        <a:lstStyle/>
                        <a:p>
                          <a:pPr algn="just">
                            <a:spcAft>
                              <a:spcPts val="0"/>
                            </a:spcAft>
                          </a:pPr>
                          <a:r>
                            <a:rPr lang="en-US" sz="1200">
                              <a:effectLst/>
                            </a:rPr>
                            <a:t>F 3:</a:t>
                          </a:r>
                          <a:endParaRPr lang="nl-NL" sz="1200">
                            <a:effectLst/>
                            <a:latin typeface="Calibri"/>
                            <a:ea typeface="Cambria"/>
                            <a:cs typeface="Times New Roman"/>
                          </a:endParaRPr>
                        </a:p>
                      </a:txBody>
                      <a:tcPr marL="68580" marR="68580" marT="0" marB="0"/>
                    </a:tc>
                    <a:tc>
                      <a:txBody>
                        <a:bodyPr/>
                        <a:lstStyle/>
                        <a:p>
                          <a:endParaRPr lang="nl-NL"/>
                        </a:p>
                      </a:txBody>
                      <a:tcPr marL="68580" marR="68580" marT="0" marB="0">
                        <a:blipFill rotWithShape="1">
                          <a:blip r:embed="rId3"/>
                          <a:stretch>
                            <a:fillRect l="-18618" t="-301198" r="-169290" b="-119162"/>
                          </a:stretch>
                        </a:blipFill>
                      </a:tcPr>
                    </a:tc>
                    <a:tc>
                      <a:txBody>
                        <a:bodyPr/>
                        <a:lstStyle/>
                        <a:p>
                          <a:pPr algn="ctr">
                            <a:spcAft>
                              <a:spcPts val="0"/>
                            </a:spcAft>
                          </a:pPr>
                          <a:r>
                            <a:rPr lang="nl-NL" sz="1200">
                              <a:effectLst/>
                            </a:rPr>
                            <a:t> </a:t>
                          </a:r>
                        </a:p>
                        <a:p>
                          <a:pPr algn="ctr">
                            <a:spcAft>
                              <a:spcPts val="0"/>
                            </a:spcAft>
                          </a:pPr>
                          <a:r>
                            <a:rPr lang="nl-NL" sz="1200">
                              <a:effectLst/>
                            </a:rPr>
                            <a:t> </a:t>
                          </a:r>
                        </a:p>
                        <a:p>
                          <a:pPr algn="ctr">
                            <a:spcAft>
                              <a:spcPts val="0"/>
                            </a:spcAft>
                          </a:pPr>
                          <a:r>
                            <a:rPr lang="en-US" sz="1200">
                              <a:effectLst/>
                            </a:rPr>
                            <a:t>0,68</a:t>
                          </a:r>
                          <a:endParaRPr lang="nl-NL" sz="1200">
                            <a:effectLst/>
                          </a:endParaRPr>
                        </a:p>
                        <a:p>
                          <a:pPr algn="ctr">
                            <a:spcAft>
                              <a:spcPts val="0"/>
                            </a:spcAft>
                          </a:pPr>
                          <a:r>
                            <a:rPr lang="en-US" sz="1200">
                              <a:effectLst/>
                            </a:rPr>
                            <a:t>0,67</a:t>
                          </a:r>
                          <a:endParaRPr lang="nl-NL" sz="1200">
                            <a:effectLst/>
                          </a:endParaRPr>
                        </a:p>
                        <a:p>
                          <a:pPr algn="ctr">
                            <a:spcAft>
                              <a:spcPts val="0"/>
                            </a:spcAft>
                          </a:pPr>
                          <a:r>
                            <a:rPr lang="en-US" sz="1200">
                              <a:effectLst/>
                            </a:rPr>
                            <a:t>0,58</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16,91</a:t>
                          </a:r>
                          <a:endParaRPr lang="nl-NL" sz="1200">
                            <a:effectLst/>
                          </a:endParaRPr>
                        </a:p>
                        <a:p>
                          <a:pPr algn="ctr">
                            <a:spcAft>
                              <a:spcPts val="0"/>
                            </a:spcAft>
                          </a:pPr>
                          <a:r>
                            <a:rPr lang="en-US" sz="1200">
                              <a:effectLst/>
                            </a:rPr>
                            <a:t>16,16</a:t>
                          </a:r>
                          <a:endParaRPr lang="nl-NL" sz="1200">
                            <a:effectLst/>
                          </a:endParaRPr>
                        </a:p>
                        <a:p>
                          <a:pPr algn="ctr">
                            <a:spcAft>
                              <a:spcPts val="0"/>
                            </a:spcAft>
                          </a:pPr>
                          <a:r>
                            <a:rPr lang="en-US" sz="1200">
                              <a:effectLst/>
                            </a:rPr>
                            <a:t>12,71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0,47</a:t>
                          </a:r>
                          <a:endParaRPr lang="nl-NL" sz="1200">
                            <a:effectLst/>
                          </a:endParaRPr>
                        </a:p>
                        <a:p>
                          <a:pPr algn="ctr">
                            <a:spcAft>
                              <a:spcPts val="0"/>
                            </a:spcAft>
                          </a:pPr>
                          <a:r>
                            <a:rPr lang="en-US" sz="1200">
                              <a:effectLst/>
                            </a:rPr>
                            <a:t>0,45</a:t>
                          </a:r>
                          <a:endParaRPr lang="nl-NL" sz="1200">
                            <a:effectLst/>
                          </a:endParaRPr>
                        </a:p>
                        <a:p>
                          <a:pPr algn="ctr">
                            <a:spcAft>
                              <a:spcPts val="0"/>
                            </a:spcAft>
                          </a:pPr>
                          <a:r>
                            <a:rPr lang="en-US" sz="1200">
                              <a:effectLst/>
                            </a:rPr>
                            <a:t>0,34</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0,42</a:t>
                          </a:r>
                          <a:endParaRPr lang="nl-NL" sz="1200" dirty="0">
                            <a:effectLst/>
                            <a:latin typeface="Calibri"/>
                            <a:ea typeface="Cambria"/>
                            <a:cs typeface="Times New Roman"/>
                          </a:endParaRPr>
                        </a:p>
                      </a:txBody>
                      <a:tcPr marL="68580" marR="68580" marT="0" marB="0"/>
                    </a:tc>
                  </a:tr>
                  <a:tr h="1213762">
                    <a:tc>
                      <a:txBody>
                        <a:bodyPr/>
                        <a:lstStyle/>
                        <a:p>
                          <a:pPr algn="just">
                            <a:spcAft>
                              <a:spcPts val="0"/>
                            </a:spcAft>
                          </a:pPr>
                          <a:r>
                            <a:rPr lang="en-US" sz="1200" dirty="0">
                              <a:effectLst/>
                            </a:rPr>
                            <a:t>F 4:</a:t>
                          </a:r>
                          <a:endParaRPr lang="nl-NL" sz="1200" dirty="0">
                            <a:effectLst/>
                            <a:latin typeface="Calibri"/>
                            <a:ea typeface="Cambria"/>
                            <a:cs typeface="Times New Roman"/>
                          </a:endParaRPr>
                        </a:p>
                      </a:txBody>
                      <a:tcPr marL="68580" marR="68580" marT="0" marB="0"/>
                    </a:tc>
                    <a:tc>
                      <a:txBody>
                        <a:bodyPr/>
                        <a:lstStyle/>
                        <a:p>
                          <a:endParaRPr lang="nl-NL"/>
                        </a:p>
                      </a:txBody>
                      <a:tcPr marL="68580" marR="68580" marT="0" marB="0">
                        <a:blipFill rotWithShape="1">
                          <a:blip r:embed="rId3"/>
                          <a:stretch>
                            <a:fillRect l="-18618" t="-336683" r="-169290"/>
                          </a:stretch>
                        </a:blipFill>
                      </a:tcPr>
                    </a:tc>
                    <a:tc>
                      <a:txBody>
                        <a:bodyPr/>
                        <a:lstStyle/>
                        <a:p>
                          <a:pPr algn="ctr">
                            <a:spcAft>
                              <a:spcPts val="0"/>
                            </a:spcAft>
                          </a:pPr>
                          <a:r>
                            <a:rPr lang="nl-NL" sz="1200">
                              <a:effectLst/>
                            </a:rPr>
                            <a:t> </a:t>
                          </a:r>
                        </a:p>
                        <a:p>
                          <a:pPr algn="ctr">
                            <a:spcAft>
                              <a:spcPts val="0"/>
                            </a:spcAft>
                          </a:pPr>
                          <a:r>
                            <a:rPr lang="nl-NL" sz="1200">
                              <a:effectLst/>
                            </a:rPr>
                            <a:t> </a:t>
                          </a:r>
                        </a:p>
                        <a:p>
                          <a:pPr algn="ctr">
                            <a:spcAft>
                              <a:spcPts val="0"/>
                            </a:spcAft>
                          </a:pPr>
                          <a:r>
                            <a:rPr lang="en-US" sz="1200">
                              <a:effectLst/>
                            </a:rPr>
                            <a:t> </a:t>
                          </a:r>
                          <a:endParaRPr lang="nl-NL" sz="1200">
                            <a:effectLst/>
                          </a:endParaRPr>
                        </a:p>
                        <a:p>
                          <a:pPr algn="ctr">
                            <a:spcAft>
                              <a:spcPts val="0"/>
                            </a:spcAft>
                          </a:pPr>
                          <a:r>
                            <a:rPr lang="en-US" sz="1200">
                              <a:effectLst/>
                            </a:rPr>
                            <a:t>0,82</a:t>
                          </a:r>
                          <a:endParaRPr lang="nl-NL" sz="1200">
                            <a:effectLst/>
                          </a:endParaRPr>
                        </a:p>
                        <a:p>
                          <a:pPr algn="ctr">
                            <a:spcAft>
                              <a:spcPts val="0"/>
                            </a:spcAft>
                          </a:pPr>
                          <a:r>
                            <a:rPr lang="en-US" sz="1200">
                              <a:effectLst/>
                            </a:rPr>
                            <a:t>0,60</a:t>
                          </a:r>
                          <a:endParaRPr lang="nl-NL" sz="1200">
                            <a:effectLst/>
                          </a:endParaRPr>
                        </a:p>
                        <a:p>
                          <a:pPr algn="ctr">
                            <a:spcAft>
                              <a:spcPts val="0"/>
                            </a:spcAft>
                          </a:pPr>
                          <a:r>
                            <a:rPr lang="en-US" sz="1200">
                              <a:effectLst/>
                            </a:rPr>
                            <a:t>0,66</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20,70</a:t>
                          </a:r>
                          <a:endParaRPr lang="nl-NL" sz="1200">
                            <a:effectLst/>
                          </a:endParaRPr>
                        </a:p>
                        <a:p>
                          <a:pPr algn="ctr">
                            <a:spcAft>
                              <a:spcPts val="0"/>
                            </a:spcAft>
                          </a:pPr>
                          <a:r>
                            <a:rPr lang="en-US" sz="1200">
                              <a:effectLst/>
                            </a:rPr>
                            <a:t>13,07</a:t>
                          </a:r>
                          <a:endParaRPr lang="nl-NL" sz="1200">
                            <a:effectLst/>
                          </a:endParaRPr>
                        </a:p>
                        <a:p>
                          <a:pPr algn="ctr">
                            <a:spcAft>
                              <a:spcPts val="0"/>
                            </a:spcAft>
                          </a:pPr>
                          <a:r>
                            <a:rPr lang="en-US" sz="1200">
                              <a:effectLst/>
                            </a:rPr>
                            <a:t>15,16</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endParaRPr>
                        </a:p>
                        <a:p>
                          <a:pPr algn="ctr">
                            <a:spcAft>
                              <a:spcPts val="0"/>
                            </a:spcAft>
                          </a:pPr>
                          <a:r>
                            <a:rPr lang="en-US" sz="1200">
                              <a:effectLst/>
                            </a:rPr>
                            <a:t>0,001</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 </a:t>
                          </a:r>
                          <a:endParaRPr lang="nl-NL" sz="1200">
                            <a:effectLst/>
                          </a:endParaRPr>
                        </a:p>
                        <a:p>
                          <a:pPr algn="ctr">
                            <a:spcAft>
                              <a:spcPts val="0"/>
                            </a:spcAft>
                          </a:pPr>
                          <a:r>
                            <a:rPr lang="en-US" sz="1200">
                              <a:effectLst/>
                            </a:rPr>
                            <a:t>0,66</a:t>
                          </a:r>
                          <a:endParaRPr lang="nl-NL" sz="1200">
                            <a:effectLst/>
                          </a:endParaRPr>
                        </a:p>
                        <a:p>
                          <a:pPr algn="ctr">
                            <a:spcAft>
                              <a:spcPts val="0"/>
                            </a:spcAft>
                          </a:pPr>
                          <a:r>
                            <a:rPr lang="en-US" sz="1200">
                              <a:effectLst/>
                            </a:rPr>
                            <a:t>0,36</a:t>
                          </a:r>
                          <a:endParaRPr lang="nl-NL" sz="1200">
                            <a:effectLst/>
                          </a:endParaRPr>
                        </a:p>
                        <a:p>
                          <a:pPr algn="ctr">
                            <a:spcAft>
                              <a:spcPts val="0"/>
                            </a:spcAft>
                          </a:pPr>
                          <a:r>
                            <a:rPr lang="en-US" sz="1200">
                              <a:effectLst/>
                            </a:rPr>
                            <a:t>0,44</a:t>
                          </a:r>
                          <a:endParaRPr lang="nl-NL" sz="1200">
                            <a:effectLst/>
                            <a:latin typeface="Calibri"/>
                            <a:ea typeface="Cambria"/>
                            <a:cs typeface="Times New Roman"/>
                          </a:endParaRPr>
                        </a:p>
                      </a:txBody>
                      <a:tcPr marL="68580" marR="68580" marT="0" marB="0"/>
                    </a:tc>
                    <a:tc>
                      <a:txBody>
                        <a:bodyPr/>
                        <a:lstStyle/>
                        <a:p>
                          <a:pPr algn="ctr">
                            <a:spcAft>
                              <a:spcPts val="0"/>
                            </a:spcAft>
                          </a:pPr>
                          <a:r>
                            <a:rPr lang="en-US" sz="1200" dirty="0">
                              <a:effectLst/>
                            </a:rPr>
                            <a:t>0,49</a:t>
                          </a:r>
                          <a:endParaRPr lang="nl-NL" sz="1200" dirty="0">
                            <a:effectLst/>
                            <a:latin typeface="Calibri"/>
                            <a:ea typeface="Cambria"/>
                            <a:cs typeface="Times New Roman"/>
                          </a:endParaRPr>
                        </a:p>
                      </a:txBody>
                      <a:tcPr marL="68580" marR="68580" marT="0" marB="0"/>
                    </a:tc>
                  </a:tr>
                </a:tbl>
              </a:graphicData>
            </a:graphic>
          </p:graphicFrame>
        </mc:Fallback>
      </mc:AlternateContent>
      <p:sp>
        <p:nvSpPr>
          <p:cNvPr id="6" name="Rechthoek 5"/>
          <p:cNvSpPr/>
          <p:nvPr/>
        </p:nvSpPr>
        <p:spPr>
          <a:xfrm>
            <a:off x="0" y="5292289"/>
            <a:ext cx="9143999" cy="553998"/>
          </a:xfrm>
          <a:prstGeom prst="rect">
            <a:avLst/>
          </a:prstGeom>
        </p:spPr>
        <p:txBody>
          <a:bodyPr wrap="square">
            <a:spAutoFit/>
          </a:bodyPr>
          <a:lstStyle/>
          <a:p>
            <a:r>
              <a:rPr lang="nl-NL" sz="1000" dirty="0">
                <a:solidFill>
                  <a:prstClr val="black"/>
                </a:solidFill>
                <a:latin typeface="Verdana"/>
              </a:rPr>
              <a:t>Noot: betrouwbaarheid </a:t>
            </a:r>
            <a:r>
              <a:rPr lang="el-GR" sz="1000" dirty="0">
                <a:solidFill>
                  <a:prstClr val="black"/>
                </a:solidFill>
                <a:latin typeface="Verdana"/>
              </a:rPr>
              <a:t>ρ_</a:t>
            </a:r>
            <a:r>
              <a:rPr lang="nl-NL" sz="1000" dirty="0">
                <a:solidFill>
                  <a:prstClr val="black"/>
                </a:solidFill>
                <a:latin typeface="Verdana"/>
              </a:rPr>
              <a:t>c=  ⌊(∑</a:t>
            </a:r>
            <a:r>
              <a:rPr lang="el-GR" sz="1000" dirty="0">
                <a:solidFill>
                  <a:prstClr val="black"/>
                </a:solidFill>
                <a:latin typeface="Verdana"/>
              </a:rPr>
              <a:t>λ</a:t>
            </a:r>
            <a:r>
              <a:rPr lang="nl-NL" sz="1000" dirty="0">
                <a:solidFill>
                  <a:prstClr val="black"/>
                </a:solidFill>
                <a:latin typeface="Verdana"/>
              </a:rPr>
              <a:t>i)² var(</a:t>
            </a:r>
            <a:r>
              <a:rPr lang="el-GR" sz="1000" dirty="0">
                <a:solidFill>
                  <a:prstClr val="black"/>
                </a:solidFill>
                <a:latin typeface="Verdana"/>
              </a:rPr>
              <a:t>ξ)⎸⏌/⎿(∑λ</a:t>
            </a:r>
            <a:r>
              <a:rPr lang="nl-NL" sz="1000" dirty="0">
                <a:solidFill>
                  <a:prstClr val="black"/>
                </a:solidFill>
                <a:latin typeface="Verdana"/>
              </a:rPr>
              <a:t>i)² var(</a:t>
            </a:r>
            <a:r>
              <a:rPr lang="el-GR" sz="1000" dirty="0">
                <a:solidFill>
                  <a:prstClr val="black"/>
                </a:solidFill>
                <a:latin typeface="Verdana"/>
              </a:rPr>
              <a:t>ξ)+  ∑θ</a:t>
            </a:r>
            <a:r>
              <a:rPr lang="nl-NL" sz="1000" dirty="0">
                <a:solidFill>
                  <a:prstClr val="black"/>
                </a:solidFill>
                <a:latin typeface="Verdana"/>
              </a:rPr>
              <a:t>ii⎸⏌ ⌋  (</a:t>
            </a:r>
            <a:r>
              <a:rPr lang="nl-NL" sz="1000" dirty="0" err="1">
                <a:solidFill>
                  <a:prstClr val="black"/>
                </a:solidFill>
                <a:latin typeface="Verdana"/>
              </a:rPr>
              <a:t>Bagozzi</a:t>
            </a:r>
            <a:r>
              <a:rPr lang="nl-NL" sz="1000" dirty="0">
                <a:solidFill>
                  <a:prstClr val="black"/>
                </a:solidFill>
                <a:latin typeface="Verdana"/>
              </a:rPr>
              <a:t> &amp; </a:t>
            </a:r>
            <a:r>
              <a:rPr lang="nl-NL" sz="1000" dirty="0" err="1">
                <a:solidFill>
                  <a:prstClr val="black"/>
                </a:solidFill>
                <a:latin typeface="Verdana"/>
              </a:rPr>
              <a:t>Yi</a:t>
            </a:r>
            <a:r>
              <a:rPr lang="nl-NL" sz="1000" dirty="0">
                <a:solidFill>
                  <a:prstClr val="black"/>
                </a:solidFill>
                <a:latin typeface="Verdana"/>
              </a:rPr>
              <a:t>, 1988, p. 80)</a:t>
            </a:r>
          </a:p>
          <a:p>
            <a:r>
              <a:rPr lang="nl-NL" sz="1000" dirty="0">
                <a:solidFill>
                  <a:prstClr val="black"/>
                </a:solidFill>
                <a:latin typeface="Verdana"/>
              </a:rPr>
              <a:t>Fit </a:t>
            </a:r>
            <a:r>
              <a:rPr lang="nl-NL" sz="1000" dirty="0" err="1">
                <a:solidFill>
                  <a:prstClr val="black"/>
                </a:solidFill>
                <a:latin typeface="Verdana"/>
              </a:rPr>
              <a:t>statistics</a:t>
            </a:r>
            <a:r>
              <a:rPr lang="nl-NL" sz="1000" dirty="0">
                <a:solidFill>
                  <a:prstClr val="black"/>
                </a:solidFill>
                <a:latin typeface="Verdana"/>
              </a:rPr>
              <a:t> voor </a:t>
            </a:r>
            <a:r>
              <a:rPr lang="nl-NL" sz="1000" dirty="0" err="1">
                <a:solidFill>
                  <a:prstClr val="black"/>
                </a:solidFill>
                <a:latin typeface="Verdana"/>
              </a:rPr>
              <a:t>confirmatieve</a:t>
            </a:r>
            <a:r>
              <a:rPr lang="nl-NL" sz="1000" dirty="0">
                <a:solidFill>
                  <a:prstClr val="black"/>
                </a:solidFill>
                <a:latin typeface="Verdana"/>
              </a:rPr>
              <a:t> factoranalyse van 14 indicatoren voor 4 constructen: </a:t>
            </a:r>
            <a:r>
              <a:rPr lang="el-GR" sz="1000" dirty="0">
                <a:solidFill>
                  <a:prstClr val="black"/>
                </a:solidFill>
                <a:latin typeface="Verdana"/>
              </a:rPr>
              <a:t>χ²= 113,30, ρ= 0,001; </a:t>
            </a:r>
            <a:r>
              <a:rPr lang="nl-NL" sz="1000" dirty="0">
                <a:solidFill>
                  <a:prstClr val="black"/>
                </a:solidFill>
                <a:latin typeface="Verdana"/>
              </a:rPr>
              <a:t>GFI = 0,95; CFI = 0,96; NFI = 0,91; NNFI = 0,95; RMSEA = 0,044.</a:t>
            </a:r>
          </a:p>
        </p:txBody>
      </p:sp>
    </p:spTree>
    <p:extLst>
      <p:ext uri="{BB962C8B-B14F-4D97-AF65-F5344CB8AC3E}">
        <p14:creationId xmlns:p14="http://schemas.microsoft.com/office/powerpoint/2010/main" val="362280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049167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372" y="945931"/>
            <a:ext cx="8371490" cy="1119352"/>
          </a:xfrm>
        </p:spPr>
        <p:txBody>
          <a:bodyPr>
            <a:noAutofit/>
          </a:bodyPr>
          <a:lstStyle/>
          <a:p>
            <a:pPr algn="l"/>
            <a:r>
              <a:rPr lang="nl-NL" b="1" dirty="0" smtClean="0">
                <a:solidFill>
                  <a:srgbClr val="1C1F60"/>
                </a:solidFill>
              </a:rPr>
              <a:t>4. Conclusies </a:t>
            </a:r>
            <a:br>
              <a:rPr lang="nl-NL" b="1" dirty="0" smtClean="0">
                <a:solidFill>
                  <a:srgbClr val="1C1F60"/>
                </a:solidFill>
              </a:rPr>
            </a:br>
            <a:r>
              <a:rPr lang="nl-NL" sz="2800" b="1" dirty="0" smtClean="0">
                <a:solidFill>
                  <a:srgbClr val="1C1F60"/>
                </a:solidFill>
              </a:rPr>
              <a:t>4.1 Schaal is vatbaar voor verbetering </a:t>
            </a:r>
            <a:endParaRPr lang="nl-NL" sz="2800" b="1" dirty="0">
              <a:solidFill>
                <a:srgbClr val="1C1F60"/>
              </a:solidFill>
            </a:endParaRPr>
          </a:p>
        </p:txBody>
      </p:sp>
      <p:sp>
        <p:nvSpPr>
          <p:cNvPr id="3" name="Tijdelijke aanduiding voor inhoud 2"/>
          <p:cNvSpPr>
            <a:spLocks noGrp="1"/>
          </p:cNvSpPr>
          <p:nvPr>
            <p:ph idx="1"/>
          </p:nvPr>
        </p:nvSpPr>
        <p:spPr>
          <a:xfrm>
            <a:off x="378372" y="2301768"/>
            <a:ext cx="8008882" cy="4146331"/>
          </a:xfrm>
        </p:spPr>
        <p:txBody>
          <a:bodyPr>
            <a:normAutofit lnSpcReduction="10000"/>
          </a:bodyPr>
          <a:lstStyle/>
          <a:p>
            <a:r>
              <a:rPr lang="nl-NL" dirty="0" smtClean="0">
                <a:solidFill>
                  <a:srgbClr val="1C1F60"/>
                </a:solidFill>
              </a:rPr>
              <a:t>Taalniveau.</a:t>
            </a:r>
          </a:p>
          <a:p>
            <a:r>
              <a:rPr lang="nl-NL" dirty="0" smtClean="0">
                <a:solidFill>
                  <a:srgbClr val="1C1F60"/>
                </a:solidFill>
              </a:rPr>
              <a:t>Inhoudelijke validering en  vormelijke aanpassing door mensen in armoede.</a:t>
            </a:r>
          </a:p>
          <a:p>
            <a:r>
              <a:rPr lang="nl-NL" dirty="0">
                <a:solidFill>
                  <a:srgbClr val="1C1F60"/>
                </a:solidFill>
              </a:rPr>
              <a:t>T</a:t>
            </a:r>
            <a:r>
              <a:rPr lang="nl-NL" dirty="0" smtClean="0">
                <a:solidFill>
                  <a:srgbClr val="1C1F60"/>
                </a:solidFill>
              </a:rPr>
              <a:t>echnische aanpassingen.</a:t>
            </a:r>
          </a:p>
          <a:p>
            <a:r>
              <a:rPr lang="nl-NL" dirty="0" err="1" smtClean="0">
                <a:solidFill>
                  <a:srgbClr val="1C1F60"/>
                </a:solidFill>
              </a:rPr>
              <a:t>Contextualisering</a:t>
            </a:r>
            <a:r>
              <a:rPr lang="nl-NL" dirty="0" smtClean="0">
                <a:solidFill>
                  <a:srgbClr val="1C1F60"/>
                </a:solidFill>
              </a:rPr>
              <a:t> is noodzakelijk: niet louter succesvol/onsuccesvol maar ook oordeel over ‘wat werkt’.</a:t>
            </a:r>
          </a:p>
          <a:p>
            <a:endParaRPr lang="nl-NL" dirty="0" smtClean="0">
              <a:latin typeface="Trebuchet MS" pitchFamily="34" charset="0"/>
            </a:endParaRPr>
          </a:p>
          <a:p>
            <a:pPr lvl="1"/>
            <a:endParaRPr lang="nl-NL" dirty="0" smtClean="0">
              <a:latin typeface="Trebuchet MS" pitchFamily="34" charset="0"/>
            </a:endParaRPr>
          </a:p>
          <a:p>
            <a:endParaRPr lang="nl-NL" dirty="0">
              <a:latin typeface="Trebuchet MS"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0"/>
            <a:ext cx="17986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5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981075"/>
            <a:ext cx="8339959" cy="961696"/>
          </a:xfrm>
        </p:spPr>
        <p:txBody>
          <a:bodyPr>
            <a:noAutofit/>
          </a:bodyPr>
          <a:lstStyle/>
          <a:p>
            <a:pPr algn="l"/>
            <a:r>
              <a:rPr lang="nl-NL" sz="2800" b="1" dirty="0" smtClean="0">
                <a:solidFill>
                  <a:srgbClr val="1C1F60"/>
                </a:solidFill>
              </a:rPr>
              <a:t>4.2 Kracht van de meetschaal</a:t>
            </a:r>
            <a:endParaRPr lang="nl-NL" sz="2800" b="1" dirty="0">
              <a:solidFill>
                <a:srgbClr val="1C1F60"/>
              </a:solidFill>
            </a:endParaRPr>
          </a:p>
        </p:txBody>
      </p:sp>
      <p:sp>
        <p:nvSpPr>
          <p:cNvPr id="3" name="Tijdelijke aanduiding voor inhoud 2"/>
          <p:cNvSpPr>
            <a:spLocks noGrp="1"/>
          </p:cNvSpPr>
          <p:nvPr>
            <p:ph idx="1"/>
          </p:nvPr>
        </p:nvSpPr>
        <p:spPr>
          <a:xfrm>
            <a:off x="457199" y="2005832"/>
            <a:ext cx="8466083" cy="4146331"/>
          </a:xfrm>
        </p:spPr>
        <p:txBody>
          <a:bodyPr>
            <a:normAutofit fontScale="77500" lnSpcReduction="20000"/>
          </a:bodyPr>
          <a:lstStyle/>
          <a:p>
            <a:r>
              <a:rPr lang="nl-NL" dirty="0" smtClean="0">
                <a:solidFill>
                  <a:srgbClr val="1C1F60"/>
                </a:solidFill>
              </a:rPr>
              <a:t>Meetschaal met 14 items vertaalt empowerment naar de praktijk van sociaal werk.</a:t>
            </a:r>
          </a:p>
          <a:p>
            <a:r>
              <a:rPr lang="nl-NL" dirty="0" smtClean="0">
                <a:solidFill>
                  <a:srgbClr val="1C1F60"/>
                </a:solidFill>
              </a:rPr>
              <a:t>Beantwoordt (deels) aan verwachtingen: cliëntperspectief, ontluikt wat verborgen blijft.</a:t>
            </a:r>
          </a:p>
          <a:p>
            <a:r>
              <a:rPr lang="nl-NL" dirty="0" smtClean="0">
                <a:solidFill>
                  <a:srgbClr val="1C1F60"/>
                </a:solidFill>
              </a:rPr>
              <a:t>Faciliteert krachtgerichte kijk: meet krachten, geen ‘problemen’.</a:t>
            </a:r>
          </a:p>
          <a:p>
            <a:r>
              <a:rPr lang="nl-NL" dirty="0">
                <a:solidFill>
                  <a:srgbClr val="1C1F60"/>
                </a:solidFill>
              </a:rPr>
              <a:t>M</a:t>
            </a:r>
            <a:r>
              <a:rPr lang="nl-NL" dirty="0" smtClean="0">
                <a:solidFill>
                  <a:srgbClr val="1C1F60"/>
                </a:solidFill>
              </a:rPr>
              <a:t>eet wetenschappelijk verantwoord.</a:t>
            </a:r>
          </a:p>
          <a:p>
            <a:r>
              <a:rPr lang="nl-NL" dirty="0" smtClean="0">
                <a:solidFill>
                  <a:srgbClr val="1C1F60"/>
                </a:solidFill>
              </a:rPr>
              <a:t>‘</a:t>
            </a:r>
            <a:r>
              <a:rPr lang="nl-NL" dirty="0">
                <a:solidFill>
                  <a:srgbClr val="1C1F60"/>
                </a:solidFill>
              </a:rPr>
              <a:t>E</a:t>
            </a:r>
            <a:r>
              <a:rPr lang="nl-NL" dirty="0" smtClean="0">
                <a:solidFill>
                  <a:srgbClr val="1C1F60"/>
                </a:solidFill>
              </a:rPr>
              <a:t>ffect’ wordt meetbaar.</a:t>
            </a:r>
          </a:p>
          <a:p>
            <a:r>
              <a:rPr lang="nl-NL" dirty="0" smtClean="0">
                <a:solidFill>
                  <a:srgbClr val="1C1F60"/>
                </a:solidFill>
              </a:rPr>
              <a:t>Biedt transparantie.</a:t>
            </a:r>
          </a:p>
          <a:p>
            <a:r>
              <a:rPr lang="nl-NL" dirty="0">
                <a:solidFill>
                  <a:srgbClr val="1C1F60"/>
                </a:solidFill>
              </a:rPr>
              <a:t>G</a:t>
            </a:r>
            <a:r>
              <a:rPr lang="nl-NL" dirty="0" smtClean="0">
                <a:solidFill>
                  <a:srgbClr val="1C1F60"/>
                </a:solidFill>
              </a:rPr>
              <a:t>eeft stem aan cliënt.</a:t>
            </a:r>
          </a:p>
          <a:p>
            <a:r>
              <a:rPr lang="nl-NL" dirty="0">
                <a:solidFill>
                  <a:srgbClr val="1C1F60"/>
                </a:solidFill>
              </a:rPr>
              <a:t>I</a:t>
            </a:r>
            <a:r>
              <a:rPr lang="nl-NL" dirty="0" smtClean="0">
                <a:solidFill>
                  <a:srgbClr val="1C1F60"/>
                </a:solidFill>
              </a:rPr>
              <a:t>ntroduceert nieuwe vorm van meten.</a:t>
            </a:r>
          </a:p>
          <a:p>
            <a:pPr marL="0" indent="0">
              <a:buNone/>
            </a:pPr>
            <a:endParaRPr lang="nl-NL" dirty="0" smtClean="0">
              <a:latin typeface="Trebuchet MS" pitchFamily="34" charset="0"/>
            </a:endParaRPr>
          </a:p>
          <a:p>
            <a:pPr lvl="1"/>
            <a:endParaRPr lang="nl-NL" dirty="0" smtClean="0">
              <a:latin typeface="Trebuchet MS" pitchFamily="34" charset="0"/>
            </a:endParaRPr>
          </a:p>
          <a:p>
            <a:endParaRPr lang="nl-NL" dirty="0">
              <a:latin typeface="Trebuchet MS"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0"/>
            <a:ext cx="17986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9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9186" y="957889"/>
            <a:ext cx="8497614" cy="1143000"/>
          </a:xfrm>
        </p:spPr>
        <p:txBody>
          <a:bodyPr>
            <a:normAutofit/>
          </a:bodyPr>
          <a:lstStyle/>
          <a:p>
            <a:r>
              <a:rPr lang="nl-NL" sz="2800" b="1" dirty="0" smtClean="0">
                <a:solidFill>
                  <a:srgbClr val="1C1F60"/>
                </a:solidFill>
              </a:rPr>
              <a:t>4.3 Conclusie </a:t>
            </a:r>
            <a:r>
              <a:rPr lang="nl-NL" sz="2800" b="1" dirty="0" err="1" smtClean="0">
                <a:solidFill>
                  <a:srgbClr val="1C1F60"/>
                </a:solidFill>
              </a:rPr>
              <a:t>mbt</a:t>
            </a:r>
            <a:r>
              <a:rPr lang="nl-NL" sz="2800" b="1" dirty="0" smtClean="0">
                <a:solidFill>
                  <a:srgbClr val="1C1F60"/>
                </a:solidFill>
              </a:rPr>
              <a:t> het onderzoek</a:t>
            </a:r>
            <a:endParaRPr lang="nl-NL" sz="2800" b="1" dirty="0">
              <a:solidFill>
                <a:srgbClr val="1C1F60"/>
              </a:solidFill>
            </a:endParaRPr>
          </a:p>
        </p:txBody>
      </p:sp>
      <p:sp>
        <p:nvSpPr>
          <p:cNvPr id="3" name="Tijdelijke aanduiding voor inhoud 2"/>
          <p:cNvSpPr>
            <a:spLocks noGrp="1"/>
          </p:cNvSpPr>
          <p:nvPr>
            <p:ph idx="1"/>
          </p:nvPr>
        </p:nvSpPr>
        <p:spPr>
          <a:xfrm>
            <a:off x="634191" y="2100889"/>
            <a:ext cx="8229600" cy="3833569"/>
          </a:xfrm>
        </p:spPr>
        <p:txBody>
          <a:bodyPr>
            <a:normAutofit fontScale="85000" lnSpcReduction="20000"/>
          </a:bodyPr>
          <a:lstStyle/>
          <a:p>
            <a:r>
              <a:rPr lang="nl-NL" dirty="0">
                <a:solidFill>
                  <a:srgbClr val="1C1F60"/>
                </a:solidFill>
              </a:rPr>
              <a:t>Participatie van sociaal werkers en mensen in armoede is essentieel voor de implementatie </a:t>
            </a:r>
            <a:r>
              <a:rPr lang="nl-NL" dirty="0" smtClean="0">
                <a:solidFill>
                  <a:srgbClr val="1C1F60"/>
                </a:solidFill>
              </a:rPr>
              <a:t>van </a:t>
            </a:r>
            <a:r>
              <a:rPr lang="nl-NL" dirty="0">
                <a:solidFill>
                  <a:srgbClr val="1C1F60"/>
                </a:solidFill>
              </a:rPr>
              <a:t>een </a:t>
            </a:r>
            <a:r>
              <a:rPr lang="nl-NL" dirty="0" smtClean="0">
                <a:solidFill>
                  <a:srgbClr val="1C1F60"/>
                </a:solidFill>
              </a:rPr>
              <a:t>(nieuw) meetinstrument</a:t>
            </a:r>
            <a:r>
              <a:rPr lang="nl-NL" dirty="0">
                <a:solidFill>
                  <a:srgbClr val="1C1F60"/>
                </a:solidFill>
              </a:rPr>
              <a:t>.</a:t>
            </a:r>
          </a:p>
          <a:p>
            <a:r>
              <a:rPr lang="nl-NL" dirty="0">
                <a:solidFill>
                  <a:srgbClr val="1C1F60"/>
                </a:solidFill>
              </a:rPr>
              <a:t>De gezamenlijke kennisproductie in opeenvolgende fasen van het onderzoek </a:t>
            </a:r>
            <a:r>
              <a:rPr lang="nl-NL" dirty="0" smtClean="0">
                <a:solidFill>
                  <a:srgbClr val="1C1F60"/>
                </a:solidFill>
              </a:rPr>
              <a:t>leidt </a:t>
            </a:r>
            <a:r>
              <a:rPr lang="nl-NL" dirty="0">
                <a:solidFill>
                  <a:srgbClr val="1C1F60"/>
                </a:solidFill>
              </a:rPr>
              <a:t>tot een bruikbaar en gedragen instrument dat zijn waarde heeft voor sociaal werk</a:t>
            </a:r>
            <a:r>
              <a:rPr lang="nl-NL" dirty="0" smtClean="0">
                <a:solidFill>
                  <a:srgbClr val="1C1F60"/>
                </a:solidFill>
              </a:rPr>
              <a:t>.</a:t>
            </a:r>
          </a:p>
          <a:p>
            <a:r>
              <a:rPr lang="nl-NL" dirty="0" err="1" smtClean="0">
                <a:solidFill>
                  <a:srgbClr val="1C1F60"/>
                </a:solidFill>
              </a:rPr>
              <a:t>To</a:t>
            </a:r>
            <a:r>
              <a:rPr lang="nl-NL" dirty="0" smtClean="0">
                <a:solidFill>
                  <a:srgbClr val="1C1F60"/>
                </a:solidFill>
              </a:rPr>
              <a:t> </a:t>
            </a:r>
            <a:r>
              <a:rPr lang="nl-NL" dirty="0" err="1" smtClean="0">
                <a:solidFill>
                  <a:srgbClr val="1C1F60"/>
                </a:solidFill>
              </a:rPr>
              <a:t>be</a:t>
            </a:r>
            <a:r>
              <a:rPr lang="nl-NL" dirty="0" smtClean="0">
                <a:solidFill>
                  <a:srgbClr val="1C1F60"/>
                </a:solidFill>
              </a:rPr>
              <a:t> </a:t>
            </a:r>
            <a:r>
              <a:rPr lang="nl-NL" dirty="0" err="1" smtClean="0">
                <a:solidFill>
                  <a:srgbClr val="1C1F60"/>
                </a:solidFill>
              </a:rPr>
              <a:t>continued</a:t>
            </a:r>
            <a:r>
              <a:rPr lang="nl-NL" dirty="0" smtClean="0">
                <a:solidFill>
                  <a:srgbClr val="1C1F60"/>
                </a:solidFill>
              </a:rPr>
              <a:t>….</a:t>
            </a:r>
            <a:endParaRPr lang="nl-NL" dirty="0">
              <a:solidFill>
                <a:srgbClr val="1C1F60"/>
              </a:solidFill>
            </a:endParaRPr>
          </a:p>
          <a:p>
            <a:endParaRPr lang="nl-NL" dirty="0"/>
          </a:p>
        </p:txBody>
      </p:sp>
      <p:sp>
        <p:nvSpPr>
          <p:cNvPr id="4" name="Tijdelijke aanduiding voor datum 3"/>
          <p:cNvSpPr>
            <a:spLocks noGrp="1"/>
          </p:cNvSpPr>
          <p:nvPr>
            <p:ph type="dt" sz="half" idx="2"/>
          </p:nvPr>
        </p:nvSpPr>
        <p:spPr/>
        <p:txBody>
          <a:bodyPr/>
          <a:lstStyle/>
          <a:p>
            <a:fld id="{50F8F113-CD89-4E27-9E3A-853DC79003B7}" type="datetime1">
              <a:rPr lang="nl-NL" smtClean="0"/>
              <a:t>17-5-2014</a:t>
            </a:fld>
            <a:endParaRPr lang="nl-NL"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363" y="0"/>
            <a:ext cx="179863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540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19806"/>
            <a:ext cx="8229600" cy="1143000"/>
          </a:xfrm>
        </p:spPr>
        <p:txBody>
          <a:bodyPr>
            <a:noAutofit/>
          </a:bodyPr>
          <a:lstStyle/>
          <a:p>
            <a:pPr algn="l"/>
            <a:r>
              <a:rPr lang="nl-NL" b="1" dirty="0">
                <a:solidFill>
                  <a:srgbClr val="1C1F60"/>
                </a:solidFill>
              </a:rPr>
              <a:t>5</a:t>
            </a:r>
            <a:r>
              <a:rPr lang="nl-NL" b="1" dirty="0" smtClean="0">
                <a:solidFill>
                  <a:srgbClr val="1C1F60"/>
                </a:solidFill>
              </a:rPr>
              <a:t>. Evaluatieonderzoek</a:t>
            </a:r>
            <a:endParaRPr lang="nl-NL" b="1" dirty="0">
              <a:solidFill>
                <a:srgbClr val="1C1F60"/>
              </a:solidFill>
            </a:endParaRPr>
          </a:p>
        </p:txBody>
      </p:sp>
      <p:sp>
        <p:nvSpPr>
          <p:cNvPr id="3" name="Tijdelijke aanduiding voor inhoud 2"/>
          <p:cNvSpPr>
            <a:spLocks noGrp="1"/>
          </p:cNvSpPr>
          <p:nvPr>
            <p:ph idx="1"/>
          </p:nvPr>
        </p:nvSpPr>
        <p:spPr>
          <a:xfrm>
            <a:off x="441434" y="2128344"/>
            <a:ext cx="8245366" cy="3846786"/>
          </a:xfrm>
        </p:spPr>
        <p:txBody>
          <a:bodyPr>
            <a:normAutofit fontScale="85000" lnSpcReduction="20000"/>
          </a:bodyPr>
          <a:lstStyle/>
          <a:p>
            <a:pPr>
              <a:spcBef>
                <a:spcPts val="1800"/>
              </a:spcBef>
            </a:pPr>
            <a:r>
              <a:rPr lang="nl-NL" sz="3600" dirty="0" smtClean="0">
                <a:solidFill>
                  <a:srgbClr val="1C1F60"/>
                </a:solidFill>
              </a:rPr>
              <a:t>Zien we een wijziging in de score op psychologisch </a:t>
            </a:r>
            <a:r>
              <a:rPr lang="nl-NL" sz="3600" dirty="0">
                <a:solidFill>
                  <a:srgbClr val="1C1F60"/>
                </a:solidFill>
              </a:rPr>
              <a:t>empowerment ? </a:t>
            </a:r>
            <a:endParaRPr lang="nl-NL" sz="3600" dirty="0" smtClean="0">
              <a:solidFill>
                <a:srgbClr val="1C1F60"/>
              </a:solidFill>
            </a:endParaRPr>
          </a:p>
          <a:p>
            <a:pPr>
              <a:spcBef>
                <a:spcPts val="1800"/>
              </a:spcBef>
            </a:pPr>
            <a:r>
              <a:rPr lang="nl-NL" sz="3600" dirty="0" smtClean="0">
                <a:solidFill>
                  <a:srgbClr val="1C1F60"/>
                </a:solidFill>
              </a:rPr>
              <a:t>Draagt hulpverlening daar toe bij? </a:t>
            </a:r>
          </a:p>
          <a:p>
            <a:pPr>
              <a:spcBef>
                <a:spcPts val="1800"/>
              </a:spcBef>
            </a:pPr>
            <a:r>
              <a:rPr lang="nl-NL" sz="3600" dirty="0" smtClean="0">
                <a:solidFill>
                  <a:srgbClr val="1C1F60"/>
                </a:solidFill>
              </a:rPr>
              <a:t>Wat geven betrokken hulpverleners en hulpvragers  aan ‘wat </a:t>
            </a:r>
            <a:r>
              <a:rPr lang="nl-NL" sz="3600" dirty="0">
                <a:solidFill>
                  <a:srgbClr val="1C1F60"/>
                </a:solidFill>
              </a:rPr>
              <a:t>werkt’? </a:t>
            </a:r>
            <a:endParaRPr lang="nl-NL" sz="3600" dirty="0" smtClean="0">
              <a:solidFill>
                <a:srgbClr val="1C1F60"/>
              </a:solidFill>
            </a:endParaRPr>
          </a:p>
          <a:p>
            <a:pPr>
              <a:spcBef>
                <a:spcPts val="1800"/>
              </a:spcBef>
            </a:pPr>
            <a:r>
              <a:rPr lang="nl-NL" sz="3600" dirty="0">
                <a:solidFill>
                  <a:srgbClr val="1C1F60"/>
                </a:solidFill>
              </a:rPr>
              <a:t>Wat zijn volgens betrokkenen (on)bedoelde effecten en wat zijn officieuze en officiële doelstellingen? </a:t>
            </a:r>
            <a:endParaRPr lang="nl-NL" sz="3600" dirty="0" smtClean="0">
              <a:solidFill>
                <a:srgbClr val="1C1F60"/>
              </a:solidFill>
            </a:endParaRPr>
          </a:p>
        </p:txBody>
      </p:sp>
    </p:spTree>
    <p:extLst>
      <p:ext uri="{BB962C8B-B14F-4D97-AF65-F5344CB8AC3E}">
        <p14:creationId xmlns:p14="http://schemas.microsoft.com/office/powerpoint/2010/main" val="364952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991" y="1067238"/>
            <a:ext cx="9144000" cy="977462"/>
          </a:xfrm>
        </p:spPr>
        <p:txBody>
          <a:bodyPr>
            <a:normAutofit/>
          </a:bodyPr>
          <a:lstStyle/>
          <a:p>
            <a:r>
              <a:rPr lang="nl-NL" b="1" dirty="0" smtClean="0">
                <a:solidFill>
                  <a:srgbClr val="1C1F60"/>
                </a:solidFill>
              </a:rPr>
              <a:t> Integratie van 3 ‘werelden’ </a:t>
            </a:r>
            <a:endParaRPr lang="nl-NL" b="1" dirty="0">
              <a:solidFill>
                <a:srgbClr val="1C1F60"/>
              </a:solidFill>
            </a:endParaRPr>
          </a:p>
        </p:txBody>
      </p:sp>
      <p:sp>
        <p:nvSpPr>
          <p:cNvPr id="3" name="Tijdelijke aanduiding voor inhoud 2"/>
          <p:cNvSpPr>
            <a:spLocks noGrp="1"/>
          </p:cNvSpPr>
          <p:nvPr>
            <p:ph idx="1"/>
          </p:nvPr>
        </p:nvSpPr>
        <p:spPr>
          <a:xfrm>
            <a:off x="208522" y="2062874"/>
            <a:ext cx="8607972" cy="3943788"/>
          </a:xfrm>
        </p:spPr>
        <p:txBody>
          <a:bodyPr>
            <a:normAutofit/>
          </a:bodyPr>
          <a:lstStyle/>
          <a:p>
            <a:r>
              <a:rPr lang="nl-NL" dirty="0" smtClean="0">
                <a:solidFill>
                  <a:srgbClr val="1C1F60"/>
                </a:solidFill>
              </a:rPr>
              <a:t>Wetenschappelijke kennis:</a:t>
            </a:r>
          </a:p>
          <a:p>
            <a:pPr marL="0" indent="0">
              <a:buNone/>
            </a:pPr>
            <a:r>
              <a:rPr lang="nl-NL" dirty="0">
                <a:solidFill>
                  <a:srgbClr val="1C1F60"/>
                </a:solidFill>
              </a:rPr>
              <a:t>	</a:t>
            </a:r>
            <a:r>
              <a:rPr lang="nl-NL" dirty="0" smtClean="0">
                <a:solidFill>
                  <a:srgbClr val="1C1F60"/>
                </a:solidFill>
              </a:rPr>
              <a:t>	</a:t>
            </a:r>
            <a:r>
              <a:rPr lang="nl-NL" dirty="0">
                <a:solidFill>
                  <a:srgbClr val="1C1F60"/>
                </a:solidFill>
              </a:rPr>
              <a:t>s</a:t>
            </a:r>
            <a:r>
              <a:rPr lang="nl-NL" dirty="0" smtClean="0">
                <a:solidFill>
                  <a:srgbClr val="1C1F60"/>
                </a:solidFill>
              </a:rPr>
              <a:t>chaaltechniek</a:t>
            </a:r>
          </a:p>
          <a:p>
            <a:r>
              <a:rPr lang="nl-NL" dirty="0" smtClean="0">
                <a:solidFill>
                  <a:srgbClr val="1C1F60"/>
                </a:solidFill>
              </a:rPr>
              <a:t>Methodische kennis:</a:t>
            </a:r>
          </a:p>
          <a:p>
            <a:pPr marL="457200" lvl="1" indent="0">
              <a:buNone/>
            </a:pPr>
            <a:r>
              <a:rPr lang="nl-NL" dirty="0">
                <a:solidFill>
                  <a:srgbClr val="1C1F60"/>
                </a:solidFill>
              </a:rPr>
              <a:t>	</a:t>
            </a:r>
            <a:r>
              <a:rPr lang="nl-NL" sz="3200" dirty="0" smtClean="0">
                <a:solidFill>
                  <a:srgbClr val="1C1F60"/>
                </a:solidFill>
              </a:rPr>
              <a:t>empowermentparadigma</a:t>
            </a:r>
            <a:endParaRPr lang="nl-NL" dirty="0" smtClean="0">
              <a:solidFill>
                <a:srgbClr val="1C1F60"/>
              </a:solidFill>
            </a:endParaRPr>
          </a:p>
          <a:p>
            <a:r>
              <a:rPr lang="nl-NL" dirty="0" smtClean="0">
                <a:solidFill>
                  <a:srgbClr val="1C1F60"/>
                </a:solidFill>
              </a:rPr>
              <a:t>Praktijkkennis: </a:t>
            </a:r>
          </a:p>
          <a:p>
            <a:pPr marL="0" indent="0">
              <a:buNone/>
            </a:pPr>
            <a:r>
              <a:rPr lang="nl-NL" dirty="0">
                <a:solidFill>
                  <a:srgbClr val="1C1F60"/>
                </a:solidFill>
              </a:rPr>
              <a:t>	</a:t>
            </a:r>
            <a:r>
              <a:rPr lang="nl-NL" dirty="0" smtClean="0">
                <a:solidFill>
                  <a:srgbClr val="1C1F60"/>
                </a:solidFill>
              </a:rPr>
              <a:t>	perspectieven cliënt &amp; hulpverlener</a:t>
            </a:r>
          </a:p>
          <a:p>
            <a:pPr marL="0" indent="0">
              <a:buNone/>
            </a:pPr>
            <a:endParaRPr lang="nl-NL" dirty="0">
              <a:solidFill>
                <a:srgbClr val="1C1F60"/>
              </a:solidFill>
            </a:endParaRPr>
          </a:p>
        </p:txBody>
      </p:sp>
      <p:sp>
        <p:nvSpPr>
          <p:cNvPr id="4" name="Tijdelijke aanduiding voor datum 3"/>
          <p:cNvSpPr>
            <a:spLocks noGrp="1"/>
          </p:cNvSpPr>
          <p:nvPr>
            <p:ph type="dt" sz="half" idx="2"/>
          </p:nvPr>
        </p:nvSpPr>
        <p:spPr/>
        <p:txBody>
          <a:body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spTree>
    <p:extLst>
      <p:ext uri="{BB962C8B-B14F-4D97-AF65-F5344CB8AC3E}">
        <p14:creationId xmlns:p14="http://schemas.microsoft.com/office/powerpoint/2010/main" val="417863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824247" y="6164317"/>
            <a:ext cx="3941379" cy="557158"/>
          </a:xfrm>
        </p:spPr>
        <p:txBody>
          <a:bodyPr>
            <a:normAutofit/>
          </a:bodyPr>
          <a:lstStyle/>
          <a:p>
            <a:r>
              <a:rPr lang="nl-NL" sz="2400" dirty="0" smtClean="0"/>
              <a:t>Bron: Wallace</a:t>
            </a:r>
            <a:r>
              <a:rPr lang="nl-NL" sz="2400" dirty="0"/>
              <a:t>, 2008, p. 202</a:t>
            </a: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34048" y="0"/>
            <a:ext cx="7266803" cy="595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atum 3"/>
          <p:cNvSpPr>
            <a:spLocks noGrp="1"/>
          </p:cNvSpPr>
          <p:nvPr>
            <p:ph type="dt" sz="half" idx="10"/>
          </p:nvPr>
        </p:nvSpPr>
        <p:spPr/>
        <p:txBody>
          <a:bodyPr/>
          <a:lstStyle/>
          <a:p>
            <a:fld id="{50F8F113-CD89-4E27-9E3A-853DC79003B7}" type="datetime1">
              <a:rPr lang="nl-NL" smtClean="0">
                <a:solidFill>
                  <a:prstClr val="white">
                    <a:lumMod val="50000"/>
                  </a:prstClr>
                </a:solidFill>
              </a:rPr>
              <a:pPr/>
              <a:t>17-5-2014</a:t>
            </a:fld>
            <a:endParaRPr lang="nl-NL" dirty="0">
              <a:solidFill>
                <a:prstClr val="white">
                  <a:lumMod val="50000"/>
                </a:prstClr>
              </a:solidFill>
            </a:endParaRPr>
          </a:p>
        </p:txBody>
      </p:sp>
    </p:spTree>
    <p:extLst>
      <p:ext uri="{BB962C8B-B14F-4D97-AF65-F5344CB8AC3E}">
        <p14:creationId xmlns:p14="http://schemas.microsoft.com/office/powerpoint/2010/main" val="2239698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6295"/>
            <a:ext cx="8229600" cy="1143000"/>
          </a:xfrm>
        </p:spPr>
        <p:txBody>
          <a:bodyPr/>
          <a:lstStyle/>
          <a:p>
            <a:r>
              <a:rPr lang="nl-NL" b="1" dirty="0">
                <a:solidFill>
                  <a:srgbClr val="1C1F60"/>
                </a:solidFill>
              </a:rPr>
              <a:t>6</a:t>
            </a:r>
            <a:r>
              <a:rPr lang="nl-NL" b="1" dirty="0" smtClean="0">
                <a:solidFill>
                  <a:srgbClr val="1C1F60"/>
                </a:solidFill>
              </a:rPr>
              <a:t>. Literatuurlijst</a:t>
            </a:r>
            <a:endParaRPr lang="nl-NL" b="1" dirty="0">
              <a:solidFill>
                <a:srgbClr val="1C1F60"/>
              </a:solidFill>
            </a:endParaRPr>
          </a:p>
        </p:txBody>
      </p:sp>
      <p:sp>
        <p:nvSpPr>
          <p:cNvPr id="3" name="Tijdelijke aanduiding voor inhoud 2"/>
          <p:cNvSpPr>
            <a:spLocks noGrp="1"/>
          </p:cNvSpPr>
          <p:nvPr>
            <p:ph idx="1"/>
          </p:nvPr>
        </p:nvSpPr>
        <p:spPr>
          <a:xfrm>
            <a:off x="634191" y="1920986"/>
            <a:ext cx="8229600" cy="4572000"/>
          </a:xfrm>
        </p:spPr>
        <p:txBody>
          <a:bodyPr>
            <a:normAutofit fontScale="47500" lnSpcReduction="20000"/>
          </a:bodyPr>
          <a:lstStyle/>
          <a:p>
            <a:pPr marL="0" indent="0">
              <a:buNone/>
            </a:pPr>
            <a:r>
              <a:rPr lang="en-US" dirty="0">
                <a:solidFill>
                  <a:srgbClr val="1C1F60"/>
                </a:solidFill>
              </a:rPr>
              <a:t>Christens, B. D. (2012). Toward relational empowerment. </a:t>
            </a:r>
            <a:r>
              <a:rPr lang="en-US" i="1" dirty="0">
                <a:solidFill>
                  <a:srgbClr val="1C1F60"/>
                </a:solidFill>
              </a:rPr>
              <a:t>American Journal of </a:t>
            </a:r>
            <a:r>
              <a:rPr lang="en-US" i="1" dirty="0" smtClean="0">
                <a:solidFill>
                  <a:srgbClr val="1C1F60"/>
                </a:solidFill>
              </a:rPr>
              <a:t>	Community </a:t>
            </a:r>
            <a:r>
              <a:rPr lang="en-US" i="1" dirty="0">
                <a:solidFill>
                  <a:srgbClr val="1C1F60"/>
                </a:solidFill>
              </a:rPr>
              <a:t>Psychology,</a:t>
            </a:r>
            <a:r>
              <a:rPr lang="en-US" dirty="0">
                <a:solidFill>
                  <a:srgbClr val="1C1F60"/>
                </a:solidFill>
              </a:rPr>
              <a:t> 50(1-2), 114-128. </a:t>
            </a:r>
            <a:endParaRPr lang="en-US" dirty="0" smtClean="0">
              <a:solidFill>
                <a:srgbClr val="1C1F60"/>
              </a:solidFill>
            </a:endParaRPr>
          </a:p>
          <a:p>
            <a:pPr marL="0" indent="0">
              <a:buNone/>
            </a:pPr>
            <a:r>
              <a:rPr lang="nl-NL" dirty="0" smtClean="0">
                <a:solidFill>
                  <a:srgbClr val="1C1F60"/>
                </a:solidFill>
              </a:rPr>
              <a:t>Depauw</a:t>
            </a:r>
            <a:r>
              <a:rPr lang="nl-NL" dirty="0">
                <a:solidFill>
                  <a:srgbClr val="1C1F60"/>
                </a:solidFill>
              </a:rPr>
              <a:t>, J., &amp; Driessens, K. (2013). </a:t>
            </a:r>
            <a:r>
              <a:rPr lang="nl-NL" i="1" dirty="0" err="1">
                <a:solidFill>
                  <a:srgbClr val="1C1F60"/>
                </a:solidFill>
              </a:rPr>
              <a:t>Try</a:t>
            </a:r>
            <a:r>
              <a:rPr lang="nl-NL" i="1" dirty="0">
                <a:solidFill>
                  <a:srgbClr val="1C1F60"/>
                </a:solidFill>
              </a:rPr>
              <a:t> out meetschaal </a:t>
            </a:r>
            <a:r>
              <a:rPr lang="nl-NL" i="1" dirty="0" smtClean="0">
                <a:solidFill>
                  <a:srgbClr val="1C1F60"/>
                </a:solidFill>
              </a:rPr>
              <a:t>	psychologisch 	empowerment</a:t>
            </a:r>
            <a:r>
              <a:rPr lang="nl-NL" dirty="0">
                <a:solidFill>
                  <a:srgbClr val="1C1F60"/>
                </a:solidFill>
              </a:rPr>
              <a:t>. </a:t>
            </a:r>
            <a:r>
              <a:rPr lang="nl-NL" dirty="0" smtClean="0">
                <a:solidFill>
                  <a:srgbClr val="1C1F60"/>
                </a:solidFill>
              </a:rPr>
              <a:t> </a:t>
            </a:r>
            <a:r>
              <a:rPr lang="nl-NL" dirty="0">
                <a:solidFill>
                  <a:srgbClr val="1C1F60"/>
                </a:solidFill>
              </a:rPr>
              <a:t>Antwerpen: Vlaams </a:t>
            </a:r>
            <a:r>
              <a:rPr lang="nl-NL" dirty="0" smtClean="0">
                <a:solidFill>
                  <a:srgbClr val="1C1F60"/>
                </a:solidFill>
              </a:rPr>
              <a:t>Armoedesteunpunt.</a:t>
            </a:r>
          </a:p>
          <a:p>
            <a:pPr marL="0" indent="0">
              <a:buNone/>
            </a:pPr>
            <a:r>
              <a:rPr lang="en-US" dirty="0" err="1">
                <a:solidFill>
                  <a:srgbClr val="1C1F60"/>
                </a:solidFill>
              </a:rPr>
              <a:t>Hesse-Biber</a:t>
            </a:r>
            <a:r>
              <a:rPr lang="en-US" dirty="0">
                <a:solidFill>
                  <a:srgbClr val="1C1F60"/>
                </a:solidFill>
              </a:rPr>
              <a:t>, S. (2012). Weaving a </a:t>
            </a:r>
            <a:r>
              <a:rPr lang="en-US" dirty="0" err="1">
                <a:solidFill>
                  <a:srgbClr val="1C1F60"/>
                </a:solidFill>
              </a:rPr>
              <a:t>m</a:t>
            </a:r>
            <a:r>
              <a:rPr lang="en-US" dirty="0" err="1" smtClean="0">
                <a:solidFill>
                  <a:srgbClr val="1C1F60"/>
                </a:solidFill>
              </a:rPr>
              <a:t>ultimethodology</a:t>
            </a:r>
            <a:r>
              <a:rPr lang="en-US" dirty="0" smtClean="0">
                <a:solidFill>
                  <a:srgbClr val="1C1F60"/>
                </a:solidFill>
              </a:rPr>
              <a:t> </a:t>
            </a:r>
            <a:r>
              <a:rPr lang="en-US" dirty="0">
                <a:solidFill>
                  <a:srgbClr val="1C1F60"/>
                </a:solidFill>
              </a:rPr>
              <a:t>and </a:t>
            </a:r>
            <a:r>
              <a:rPr lang="en-US" dirty="0" smtClean="0">
                <a:solidFill>
                  <a:srgbClr val="1C1F60"/>
                </a:solidFill>
              </a:rPr>
              <a:t>mixed </a:t>
            </a:r>
            <a:r>
              <a:rPr lang="en-US" dirty="0">
                <a:solidFill>
                  <a:srgbClr val="1C1F60"/>
                </a:solidFill>
              </a:rPr>
              <a:t>m</a:t>
            </a:r>
            <a:r>
              <a:rPr lang="en-US" dirty="0" smtClean="0">
                <a:solidFill>
                  <a:srgbClr val="1C1F60"/>
                </a:solidFill>
              </a:rPr>
              <a:t>ethods </a:t>
            </a:r>
            <a:r>
              <a:rPr lang="en-US" dirty="0">
                <a:solidFill>
                  <a:srgbClr val="1C1F60"/>
                </a:solidFill>
              </a:rPr>
              <a:t>p</a:t>
            </a:r>
            <a:r>
              <a:rPr lang="en-US" dirty="0" smtClean="0">
                <a:solidFill>
                  <a:srgbClr val="1C1F60"/>
                </a:solidFill>
              </a:rPr>
              <a:t>raxis 	into </a:t>
            </a:r>
            <a:r>
              <a:rPr lang="en-US" dirty="0">
                <a:solidFill>
                  <a:srgbClr val="1C1F60"/>
                </a:solidFill>
              </a:rPr>
              <a:t>r</a:t>
            </a:r>
            <a:r>
              <a:rPr lang="en-US" dirty="0" smtClean="0">
                <a:solidFill>
                  <a:srgbClr val="1C1F60"/>
                </a:solidFill>
              </a:rPr>
              <a:t>andomized </a:t>
            </a:r>
            <a:r>
              <a:rPr lang="en-US" dirty="0">
                <a:solidFill>
                  <a:srgbClr val="1C1F60"/>
                </a:solidFill>
              </a:rPr>
              <a:t>c</a:t>
            </a:r>
            <a:r>
              <a:rPr lang="en-US" dirty="0" smtClean="0">
                <a:solidFill>
                  <a:srgbClr val="1C1F60"/>
                </a:solidFill>
              </a:rPr>
              <a:t>ontrol </a:t>
            </a:r>
            <a:r>
              <a:rPr lang="en-US" dirty="0">
                <a:solidFill>
                  <a:srgbClr val="1C1F60"/>
                </a:solidFill>
              </a:rPr>
              <a:t>t</a:t>
            </a:r>
            <a:r>
              <a:rPr lang="en-US" dirty="0" smtClean="0">
                <a:solidFill>
                  <a:srgbClr val="1C1F60"/>
                </a:solidFill>
              </a:rPr>
              <a:t>rials </a:t>
            </a:r>
            <a:r>
              <a:rPr lang="en-US" dirty="0">
                <a:solidFill>
                  <a:srgbClr val="1C1F60"/>
                </a:solidFill>
              </a:rPr>
              <a:t>to </a:t>
            </a:r>
            <a:r>
              <a:rPr lang="en-US" dirty="0" smtClean="0">
                <a:solidFill>
                  <a:srgbClr val="1C1F60"/>
                </a:solidFill>
              </a:rPr>
              <a:t>enhance </a:t>
            </a:r>
            <a:r>
              <a:rPr lang="en-US" dirty="0">
                <a:solidFill>
                  <a:srgbClr val="1C1F60"/>
                </a:solidFill>
              </a:rPr>
              <a:t>c</a:t>
            </a:r>
            <a:r>
              <a:rPr lang="en-US" dirty="0" smtClean="0">
                <a:solidFill>
                  <a:srgbClr val="1C1F60"/>
                </a:solidFill>
              </a:rPr>
              <a:t>redibility</a:t>
            </a:r>
            <a:r>
              <a:rPr lang="en-US" i="1" dirty="0">
                <a:solidFill>
                  <a:srgbClr val="1C1F60"/>
                </a:solidFill>
              </a:rPr>
              <a:t>. Qualitative Inquiry, </a:t>
            </a:r>
            <a:r>
              <a:rPr lang="en-US" i="1" dirty="0" smtClean="0">
                <a:solidFill>
                  <a:srgbClr val="1C1F60"/>
                </a:solidFill>
              </a:rPr>
              <a:t>	</a:t>
            </a:r>
            <a:r>
              <a:rPr lang="en-US" dirty="0" smtClean="0">
                <a:solidFill>
                  <a:srgbClr val="1C1F60"/>
                </a:solidFill>
              </a:rPr>
              <a:t>18(10</a:t>
            </a:r>
            <a:r>
              <a:rPr lang="en-US" dirty="0">
                <a:solidFill>
                  <a:srgbClr val="1C1F60"/>
                </a:solidFill>
              </a:rPr>
              <a:t>), </a:t>
            </a:r>
            <a:r>
              <a:rPr lang="en-US" dirty="0" smtClean="0">
                <a:solidFill>
                  <a:srgbClr val="1C1F60"/>
                </a:solidFill>
              </a:rPr>
              <a:t>876-889.</a:t>
            </a:r>
          </a:p>
          <a:p>
            <a:pPr marL="0" indent="0">
              <a:buNone/>
            </a:pPr>
            <a:r>
              <a:rPr lang="nl-NL" dirty="0" smtClean="0">
                <a:solidFill>
                  <a:srgbClr val="1C1F60"/>
                </a:solidFill>
              </a:rPr>
              <a:t>Steenssens</a:t>
            </a:r>
            <a:r>
              <a:rPr lang="nl-NL" dirty="0">
                <a:solidFill>
                  <a:srgbClr val="1C1F60"/>
                </a:solidFill>
              </a:rPr>
              <a:t>, K., &amp; Van Regenmortel, T. (2013). </a:t>
            </a:r>
            <a:r>
              <a:rPr lang="nl-NL" i="1" dirty="0">
                <a:solidFill>
                  <a:srgbClr val="1C1F60"/>
                </a:solidFill>
              </a:rPr>
              <a:t>Grondslagen en </a:t>
            </a:r>
            <a:r>
              <a:rPr lang="nl-NL" i="1" dirty="0" smtClean="0">
                <a:solidFill>
                  <a:srgbClr val="1C1F60"/>
                </a:solidFill>
              </a:rPr>
              <a:t>uitdagingen voor 	het </a:t>
            </a:r>
            <a:r>
              <a:rPr lang="nl-NL" i="1" dirty="0">
                <a:solidFill>
                  <a:srgbClr val="1C1F60"/>
                </a:solidFill>
              </a:rPr>
              <a:t>meten van empowerment.</a:t>
            </a:r>
            <a:r>
              <a:rPr lang="nl-NL" dirty="0">
                <a:solidFill>
                  <a:srgbClr val="1C1F60"/>
                </a:solidFill>
              </a:rPr>
              <a:t> Antwerpen: </a:t>
            </a:r>
            <a:r>
              <a:rPr lang="nl-NL" dirty="0" smtClean="0">
                <a:solidFill>
                  <a:srgbClr val="1C1F60"/>
                </a:solidFill>
              </a:rPr>
              <a:t>Vlaams Armoedesteunpunt</a:t>
            </a:r>
            <a:r>
              <a:rPr lang="nl-NL" dirty="0">
                <a:solidFill>
                  <a:srgbClr val="1C1F60"/>
                </a:solidFill>
              </a:rPr>
              <a:t>.</a:t>
            </a:r>
          </a:p>
          <a:p>
            <a:pPr marL="0" indent="0">
              <a:buNone/>
            </a:pPr>
            <a:r>
              <a:rPr lang="nl-NL" dirty="0" err="1">
                <a:solidFill>
                  <a:srgbClr val="1C1F60"/>
                </a:solidFill>
              </a:rPr>
              <a:t>Stoelinga</a:t>
            </a:r>
            <a:r>
              <a:rPr lang="nl-NL" dirty="0">
                <a:solidFill>
                  <a:srgbClr val="1C1F60"/>
                </a:solidFill>
              </a:rPr>
              <a:t>, B. (2004). </a:t>
            </a:r>
            <a:r>
              <a:rPr lang="nl-NL" i="1" dirty="0">
                <a:solidFill>
                  <a:srgbClr val="1C1F60"/>
                </a:solidFill>
              </a:rPr>
              <a:t>De kwaliteit van vandaag bepaalt de relatie van </a:t>
            </a:r>
            <a:r>
              <a:rPr lang="nl-NL" i="1" dirty="0" smtClean="0">
                <a:solidFill>
                  <a:srgbClr val="1C1F60"/>
                </a:solidFill>
              </a:rPr>
              <a:t>morgen</a:t>
            </a:r>
            <a:r>
              <a:rPr lang="nl-NL" i="1" dirty="0">
                <a:solidFill>
                  <a:srgbClr val="1C1F60"/>
                </a:solidFill>
              </a:rPr>
              <a:t>.</a:t>
            </a:r>
            <a:r>
              <a:rPr lang="nl-NL" dirty="0">
                <a:solidFill>
                  <a:srgbClr val="1C1F60"/>
                </a:solidFill>
              </a:rPr>
              <a:t> </a:t>
            </a:r>
            <a:r>
              <a:rPr lang="nl-NL" dirty="0" smtClean="0">
                <a:solidFill>
                  <a:srgbClr val="1C1F60"/>
                </a:solidFill>
              </a:rPr>
              <a:t>	</a:t>
            </a:r>
            <a:r>
              <a:rPr lang="nl-NL" i="1" dirty="0" smtClean="0">
                <a:solidFill>
                  <a:srgbClr val="1C1F60"/>
                </a:solidFill>
              </a:rPr>
              <a:t>Eindrapport </a:t>
            </a:r>
            <a:r>
              <a:rPr lang="nl-NL" i="1" dirty="0">
                <a:solidFill>
                  <a:srgbClr val="1C1F60"/>
                </a:solidFill>
              </a:rPr>
              <a:t>innovaties competenties in de </a:t>
            </a:r>
            <a:r>
              <a:rPr lang="nl-NL" i="1" dirty="0" smtClean="0">
                <a:solidFill>
                  <a:srgbClr val="1C1F60"/>
                </a:solidFill>
              </a:rPr>
              <a:t>	welzijnssector</a:t>
            </a:r>
            <a:r>
              <a:rPr lang="nl-NL" i="1" dirty="0">
                <a:solidFill>
                  <a:srgbClr val="1C1F60"/>
                </a:solidFill>
              </a:rPr>
              <a:t>. </a:t>
            </a:r>
            <a:r>
              <a:rPr lang="nl-NL" dirty="0">
                <a:solidFill>
                  <a:srgbClr val="1C1F60"/>
                </a:solidFill>
              </a:rPr>
              <a:t>Utrecht: NIZW </a:t>
            </a:r>
            <a:r>
              <a:rPr lang="nl-NL" dirty="0" smtClean="0">
                <a:solidFill>
                  <a:srgbClr val="1C1F60"/>
                </a:solidFill>
              </a:rPr>
              <a:t>	professionalisering</a:t>
            </a:r>
            <a:r>
              <a:rPr lang="nl-NL" dirty="0">
                <a:solidFill>
                  <a:srgbClr val="1C1F60"/>
                </a:solidFill>
              </a:rPr>
              <a:t>.</a:t>
            </a:r>
          </a:p>
          <a:p>
            <a:pPr marL="0" indent="0">
              <a:buNone/>
            </a:pPr>
            <a:r>
              <a:rPr lang="nl-NL" dirty="0">
                <a:solidFill>
                  <a:srgbClr val="1C1F60"/>
                </a:solidFill>
              </a:rPr>
              <a:t>Van Regenmortel, T. (2002). </a:t>
            </a:r>
            <a:r>
              <a:rPr lang="nl-NL" i="1" dirty="0" err="1">
                <a:solidFill>
                  <a:srgbClr val="1C1F60"/>
                </a:solidFill>
              </a:rPr>
              <a:t>Maatzorg</a:t>
            </a:r>
            <a:r>
              <a:rPr lang="nl-NL" i="1" dirty="0">
                <a:solidFill>
                  <a:srgbClr val="1C1F60"/>
                </a:solidFill>
              </a:rPr>
              <a:t>. Een methodiek voor het </a:t>
            </a:r>
            <a:r>
              <a:rPr lang="nl-NL" i="1" dirty="0" smtClean="0">
                <a:solidFill>
                  <a:srgbClr val="1C1F60"/>
                </a:solidFill>
              </a:rPr>
              <a:t>begeleiden </a:t>
            </a:r>
            <a:r>
              <a:rPr lang="nl-NL" i="1" dirty="0">
                <a:solidFill>
                  <a:srgbClr val="1C1F60"/>
                </a:solidFill>
              </a:rPr>
              <a:t>van </a:t>
            </a:r>
            <a:r>
              <a:rPr lang="nl-NL" i="1" dirty="0" smtClean="0">
                <a:solidFill>
                  <a:srgbClr val="1C1F60"/>
                </a:solidFill>
              </a:rPr>
              <a:t>	kansarmen</a:t>
            </a:r>
            <a:r>
              <a:rPr lang="nl-NL" dirty="0">
                <a:solidFill>
                  <a:srgbClr val="1C1F60"/>
                </a:solidFill>
              </a:rPr>
              <a:t>. Leuven: </a:t>
            </a:r>
            <a:r>
              <a:rPr lang="nl-NL" dirty="0" err="1">
                <a:solidFill>
                  <a:srgbClr val="1C1F60"/>
                </a:solidFill>
              </a:rPr>
              <a:t>Acco</a:t>
            </a:r>
            <a:r>
              <a:rPr lang="nl-NL" dirty="0">
                <a:solidFill>
                  <a:srgbClr val="1C1F60"/>
                </a:solidFill>
              </a:rPr>
              <a:t>.</a:t>
            </a:r>
          </a:p>
          <a:p>
            <a:pPr marL="0" indent="0">
              <a:buNone/>
            </a:pPr>
            <a:r>
              <a:rPr lang="nl-NL" dirty="0">
                <a:solidFill>
                  <a:srgbClr val="1C1F60"/>
                </a:solidFill>
              </a:rPr>
              <a:t>Van Regenmortel, T. (2004). </a:t>
            </a:r>
            <a:r>
              <a:rPr lang="nl-NL" i="1" dirty="0">
                <a:solidFill>
                  <a:srgbClr val="1C1F60"/>
                </a:solidFill>
              </a:rPr>
              <a:t>Empowerment in de praktijk van het </a:t>
            </a:r>
            <a:r>
              <a:rPr lang="nl-NL" i="1" dirty="0" smtClean="0">
                <a:solidFill>
                  <a:srgbClr val="1C1F60"/>
                </a:solidFill>
              </a:rPr>
              <a:t>	OCMW</a:t>
            </a:r>
            <a:r>
              <a:rPr lang="nl-NL" i="1" dirty="0">
                <a:solidFill>
                  <a:srgbClr val="1C1F60"/>
                </a:solidFill>
              </a:rPr>
              <a:t>.</a:t>
            </a:r>
            <a:r>
              <a:rPr lang="nl-NL" dirty="0">
                <a:solidFill>
                  <a:srgbClr val="1C1F60"/>
                </a:solidFill>
              </a:rPr>
              <a:t> Leuven: </a:t>
            </a:r>
            <a:r>
              <a:rPr lang="nl-NL" dirty="0" smtClean="0">
                <a:solidFill>
                  <a:srgbClr val="1C1F60"/>
                </a:solidFill>
              </a:rPr>
              <a:t>	HIVA</a:t>
            </a:r>
            <a:r>
              <a:rPr lang="nl-NL" dirty="0">
                <a:solidFill>
                  <a:srgbClr val="1C1F60"/>
                </a:solidFill>
              </a:rPr>
              <a:t>.</a:t>
            </a:r>
          </a:p>
          <a:p>
            <a:pPr marL="0" indent="0">
              <a:buNone/>
            </a:pPr>
            <a:r>
              <a:rPr lang="nl-NL" dirty="0">
                <a:solidFill>
                  <a:srgbClr val="1C1F60"/>
                </a:solidFill>
              </a:rPr>
              <a:t>Wallace, T. L. (2008). </a:t>
            </a:r>
            <a:r>
              <a:rPr lang="nl-NL" dirty="0" err="1">
                <a:solidFill>
                  <a:srgbClr val="1C1F60"/>
                </a:solidFill>
              </a:rPr>
              <a:t>Integrating</a:t>
            </a:r>
            <a:r>
              <a:rPr lang="nl-NL" dirty="0">
                <a:solidFill>
                  <a:srgbClr val="1C1F60"/>
                </a:solidFill>
              </a:rPr>
              <a:t> </a:t>
            </a:r>
            <a:r>
              <a:rPr lang="nl-NL" dirty="0" err="1">
                <a:solidFill>
                  <a:srgbClr val="1C1F60"/>
                </a:solidFill>
              </a:rPr>
              <a:t>participatory</a:t>
            </a:r>
            <a:r>
              <a:rPr lang="nl-NL" dirty="0">
                <a:solidFill>
                  <a:srgbClr val="1C1F60"/>
                </a:solidFill>
              </a:rPr>
              <a:t> </a:t>
            </a:r>
            <a:r>
              <a:rPr lang="nl-NL" dirty="0" err="1">
                <a:solidFill>
                  <a:srgbClr val="1C1F60"/>
                </a:solidFill>
              </a:rPr>
              <a:t>elements</a:t>
            </a:r>
            <a:r>
              <a:rPr lang="nl-NL" dirty="0">
                <a:solidFill>
                  <a:srgbClr val="1C1F60"/>
                </a:solidFill>
              </a:rPr>
              <a:t> </a:t>
            </a:r>
            <a:r>
              <a:rPr lang="nl-NL" dirty="0" err="1">
                <a:solidFill>
                  <a:srgbClr val="1C1F60"/>
                </a:solidFill>
              </a:rPr>
              <a:t>into</a:t>
            </a:r>
            <a:r>
              <a:rPr lang="nl-NL" dirty="0">
                <a:solidFill>
                  <a:srgbClr val="1C1F60"/>
                </a:solidFill>
              </a:rPr>
              <a:t> </a:t>
            </a:r>
            <a:r>
              <a:rPr lang="nl-NL" dirty="0" err="1">
                <a:solidFill>
                  <a:srgbClr val="1C1F60"/>
                </a:solidFill>
              </a:rPr>
              <a:t>an</a:t>
            </a:r>
            <a:r>
              <a:rPr lang="nl-NL" dirty="0">
                <a:solidFill>
                  <a:srgbClr val="1C1F60"/>
                </a:solidFill>
              </a:rPr>
              <a:t> </a:t>
            </a:r>
            <a:r>
              <a:rPr lang="nl-NL" dirty="0" err="1" smtClean="0">
                <a:solidFill>
                  <a:srgbClr val="1C1F60"/>
                </a:solidFill>
              </a:rPr>
              <a:t>effectiveness</a:t>
            </a:r>
            <a:r>
              <a:rPr lang="nl-NL" dirty="0" smtClean="0">
                <a:solidFill>
                  <a:srgbClr val="1C1F60"/>
                </a:solidFill>
              </a:rPr>
              <a:t> 	</a:t>
            </a:r>
            <a:r>
              <a:rPr lang="nl-NL" dirty="0" err="1" smtClean="0">
                <a:solidFill>
                  <a:srgbClr val="1C1F60"/>
                </a:solidFill>
              </a:rPr>
              <a:t>evaluation</a:t>
            </a:r>
            <a:r>
              <a:rPr lang="nl-NL" dirty="0">
                <a:solidFill>
                  <a:srgbClr val="1C1F60"/>
                </a:solidFill>
              </a:rPr>
              <a:t>.</a:t>
            </a:r>
            <a:r>
              <a:rPr lang="nl-NL" i="1" dirty="0">
                <a:solidFill>
                  <a:srgbClr val="1C1F60"/>
                </a:solidFill>
              </a:rPr>
              <a:t> Studies in </a:t>
            </a:r>
            <a:r>
              <a:rPr lang="nl-NL" i="1" dirty="0" err="1">
                <a:solidFill>
                  <a:srgbClr val="1C1F60"/>
                </a:solidFill>
              </a:rPr>
              <a:t>educational</a:t>
            </a:r>
            <a:r>
              <a:rPr lang="nl-NL" i="1" dirty="0">
                <a:solidFill>
                  <a:srgbClr val="1C1F60"/>
                </a:solidFill>
              </a:rPr>
              <a:t> </a:t>
            </a:r>
            <a:r>
              <a:rPr lang="nl-NL" i="1" dirty="0" err="1">
                <a:solidFill>
                  <a:srgbClr val="1C1F60"/>
                </a:solidFill>
              </a:rPr>
              <a:t>evaluation</a:t>
            </a:r>
            <a:r>
              <a:rPr lang="nl-NL" dirty="0">
                <a:solidFill>
                  <a:srgbClr val="1C1F60"/>
                </a:solidFill>
              </a:rPr>
              <a:t>, </a:t>
            </a:r>
            <a:r>
              <a:rPr lang="nl-NL" dirty="0" smtClean="0">
                <a:solidFill>
                  <a:srgbClr val="1C1F60"/>
                </a:solidFill>
              </a:rPr>
              <a:t>34(4</a:t>
            </a:r>
            <a:r>
              <a:rPr lang="nl-NL" dirty="0">
                <a:solidFill>
                  <a:srgbClr val="1C1F60"/>
                </a:solidFill>
              </a:rPr>
              <a:t>), 201-207. </a:t>
            </a:r>
            <a:endParaRPr lang="nl-NL" dirty="0" smtClean="0">
              <a:solidFill>
                <a:srgbClr val="1C1F60"/>
              </a:solidFill>
            </a:endParaRPr>
          </a:p>
          <a:p>
            <a:pPr marL="0" indent="0">
              <a:buNone/>
            </a:pPr>
            <a:r>
              <a:rPr lang="nl-NL" dirty="0" smtClean="0">
                <a:solidFill>
                  <a:srgbClr val="1C1F60"/>
                </a:solidFill>
              </a:rPr>
              <a:t>Zimmerman</a:t>
            </a:r>
            <a:r>
              <a:rPr lang="nl-NL" dirty="0">
                <a:solidFill>
                  <a:srgbClr val="1C1F60"/>
                </a:solidFill>
              </a:rPr>
              <a:t>, M. A. (1995). </a:t>
            </a:r>
            <a:r>
              <a:rPr lang="nl-NL" dirty="0" err="1">
                <a:solidFill>
                  <a:srgbClr val="1C1F60"/>
                </a:solidFill>
              </a:rPr>
              <a:t>Psychological</a:t>
            </a:r>
            <a:r>
              <a:rPr lang="nl-NL" dirty="0">
                <a:solidFill>
                  <a:srgbClr val="1C1F60"/>
                </a:solidFill>
              </a:rPr>
              <a:t> empowerment: issues </a:t>
            </a:r>
            <a:r>
              <a:rPr lang="nl-NL" dirty="0" err="1">
                <a:solidFill>
                  <a:srgbClr val="1C1F60"/>
                </a:solidFill>
              </a:rPr>
              <a:t>and</a:t>
            </a:r>
            <a:r>
              <a:rPr lang="nl-NL" dirty="0">
                <a:solidFill>
                  <a:srgbClr val="1C1F60"/>
                </a:solidFill>
              </a:rPr>
              <a:t> </a:t>
            </a:r>
            <a:r>
              <a:rPr lang="nl-NL" dirty="0" smtClean="0">
                <a:solidFill>
                  <a:srgbClr val="1C1F60"/>
                </a:solidFill>
              </a:rPr>
              <a:t> </a:t>
            </a:r>
            <a:r>
              <a:rPr lang="nl-NL" dirty="0" err="1" smtClean="0">
                <a:solidFill>
                  <a:srgbClr val="1C1F60"/>
                </a:solidFill>
              </a:rPr>
              <a:t>illustrations</a:t>
            </a:r>
            <a:r>
              <a:rPr lang="nl-NL" dirty="0">
                <a:solidFill>
                  <a:srgbClr val="1C1F60"/>
                </a:solidFill>
              </a:rPr>
              <a:t>. </a:t>
            </a:r>
            <a:r>
              <a:rPr lang="nl-NL" dirty="0" smtClean="0">
                <a:solidFill>
                  <a:srgbClr val="1C1F60"/>
                </a:solidFill>
              </a:rPr>
              <a:t>	</a:t>
            </a:r>
            <a:r>
              <a:rPr lang="en-US" i="1" dirty="0" smtClean="0">
                <a:solidFill>
                  <a:srgbClr val="1C1F60"/>
                </a:solidFill>
              </a:rPr>
              <a:t>American </a:t>
            </a:r>
            <a:r>
              <a:rPr lang="en-US" i="1" dirty="0">
                <a:solidFill>
                  <a:srgbClr val="1C1F60"/>
                </a:solidFill>
              </a:rPr>
              <a:t>Journal of </a:t>
            </a:r>
            <a:r>
              <a:rPr lang="en-US" i="1" dirty="0" smtClean="0">
                <a:solidFill>
                  <a:srgbClr val="1C1F60"/>
                </a:solidFill>
              </a:rPr>
              <a:t>Community Psychology</a:t>
            </a:r>
            <a:r>
              <a:rPr lang="nl-NL" dirty="0" smtClean="0">
                <a:solidFill>
                  <a:srgbClr val="1C1F60"/>
                </a:solidFill>
              </a:rPr>
              <a:t>, </a:t>
            </a:r>
            <a:r>
              <a:rPr lang="nl-NL" dirty="0">
                <a:solidFill>
                  <a:srgbClr val="1C1F60"/>
                </a:solidFill>
              </a:rPr>
              <a:t>23(5), 581-599. </a:t>
            </a:r>
          </a:p>
          <a:p>
            <a:pPr marL="0" indent="0">
              <a:buNone/>
            </a:pPr>
            <a:endParaRPr lang="nl-NL" dirty="0"/>
          </a:p>
        </p:txBody>
      </p:sp>
      <p:sp>
        <p:nvSpPr>
          <p:cNvPr id="4" name="Tijdelijke aanduiding voor datum 3"/>
          <p:cNvSpPr>
            <a:spLocks noGrp="1"/>
          </p:cNvSpPr>
          <p:nvPr>
            <p:ph type="dt" sz="half" idx="2"/>
          </p:nvPr>
        </p:nvSpPr>
        <p:spPr/>
        <p:txBody>
          <a:bodyPr/>
          <a:lstStyle/>
          <a:p>
            <a:fld id="{50F8F113-CD89-4E27-9E3A-853DC79003B7}" type="datetime1">
              <a:rPr lang="nl-NL" smtClean="0"/>
              <a:t>17-5-2014</a:t>
            </a:fld>
            <a:endParaRPr lang="nl-NL" dirty="0"/>
          </a:p>
        </p:txBody>
      </p:sp>
    </p:spTree>
    <p:extLst>
      <p:ext uri="{BB962C8B-B14F-4D97-AF65-F5344CB8AC3E}">
        <p14:creationId xmlns:p14="http://schemas.microsoft.com/office/powerpoint/2010/main" val="3451749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9944" y="1371601"/>
            <a:ext cx="5044966" cy="973387"/>
          </a:xfrm>
        </p:spPr>
        <p:txBody>
          <a:bodyPr/>
          <a:lstStyle/>
          <a:p>
            <a:r>
              <a:rPr lang="nl-NL" b="1" dirty="0">
                <a:solidFill>
                  <a:srgbClr val="1C1F60"/>
                </a:solidFill>
              </a:rPr>
              <a:t>7</a:t>
            </a:r>
            <a:r>
              <a:rPr lang="nl-NL" b="1" dirty="0" smtClean="0">
                <a:solidFill>
                  <a:srgbClr val="1C1F60"/>
                </a:solidFill>
              </a:rPr>
              <a:t>. Discussie</a:t>
            </a:r>
            <a:endParaRPr lang="nl-NL" b="1" dirty="0">
              <a:solidFill>
                <a:srgbClr val="1C1F60"/>
              </a:solidFill>
            </a:endParaRPr>
          </a:p>
        </p:txBody>
      </p:sp>
      <p:sp>
        <p:nvSpPr>
          <p:cNvPr id="4" name="Tijdelijke aanduiding voor datum 3"/>
          <p:cNvSpPr>
            <a:spLocks noGrp="1"/>
          </p:cNvSpPr>
          <p:nvPr>
            <p:ph type="dt" sz="half" idx="2"/>
          </p:nvPr>
        </p:nvSpPr>
        <p:spPr/>
        <p:txBody>
          <a:bodyPr/>
          <a:lstStyle/>
          <a:p>
            <a:fld id="{50F8F113-CD89-4E27-9E3A-853DC79003B7}" type="datetime1">
              <a:rPr lang="nl-NL" smtClean="0"/>
              <a:t>17-5-2014</a:t>
            </a:fld>
            <a:endParaRPr lang="nl-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137338" cy="692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58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nl-NL"/>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38374" cy="5108028"/>
          </a:xfrm>
        </p:spPr>
      </p:pic>
      <p:sp>
        <p:nvSpPr>
          <p:cNvPr id="4" name="Tijdelijke aanduiding voor datum 3"/>
          <p:cNvSpPr>
            <a:spLocks noGrp="1"/>
          </p:cNvSpPr>
          <p:nvPr>
            <p:ph type="dt" sz="half" idx="2"/>
          </p:nvPr>
        </p:nvSpPr>
        <p:spPr/>
        <p:txBody>
          <a:bodyPr/>
          <a:lstStyle/>
          <a:p>
            <a:fld id="{359AF0E7-F6E6-48EA-80CA-6892C4C7D0DE}" type="datetime1">
              <a:rPr lang="nl-NL" smtClean="0"/>
              <a:t>17-5-2014</a:t>
            </a:fld>
            <a:endParaRPr lang="nl-NL" dirty="0"/>
          </a:p>
        </p:txBody>
      </p:sp>
      <p:sp>
        <p:nvSpPr>
          <p:cNvPr id="6" name="Tijdelijke aanduiding voor inhoud 5"/>
          <p:cNvSpPr txBox="1">
            <a:spLocks/>
          </p:cNvSpPr>
          <p:nvPr/>
        </p:nvSpPr>
        <p:spPr>
          <a:xfrm>
            <a:off x="457200" y="5355538"/>
            <a:ext cx="8229600" cy="354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400" dirty="0" smtClean="0"/>
              <a:t>Bron</a:t>
            </a:r>
            <a:r>
              <a:rPr lang="nl-NL" sz="1400" dirty="0"/>
              <a:t>: http://www.meemetdebbc.be/</a:t>
            </a:r>
          </a:p>
        </p:txBody>
      </p:sp>
    </p:spTree>
    <p:extLst>
      <p:ext uri="{BB962C8B-B14F-4D97-AF65-F5344CB8AC3E}">
        <p14:creationId xmlns:p14="http://schemas.microsoft.com/office/powerpoint/2010/main" val="1411793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69962"/>
            <a:ext cx="8229600" cy="1143000"/>
          </a:xfrm>
        </p:spPr>
        <p:txBody>
          <a:bodyPr>
            <a:noAutofit/>
          </a:bodyPr>
          <a:lstStyle/>
          <a:p>
            <a:pPr algn="l"/>
            <a:r>
              <a:rPr lang="nl-NL" b="1" dirty="0">
                <a:solidFill>
                  <a:srgbClr val="1C1F60"/>
                </a:solidFill>
                <a:latin typeface="Verdana" panose="020B0604030504040204" pitchFamily="34" charset="0"/>
                <a:ea typeface="Verdana" panose="020B0604030504040204" pitchFamily="34" charset="0"/>
                <a:cs typeface="Verdana" panose="020B0604030504040204" pitchFamily="34" charset="0"/>
              </a:rPr>
              <a:t>8</a:t>
            </a:r>
            <a:r>
              <a:rPr lang="nl-NL" b="1" dirty="0" smtClean="0">
                <a:solidFill>
                  <a:srgbClr val="1C1F60"/>
                </a:solidFill>
                <a:latin typeface="Verdana" panose="020B0604030504040204" pitchFamily="34" charset="0"/>
                <a:ea typeface="Verdana" panose="020B0604030504040204" pitchFamily="34" charset="0"/>
                <a:cs typeface="Verdana" panose="020B0604030504040204" pitchFamily="34" charset="0"/>
              </a:rPr>
              <a:t>. Contactgegevens</a:t>
            </a:r>
            <a:endParaRPr lang="nl-NL" b="1" dirty="0">
              <a:solidFill>
                <a:srgbClr val="1C1F6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3600243"/>
            <a:ext cx="8229600" cy="63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 5"/>
          <p:cNvSpPr/>
          <p:nvPr/>
        </p:nvSpPr>
        <p:spPr>
          <a:xfrm>
            <a:off x="284922" y="4215930"/>
            <a:ext cx="5526846" cy="1920526"/>
          </a:xfrm>
          <a:prstGeom prst="rect">
            <a:avLst/>
          </a:prstGeom>
        </p:spPr>
        <p:txBody>
          <a:bodyPr wrap="square">
            <a:spAutoFit/>
          </a:bodyPr>
          <a:lstStyle/>
          <a:p>
            <a:pPr>
              <a:lnSpc>
                <a:spcPct val="110000"/>
              </a:lnSpc>
            </a:pPr>
            <a:r>
              <a:rPr lang="nl-NL" b="1" dirty="0">
                <a:solidFill>
                  <a:srgbClr val="1C1F60"/>
                </a:solidFill>
              </a:rPr>
              <a:t>Kristel Driessens</a:t>
            </a:r>
            <a:endParaRPr lang="en-US" dirty="0">
              <a:solidFill>
                <a:srgbClr val="1C1F60"/>
              </a:solidFill>
            </a:endParaRPr>
          </a:p>
          <a:p>
            <a:pPr>
              <a:lnSpc>
                <a:spcPct val="110000"/>
              </a:lnSpc>
            </a:pPr>
            <a:r>
              <a:rPr lang="nl-NL" i="1" dirty="0">
                <a:solidFill>
                  <a:srgbClr val="1C1F60"/>
                </a:solidFill>
              </a:rPr>
              <a:t>Hoofd Expertisecentrum </a:t>
            </a:r>
            <a:endParaRPr lang="nl-NL" i="1" dirty="0" smtClean="0">
              <a:solidFill>
                <a:srgbClr val="1C1F60"/>
              </a:solidFill>
            </a:endParaRPr>
          </a:p>
          <a:p>
            <a:pPr>
              <a:lnSpc>
                <a:spcPct val="110000"/>
              </a:lnSpc>
            </a:pPr>
            <a:r>
              <a:rPr lang="nl-NL" i="1" dirty="0" smtClean="0">
                <a:solidFill>
                  <a:srgbClr val="1C1F60"/>
                </a:solidFill>
              </a:rPr>
              <a:t>Krachtgericht </a:t>
            </a:r>
            <a:r>
              <a:rPr lang="nl-NL" i="1" dirty="0">
                <a:solidFill>
                  <a:srgbClr val="1C1F60"/>
                </a:solidFill>
              </a:rPr>
              <a:t>Sociaal Werk</a:t>
            </a:r>
          </a:p>
          <a:p>
            <a:pPr>
              <a:lnSpc>
                <a:spcPct val="110000"/>
              </a:lnSpc>
            </a:pPr>
            <a:r>
              <a:rPr lang="nl-NL" i="1" dirty="0" smtClean="0">
                <a:solidFill>
                  <a:srgbClr val="1C1F60"/>
                </a:solidFill>
              </a:rPr>
              <a:t>Coördinator </a:t>
            </a:r>
            <a:r>
              <a:rPr lang="nl-NL" i="1" dirty="0">
                <a:solidFill>
                  <a:srgbClr val="1C1F60"/>
                </a:solidFill>
              </a:rPr>
              <a:t>Bind-Kracht</a:t>
            </a:r>
            <a:endParaRPr lang="en-US" dirty="0">
              <a:solidFill>
                <a:srgbClr val="1C1F60"/>
              </a:solidFill>
            </a:endParaRPr>
          </a:p>
          <a:p>
            <a:pPr>
              <a:lnSpc>
                <a:spcPct val="110000"/>
              </a:lnSpc>
            </a:pPr>
            <a:r>
              <a:rPr lang="fr-FR" dirty="0">
                <a:solidFill>
                  <a:srgbClr val="1C1F60"/>
                </a:solidFill>
              </a:rPr>
              <a:t>T +32 3 </a:t>
            </a:r>
            <a:r>
              <a:rPr lang="fr-FR" dirty="0" smtClean="0">
                <a:solidFill>
                  <a:srgbClr val="1C1F60"/>
                </a:solidFill>
              </a:rPr>
              <a:t>613 19 60</a:t>
            </a:r>
            <a:endParaRPr lang="en-US" dirty="0">
              <a:solidFill>
                <a:srgbClr val="1C1F60"/>
              </a:solidFill>
            </a:endParaRPr>
          </a:p>
          <a:p>
            <a:pPr>
              <a:lnSpc>
                <a:spcPct val="110000"/>
              </a:lnSpc>
            </a:pPr>
            <a:r>
              <a:rPr lang="fr-FR" dirty="0">
                <a:solidFill>
                  <a:srgbClr val="1C1F60"/>
                </a:solidFill>
              </a:rPr>
              <a:t>E </a:t>
            </a:r>
            <a:r>
              <a:rPr lang="fr-FR" u="sng" dirty="0">
                <a:solidFill>
                  <a:srgbClr val="1C1F60"/>
                </a:solidFill>
              </a:rPr>
              <a:t>kristel.driessens@kdg.be</a:t>
            </a:r>
            <a:r>
              <a:rPr lang="nl-NL" dirty="0">
                <a:solidFill>
                  <a:srgbClr val="1C1F60"/>
                </a:solidFill>
              </a:rPr>
              <a:t> </a:t>
            </a:r>
          </a:p>
        </p:txBody>
      </p:sp>
      <p:sp>
        <p:nvSpPr>
          <p:cNvPr id="7" name="Rechthoek 6"/>
          <p:cNvSpPr/>
          <p:nvPr/>
        </p:nvSpPr>
        <p:spPr>
          <a:xfrm>
            <a:off x="4353339" y="4232903"/>
            <a:ext cx="4572000" cy="1477328"/>
          </a:xfrm>
          <a:prstGeom prst="rect">
            <a:avLst/>
          </a:prstGeom>
        </p:spPr>
        <p:txBody>
          <a:bodyPr>
            <a:spAutoFit/>
          </a:bodyPr>
          <a:lstStyle/>
          <a:p>
            <a:pPr algn="r"/>
            <a:r>
              <a:rPr lang="nl-NL" b="1" dirty="0">
                <a:solidFill>
                  <a:srgbClr val="1C1F60"/>
                </a:solidFill>
              </a:rPr>
              <a:t>Jan Depauw</a:t>
            </a:r>
            <a:endParaRPr lang="nl-BE" dirty="0">
              <a:solidFill>
                <a:srgbClr val="1C1F60"/>
              </a:solidFill>
            </a:endParaRPr>
          </a:p>
          <a:p>
            <a:pPr algn="r"/>
            <a:r>
              <a:rPr lang="nl-NL" i="1" dirty="0" smtClean="0">
                <a:solidFill>
                  <a:srgbClr val="1C1F60"/>
                </a:solidFill>
              </a:rPr>
              <a:t>Onderzoeker/Lector</a:t>
            </a:r>
          </a:p>
          <a:p>
            <a:pPr algn="r"/>
            <a:endParaRPr lang="nl-BE" dirty="0">
              <a:solidFill>
                <a:srgbClr val="1C1F60"/>
              </a:solidFill>
            </a:endParaRPr>
          </a:p>
          <a:p>
            <a:pPr algn="r"/>
            <a:r>
              <a:rPr lang="nl-NL" dirty="0">
                <a:solidFill>
                  <a:srgbClr val="1C1F60"/>
                </a:solidFill>
              </a:rPr>
              <a:t>T +32 3 613 </a:t>
            </a:r>
            <a:r>
              <a:rPr lang="nl-NL" dirty="0" smtClean="0">
                <a:solidFill>
                  <a:srgbClr val="1C1F60"/>
                </a:solidFill>
              </a:rPr>
              <a:t>12 </a:t>
            </a:r>
            <a:r>
              <a:rPr lang="nl-NL" dirty="0">
                <a:solidFill>
                  <a:srgbClr val="1C1F60"/>
                </a:solidFill>
              </a:rPr>
              <a:t>1</a:t>
            </a:r>
            <a:r>
              <a:rPr lang="nl-NL" dirty="0" smtClean="0">
                <a:solidFill>
                  <a:srgbClr val="1C1F60"/>
                </a:solidFill>
              </a:rPr>
              <a:t>1</a:t>
            </a:r>
            <a:endParaRPr lang="nl-BE" dirty="0">
              <a:solidFill>
                <a:srgbClr val="1C1F60"/>
              </a:solidFill>
            </a:endParaRPr>
          </a:p>
          <a:p>
            <a:pPr algn="r"/>
            <a:r>
              <a:rPr lang="fr-FR" dirty="0">
                <a:solidFill>
                  <a:srgbClr val="1C1F60"/>
                </a:solidFill>
              </a:rPr>
              <a:t>E </a:t>
            </a:r>
            <a:r>
              <a:rPr lang="fr-FR" u="sng" dirty="0">
                <a:solidFill>
                  <a:srgbClr val="1C1F60"/>
                </a:solidFill>
              </a:rPr>
              <a:t>jan.depauw@kdg.be</a:t>
            </a:r>
            <a:r>
              <a:rPr lang="nl-NL" dirty="0">
                <a:solidFill>
                  <a:srgbClr val="1C1F60"/>
                </a:solidFill>
              </a:rPr>
              <a:t> </a:t>
            </a:r>
            <a:endParaRPr lang="nl-BE" dirty="0">
              <a:solidFill>
                <a:srgbClr val="1C1F60"/>
              </a:solidFill>
            </a:endParaRPr>
          </a:p>
        </p:txBody>
      </p:sp>
      <p:sp>
        <p:nvSpPr>
          <p:cNvPr id="8" name="Rechthoek 7"/>
          <p:cNvSpPr/>
          <p:nvPr/>
        </p:nvSpPr>
        <p:spPr>
          <a:xfrm>
            <a:off x="815631" y="1947746"/>
            <a:ext cx="6553544" cy="1615827"/>
          </a:xfrm>
          <a:prstGeom prst="rect">
            <a:avLst/>
          </a:prstGeom>
        </p:spPr>
        <p:txBody>
          <a:bodyPr wrap="square">
            <a:spAutoFit/>
          </a:bodyPr>
          <a:lstStyle/>
          <a:p>
            <a:pPr>
              <a:lnSpc>
                <a:spcPct val="110000"/>
              </a:lnSpc>
            </a:pPr>
            <a:r>
              <a:rPr lang="nl-NL" b="1" dirty="0">
                <a:solidFill>
                  <a:srgbClr val="1C1F60"/>
                </a:solidFill>
              </a:rPr>
              <a:t>Karel de Grote-Hogeschool</a:t>
            </a:r>
            <a:endParaRPr lang="en-US" dirty="0">
              <a:solidFill>
                <a:srgbClr val="1C1F60"/>
              </a:solidFill>
            </a:endParaRPr>
          </a:p>
          <a:p>
            <a:pPr>
              <a:lnSpc>
                <a:spcPct val="110000"/>
              </a:lnSpc>
            </a:pPr>
            <a:r>
              <a:rPr lang="nl-NL" dirty="0">
                <a:solidFill>
                  <a:srgbClr val="1C1F60"/>
                </a:solidFill>
              </a:rPr>
              <a:t>Onderwijsgroep Welzijn, Onderwijs &amp; Gezondheidszorg </a:t>
            </a:r>
            <a:r>
              <a:rPr lang="nl-NL" dirty="0" smtClean="0">
                <a:solidFill>
                  <a:srgbClr val="1C1F60"/>
                </a:solidFill>
              </a:rPr>
              <a:t>Campus Zuid</a:t>
            </a:r>
          </a:p>
          <a:p>
            <a:pPr>
              <a:lnSpc>
                <a:spcPct val="110000"/>
              </a:lnSpc>
            </a:pPr>
            <a:r>
              <a:rPr lang="fr-FR" dirty="0" smtClean="0">
                <a:solidFill>
                  <a:srgbClr val="1C1F60"/>
                </a:solidFill>
              </a:rPr>
              <a:t>E </a:t>
            </a:r>
            <a:r>
              <a:rPr lang="fr-FR" u="sng" dirty="0">
                <a:solidFill>
                  <a:srgbClr val="1C1F60"/>
                </a:solidFill>
              </a:rPr>
              <a:t>info.saw@kdg.be</a:t>
            </a:r>
            <a:endParaRPr lang="en-US" dirty="0">
              <a:solidFill>
                <a:srgbClr val="1C1F60"/>
              </a:solidFill>
            </a:endParaRPr>
          </a:p>
          <a:p>
            <a:pPr>
              <a:lnSpc>
                <a:spcPct val="110000"/>
              </a:lnSpc>
            </a:pPr>
            <a:r>
              <a:rPr lang="fr-FR" u="sng" dirty="0">
                <a:solidFill>
                  <a:srgbClr val="1C1F60"/>
                </a:solidFill>
              </a:rPr>
              <a:t>www.kdg.be/saw</a:t>
            </a:r>
            <a:r>
              <a:rPr lang="nl-NL" dirty="0">
                <a:solidFill>
                  <a:srgbClr val="1C1F60"/>
                </a:solidFill>
              </a:rPr>
              <a:t> </a:t>
            </a:r>
            <a:r>
              <a:rPr lang="en-US" dirty="0">
                <a:solidFill>
                  <a:srgbClr val="1C1F60"/>
                </a:solidFill>
              </a:rPr>
              <a:t>	</a:t>
            </a:r>
            <a:r>
              <a:rPr lang="en-US" dirty="0">
                <a:solidFill>
                  <a:srgbClr val="009B7B"/>
                </a:solidFill>
              </a:rPr>
              <a:t>		</a:t>
            </a:r>
            <a:endParaRPr lang="en-US" dirty="0">
              <a:solidFill>
                <a:prstClr val="black"/>
              </a:solidFill>
            </a:endParaRPr>
          </a:p>
        </p:txBody>
      </p:sp>
    </p:spTree>
    <p:extLst>
      <p:ext uri="{BB962C8B-B14F-4D97-AF65-F5344CB8AC3E}">
        <p14:creationId xmlns:p14="http://schemas.microsoft.com/office/powerpoint/2010/main" val="650943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54215" y="5169970"/>
            <a:ext cx="8229600" cy="442554"/>
          </a:xfrm>
        </p:spPr>
        <p:txBody>
          <a:bodyPr>
            <a:normAutofit/>
          </a:bodyPr>
          <a:lstStyle/>
          <a:p>
            <a:pPr marL="0" indent="0">
              <a:buNone/>
            </a:pPr>
            <a:r>
              <a:rPr lang="nl-NL" sz="1400" dirty="0"/>
              <a:t>Bron: http</a:t>
            </a:r>
            <a:r>
              <a:rPr lang="nl-NL" sz="1400" dirty="0" smtClean="0"/>
              <a:t>://go4itnow.nl/behaal-jij-het-felbegeerde-erepodium-als-ondernemer</a:t>
            </a:r>
            <a:endParaRPr lang="nl-NL" sz="1400" dirty="0"/>
          </a:p>
        </p:txBody>
      </p:sp>
      <p:sp>
        <p:nvSpPr>
          <p:cNvPr id="4" name="Tijdelijke aanduiding voor datum 3"/>
          <p:cNvSpPr>
            <a:spLocks noGrp="1"/>
          </p:cNvSpPr>
          <p:nvPr>
            <p:ph type="dt" sz="half" idx="2"/>
          </p:nvPr>
        </p:nvSpPr>
        <p:spPr/>
        <p:txBody>
          <a:bodyPr/>
          <a:lstStyle/>
          <a:p>
            <a:fld id="{359AF0E7-F6E6-48EA-80CA-6892C4C7D0DE}" type="datetime1">
              <a:rPr lang="nl-NL" smtClean="0"/>
              <a:t>17-5-2014</a:t>
            </a:fld>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5" y="1560787"/>
            <a:ext cx="9085320" cy="34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926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sp>
        <p:nvSpPr>
          <p:cNvPr id="4" name="Tijdelijke aanduiding voor datum 3"/>
          <p:cNvSpPr>
            <a:spLocks noGrp="1"/>
          </p:cNvSpPr>
          <p:nvPr>
            <p:ph type="dt" sz="half" idx="2"/>
          </p:nvPr>
        </p:nvSpPr>
        <p:spPr/>
        <p:txBody>
          <a:bodyPr/>
          <a:lstStyle/>
          <a:p>
            <a:fld id="{359AF0E7-F6E6-48EA-80CA-6892C4C7D0DE}" type="datetime1">
              <a:rPr lang="nl-NL" smtClean="0"/>
              <a:t>17-5-2014</a:t>
            </a:fld>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940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310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277740639"/>
              </p:ext>
            </p:extLst>
          </p:nvPr>
        </p:nvGraphicFramePr>
        <p:xfrm>
          <a:off x="0" y="44177"/>
          <a:ext cx="9144001" cy="6291299"/>
        </p:xfrm>
        <a:graphic>
          <a:graphicData uri="http://schemas.openxmlformats.org/drawingml/2006/table">
            <a:tbl>
              <a:tblPr firstRow="1" bandRow="1">
                <a:tableStyleId>{F5AB1C69-6EDB-4FF4-983F-18BD219EF322}</a:tableStyleId>
              </a:tblPr>
              <a:tblGrid>
                <a:gridCol w="2822028"/>
                <a:gridCol w="2900856"/>
                <a:gridCol w="3421117"/>
              </a:tblGrid>
              <a:tr h="997995">
                <a:tc>
                  <a:txBody>
                    <a:bodyPr/>
                    <a:lstStyle/>
                    <a:p>
                      <a:r>
                        <a:rPr lang="nl-BE" sz="3200" dirty="0" smtClean="0"/>
                        <a:t>Perspectief</a:t>
                      </a:r>
                      <a:endParaRPr lang="nl-BE" sz="3200" dirty="0"/>
                    </a:p>
                  </a:txBody>
                  <a:tcPr marL="79416" marR="79416"/>
                </a:tc>
                <a:tc>
                  <a:txBody>
                    <a:bodyPr/>
                    <a:lstStyle/>
                    <a:p>
                      <a:r>
                        <a:rPr lang="nl-BE" sz="3200" dirty="0" smtClean="0"/>
                        <a:t>Proces</a:t>
                      </a:r>
                      <a:endParaRPr lang="nl-BE" sz="3200" dirty="0"/>
                    </a:p>
                  </a:txBody>
                  <a:tcPr marL="79416" marR="79416"/>
                </a:tc>
                <a:tc>
                  <a:txBody>
                    <a:bodyPr/>
                    <a:lstStyle/>
                    <a:p>
                      <a:r>
                        <a:rPr lang="nl-BE" sz="3200" dirty="0" smtClean="0"/>
                        <a:t>Resultaat</a:t>
                      </a:r>
                      <a:endParaRPr lang="nl-BE" sz="3200" dirty="0"/>
                    </a:p>
                  </a:txBody>
                  <a:tcPr marL="79416" marR="79416"/>
                </a:tc>
              </a:tr>
              <a:tr h="1234504">
                <a:tc>
                  <a:txBody>
                    <a:bodyPr/>
                    <a:lstStyle/>
                    <a:p>
                      <a:r>
                        <a:rPr lang="nl-BE" sz="2400" b="1" smtClean="0">
                          <a:solidFill>
                            <a:srgbClr val="1C1F60"/>
                          </a:solidFill>
                        </a:rPr>
                        <a:t>Management</a:t>
                      </a:r>
                      <a:endParaRPr lang="nl-BE" sz="2400" b="1" dirty="0">
                        <a:solidFill>
                          <a:srgbClr val="1C1F60"/>
                        </a:solidFill>
                      </a:endParaRPr>
                    </a:p>
                  </a:txBody>
                  <a:tcPr marL="79416" marR="79416"/>
                </a:tc>
                <a:tc>
                  <a:txBody>
                    <a:bodyPr/>
                    <a:lstStyle/>
                    <a:p>
                      <a:r>
                        <a:rPr lang="nl-BE" sz="2400" b="1" dirty="0" smtClean="0">
                          <a:solidFill>
                            <a:srgbClr val="1C1F60"/>
                          </a:solidFill>
                        </a:rPr>
                        <a:t>Transactie</a:t>
                      </a:r>
                    </a:p>
                    <a:p>
                      <a:r>
                        <a:rPr lang="nl-BE" sz="2400" dirty="0" smtClean="0">
                          <a:solidFill>
                            <a:srgbClr val="1C1F60"/>
                          </a:solidFill>
                        </a:rPr>
                        <a:t>Productie</a:t>
                      </a:r>
                      <a:r>
                        <a:rPr lang="nl-BE" sz="2400" baseline="0" dirty="0" smtClean="0">
                          <a:solidFill>
                            <a:srgbClr val="1C1F60"/>
                          </a:solidFill>
                        </a:rPr>
                        <a:t> van diensten.</a:t>
                      </a:r>
                      <a:endParaRPr lang="nl-BE" sz="2400" dirty="0">
                        <a:solidFill>
                          <a:srgbClr val="1C1F60"/>
                        </a:solidFill>
                      </a:endParaRPr>
                    </a:p>
                  </a:txBody>
                  <a:tcPr marL="79416" marR="79416"/>
                </a:tc>
                <a:tc>
                  <a:txBody>
                    <a:bodyPr/>
                    <a:lstStyle/>
                    <a:p>
                      <a:r>
                        <a:rPr lang="nl-BE" sz="2400" b="1" dirty="0" smtClean="0">
                          <a:solidFill>
                            <a:srgbClr val="1C1F60"/>
                          </a:solidFill>
                        </a:rPr>
                        <a:t>Output</a:t>
                      </a:r>
                    </a:p>
                    <a:p>
                      <a:r>
                        <a:rPr lang="nl-BE" sz="2400" dirty="0" smtClean="0">
                          <a:solidFill>
                            <a:srgbClr val="1C1F60"/>
                          </a:solidFill>
                        </a:rPr>
                        <a:t>Geproduceerde diensten.</a:t>
                      </a:r>
                      <a:endParaRPr lang="nl-BE" sz="2400" dirty="0">
                        <a:solidFill>
                          <a:srgbClr val="1C1F60"/>
                        </a:solidFill>
                      </a:endParaRPr>
                    </a:p>
                  </a:txBody>
                  <a:tcPr marL="79416" marR="79416"/>
                </a:tc>
              </a:tr>
              <a:tr h="1799004">
                <a:tc>
                  <a:txBody>
                    <a:bodyPr/>
                    <a:lstStyle/>
                    <a:p>
                      <a:r>
                        <a:rPr lang="nl-BE" sz="2400" b="1" baseline="0" smtClean="0">
                          <a:solidFill>
                            <a:srgbClr val="1C1F60"/>
                          </a:solidFill>
                        </a:rPr>
                        <a:t>Hulpverlener</a:t>
                      </a:r>
                      <a:endParaRPr lang="nl-BE" sz="2400" b="1" dirty="0">
                        <a:solidFill>
                          <a:srgbClr val="1C1F60"/>
                        </a:solidFill>
                      </a:endParaRPr>
                    </a:p>
                  </a:txBody>
                  <a:tcPr marL="79416" marR="79416"/>
                </a:tc>
                <a:tc>
                  <a:txBody>
                    <a:bodyPr/>
                    <a:lstStyle/>
                    <a:p>
                      <a:r>
                        <a:rPr lang="nl-BE" sz="2400" b="1" dirty="0" smtClean="0">
                          <a:solidFill>
                            <a:srgbClr val="1C1F60"/>
                          </a:solidFill>
                        </a:rPr>
                        <a:t>Interactie</a:t>
                      </a:r>
                    </a:p>
                    <a:p>
                      <a:r>
                        <a:rPr lang="nl-BE" sz="2400" dirty="0" err="1" smtClean="0">
                          <a:solidFill>
                            <a:srgbClr val="1C1F60"/>
                          </a:solidFill>
                        </a:rPr>
                        <a:t>Hulpverlenings-proces</a:t>
                      </a:r>
                      <a:r>
                        <a:rPr lang="nl-BE" sz="2400" dirty="0" smtClean="0">
                          <a:solidFill>
                            <a:srgbClr val="1C1F60"/>
                          </a:solidFill>
                        </a:rPr>
                        <a:t>.</a:t>
                      </a:r>
                      <a:endParaRPr lang="nl-BE" sz="2400" dirty="0">
                        <a:solidFill>
                          <a:srgbClr val="1C1F60"/>
                        </a:solidFill>
                      </a:endParaRPr>
                    </a:p>
                  </a:txBody>
                  <a:tcPr marL="79416" marR="79416"/>
                </a:tc>
                <a:tc>
                  <a:txBody>
                    <a:bodyPr/>
                    <a:lstStyle/>
                    <a:p>
                      <a:r>
                        <a:rPr lang="nl-BE" sz="2400" b="1" dirty="0" err="1" smtClean="0">
                          <a:solidFill>
                            <a:srgbClr val="1C1F60"/>
                          </a:solidFill>
                        </a:rPr>
                        <a:t>Throughput</a:t>
                      </a:r>
                      <a:endParaRPr lang="nl-BE" sz="2400" b="1" dirty="0" smtClean="0">
                        <a:solidFill>
                          <a:srgbClr val="1C1F60"/>
                        </a:solidFill>
                      </a:endParaRPr>
                    </a:p>
                    <a:p>
                      <a:r>
                        <a:rPr lang="nl-BE" sz="2400" dirty="0" smtClean="0">
                          <a:solidFill>
                            <a:srgbClr val="1C1F60"/>
                          </a:solidFill>
                        </a:rPr>
                        <a:t>Positieve basishouding en </a:t>
                      </a:r>
                      <a:r>
                        <a:rPr lang="nl-BE" sz="2400" dirty="0" err="1" smtClean="0">
                          <a:solidFill>
                            <a:srgbClr val="1C1F60"/>
                          </a:solidFill>
                        </a:rPr>
                        <a:t>samenwerkings-relatie</a:t>
                      </a:r>
                      <a:r>
                        <a:rPr lang="nl-BE" sz="2400" baseline="0" dirty="0" smtClean="0">
                          <a:solidFill>
                            <a:srgbClr val="1C1F60"/>
                          </a:solidFill>
                        </a:rPr>
                        <a:t>.</a:t>
                      </a:r>
                    </a:p>
                  </a:txBody>
                  <a:tcPr marL="79416" marR="79416"/>
                </a:tc>
              </a:tr>
              <a:tr h="2138560">
                <a:tc>
                  <a:txBody>
                    <a:bodyPr/>
                    <a:lstStyle/>
                    <a:p>
                      <a:r>
                        <a:rPr lang="nl-BE" sz="2400" b="1" dirty="0" smtClean="0">
                          <a:solidFill>
                            <a:srgbClr val="1C1F60"/>
                          </a:solidFill>
                        </a:rPr>
                        <a:t>Cliënt</a:t>
                      </a:r>
                      <a:endParaRPr lang="nl-BE" sz="2400" b="1" dirty="0">
                        <a:solidFill>
                          <a:srgbClr val="1C1F60"/>
                        </a:solidFill>
                      </a:endParaRPr>
                    </a:p>
                  </a:txBody>
                  <a:tcPr marL="79416" marR="79416"/>
                </a:tc>
                <a:tc>
                  <a:txBody>
                    <a:bodyPr/>
                    <a:lstStyle/>
                    <a:p>
                      <a:r>
                        <a:rPr lang="nl-BE" sz="2400" b="1" dirty="0" smtClean="0">
                          <a:solidFill>
                            <a:srgbClr val="1C1F60"/>
                          </a:solidFill>
                        </a:rPr>
                        <a:t>Transactie en interactie</a:t>
                      </a:r>
                    </a:p>
                    <a:p>
                      <a:r>
                        <a:rPr lang="nl-BE" sz="2400" dirty="0" err="1" smtClean="0">
                          <a:solidFill>
                            <a:srgbClr val="1C1F60"/>
                          </a:solidFill>
                        </a:rPr>
                        <a:t>Samenwerkings-relatie</a:t>
                      </a:r>
                      <a:r>
                        <a:rPr lang="nl-BE" sz="2400" dirty="0" smtClean="0">
                          <a:solidFill>
                            <a:srgbClr val="1C1F60"/>
                          </a:solidFill>
                        </a:rPr>
                        <a:t> met</a:t>
                      </a:r>
                      <a:r>
                        <a:rPr lang="nl-BE" sz="2400" baseline="0" dirty="0" smtClean="0">
                          <a:solidFill>
                            <a:srgbClr val="1C1F60"/>
                          </a:solidFill>
                        </a:rPr>
                        <a:t> de hulpverlener.</a:t>
                      </a:r>
                      <a:endParaRPr lang="nl-BE" sz="2400" b="0" dirty="0">
                        <a:solidFill>
                          <a:srgbClr val="1C1F60"/>
                        </a:solidFill>
                      </a:endParaRPr>
                    </a:p>
                  </a:txBody>
                  <a:tcPr marL="79416" marR="79416"/>
                </a:tc>
                <a:tc>
                  <a:txBody>
                    <a:bodyPr/>
                    <a:lstStyle/>
                    <a:p>
                      <a:r>
                        <a:rPr lang="nl-BE" sz="2400" b="1" dirty="0" err="1" smtClean="0">
                          <a:solidFill>
                            <a:srgbClr val="1C1F60"/>
                          </a:solidFill>
                        </a:rPr>
                        <a:t>Outcome</a:t>
                      </a:r>
                      <a:endParaRPr lang="nl-BE" sz="2400" b="1" dirty="0" smtClean="0">
                        <a:solidFill>
                          <a:srgbClr val="1C1F60"/>
                        </a:solidFill>
                      </a:endParaRPr>
                    </a:p>
                    <a:p>
                      <a:endParaRPr lang="nl-BE" sz="2400" dirty="0" smtClean="0">
                        <a:solidFill>
                          <a:srgbClr val="1C1F60"/>
                        </a:solidFill>
                      </a:endParaRPr>
                    </a:p>
                    <a:p>
                      <a:r>
                        <a:rPr lang="nl-BE" sz="2400" dirty="0" smtClean="0">
                          <a:solidFill>
                            <a:srgbClr val="1C1F60"/>
                          </a:solidFill>
                        </a:rPr>
                        <a:t>Autonomie-verhoging en netwerkversterking.</a:t>
                      </a:r>
                      <a:endParaRPr lang="nl-BE" sz="2400" dirty="0">
                        <a:solidFill>
                          <a:srgbClr val="1C1F60"/>
                        </a:solidFill>
                      </a:endParaRPr>
                    </a:p>
                  </a:txBody>
                  <a:tcPr marL="79416" marR="79416"/>
                </a:tc>
              </a:tr>
            </a:tbl>
          </a:graphicData>
        </a:graphic>
      </p:graphicFrame>
      <p:sp>
        <p:nvSpPr>
          <p:cNvPr id="4" name="Tijdelijke aanduiding voor datum 3"/>
          <p:cNvSpPr>
            <a:spLocks noGrp="1"/>
          </p:cNvSpPr>
          <p:nvPr>
            <p:ph type="dt" sz="half" idx="2"/>
          </p:nvPr>
        </p:nvSpPr>
        <p:spPr>
          <a:prstGeom prst="rect">
            <a:avLst/>
          </a:prstGeom>
        </p:spPr>
        <p:txBody>
          <a:bodyPr/>
          <a:lstStyle/>
          <a:p>
            <a:pPr>
              <a:defRPr/>
            </a:pPr>
            <a:fld id="{4FE8C3C4-E759-421D-8DE1-2F2A13246952}" type="datetime1">
              <a:rPr lang="nl-NL" smtClean="0"/>
              <a:pPr>
                <a:defRPr/>
              </a:pPr>
              <a:t>17-5-2014</a:t>
            </a:fld>
            <a:endParaRPr lang="nl-NL" dirty="0"/>
          </a:p>
        </p:txBody>
      </p:sp>
      <p:sp>
        <p:nvSpPr>
          <p:cNvPr id="5" name="Tijdelijke aanduiding voor dianummer 4"/>
          <p:cNvSpPr>
            <a:spLocks noGrp="1"/>
          </p:cNvSpPr>
          <p:nvPr>
            <p:ph type="sldNum" sz="quarter" idx="4"/>
          </p:nvPr>
        </p:nvSpPr>
        <p:spPr>
          <a:prstGeom prst="rect">
            <a:avLst/>
          </a:prstGeom>
        </p:spPr>
        <p:txBody>
          <a:bodyPr/>
          <a:lstStyle/>
          <a:p>
            <a:pPr>
              <a:defRPr/>
            </a:pPr>
            <a:r>
              <a:rPr lang="nl-NL" dirty="0" smtClean="0"/>
              <a:t>- p.</a:t>
            </a:r>
            <a:fld id="{D696CEF4-84AD-4563-82F5-F7229DF36ABD}" type="slidenum">
              <a:rPr lang="nl-NL" smtClean="0"/>
              <a:pPr>
                <a:defRPr/>
              </a:pPr>
              <a:t>6</a:t>
            </a:fld>
            <a:endParaRPr lang="nl-NL" dirty="0"/>
          </a:p>
        </p:txBody>
      </p:sp>
      <p:sp>
        <p:nvSpPr>
          <p:cNvPr id="7" name="Tijdelijke aanduiding voor inhoud 5"/>
          <p:cNvSpPr txBox="1">
            <a:spLocks/>
          </p:cNvSpPr>
          <p:nvPr/>
        </p:nvSpPr>
        <p:spPr>
          <a:xfrm>
            <a:off x="0" y="6338100"/>
            <a:ext cx="8229600" cy="457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1400" dirty="0" smtClean="0"/>
              <a:t>Bron: </a:t>
            </a:r>
            <a:r>
              <a:rPr lang="nl-NL" sz="1400" dirty="0" err="1" smtClean="0"/>
              <a:t>Stoelinga</a:t>
            </a:r>
            <a:r>
              <a:rPr lang="nl-NL" sz="1400" dirty="0" smtClean="0"/>
              <a:t>, 2004</a:t>
            </a:r>
            <a:endParaRPr lang="nl-NL" sz="1400" dirty="0"/>
          </a:p>
        </p:txBody>
      </p:sp>
    </p:spTree>
    <p:extLst>
      <p:ext uri="{BB962C8B-B14F-4D97-AF65-F5344CB8AC3E}">
        <p14:creationId xmlns:p14="http://schemas.microsoft.com/office/powerpoint/2010/main" val="3731062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507274"/>
            <a:ext cx="8229600" cy="5001476"/>
          </a:xfrm>
        </p:spPr>
        <p:txBody>
          <a:bodyPr>
            <a:normAutofit fontScale="77500" lnSpcReduction="20000"/>
          </a:bodyPr>
          <a:lstStyle/>
          <a:p>
            <a:r>
              <a:rPr lang="nl-NL" dirty="0" smtClean="0">
                <a:solidFill>
                  <a:srgbClr val="1C1F60"/>
                </a:solidFill>
              </a:rPr>
              <a:t>Beheersingslogica vanuit managementkijk onderstelt meetbaarheid (smart-doelstellingen).</a:t>
            </a:r>
          </a:p>
          <a:p>
            <a:r>
              <a:rPr lang="nl-NL" dirty="0" smtClean="0">
                <a:solidFill>
                  <a:srgbClr val="1C1F60"/>
                </a:solidFill>
              </a:rPr>
              <a:t>Doel kwaliteitsvol sociaal werk: autonomieverhoging en netwerkversterking.</a:t>
            </a:r>
            <a:endParaRPr lang="nl-NL" dirty="0">
              <a:solidFill>
                <a:srgbClr val="1C1F60"/>
              </a:solidFill>
            </a:endParaRPr>
          </a:p>
          <a:p>
            <a:r>
              <a:rPr lang="nl-NL" dirty="0" smtClean="0">
                <a:solidFill>
                  <a:srgbClr val="1C1F60"/>
                </a:solidFill>
              </a:rPr>
              <a:t>Is dat ‘empowerment’ meetbaar?</a:t>
            </a:r>
          </a:p>
          <a:p>
            <a:r>
              <a:rPr lang="nl-NL" dirty="0" smtClean="0">
                <a:solidFill>
                  <a:srgbClr val="1C1F60"/>
                </a:solidFill>
              </a:rPr>
              <a:t>Empowerment begrepen als: “een </a:t>
            </a:r>
            <a:r>
              <a:rPr lang="nl-NL" dirty="0">
                <a:solidFill>
                  <a:srgbClr val="1C1F60"/>
                </a:solidFill>
              </a:rPr>
              <a:t>proces van versterking waarbij individuen, organisaties en gemeenschappen greep krijgen op de eigen situatie en hun omgeving en dit via het verwerven van controle, het aanscherpen van kritisch bewustzijn en het stimuleren van participatie” (Van Regenmortel, </a:t>
            </a:r>
            <a:r>
              <a:rPr lang="nl-NL" dirty="0" smtClean="0">
                <a:solidFill>
                  <a:srgbClr val="1C1F60"/>
                </a:solidFill>
              </a:rPr>
              <a:t>2002, 2004).</a:t>
            </a:r>
            <a:endParaRPr lang="nl-NL" dirty="0">
              <a:solidFill>
                <a:srgbClr val="1C1F60"/>
              </a:solidFill>
            </a:endParaRPr>
          </a:p>
          <a:p>
            <a:endParaRPr lang="nl-NL" dirty="0"/>
          </a:p>
        </p:txBody>
      </p:sp>
      <p:sp>
        <p:nvSpPr>
          <p:cNvPr id="4" name="Tijdelijke aanduiding voor datum 3"/>
          <p:cNvSpPr>
            <a:spLocks noGrp="1"/>
          </p:cNvSpPr>
          <p:nvPr>
            <p:ph type="dt" sz="half" idx="2"/>
          </p:nvPr>
        </p:nvSpPr>
        <p:spPr/>
        <p:txBody>
          <a:bodyPr/>
          <a:lstStyle/>
          <a:p>
            <a:fld id="{50F8F113-CD89-4E27-9E3A-853DC79003B7}" type="datetime1">
              <a:rPr lang="nl-NL" smtClean="0"/>
              <a:t>17-5-2014</a:t>
            </a:fld>
            <a:endParaRPr lang="nl-NL" dirty="0"/>
          </a:p>
        </p:txBody>
      </p:sp>
    </p:spTree>
    <p:extLst>
      <p:ext uri="{BB962C8B-B14F-4D97-AF65-F5344CB8AC3E}">
        <p14:creationId xmlns:p14="http://schemas.microsoft.com/office/powerpoint/2010/main" val="28094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5089"/>
            <a:ext cx="8497614" cy="1143000"/>
          </a:xfrm>
        </p:spPr>
        <p:txBody>
          <a:bodyPr>
            <a:normAutofit fontScale="90000"/>
          </a:bodyPr>
          <a:lstStyle/>
          <a:p>
            <a:r>
              <a:rPr lang="nl-NL" sz="4400" b="1" dirty="0">
                <a:solidFill>
                  <a:srgbClr val="1C1F60"/>
                </a:solidFill>
              </a:rPr>
              <a:t>2</a:t>
            </a:r>
            <a:r>
              <a:rPr lang="nl-NL" sz="4400" b="1" dirty="0" smtClean="0">
                <a:solidFill>
                  <a:srgbClr val="1C1F60"/>
                </a:solidFill>
              </a:rPr>
              <a:t>. Meetschaal </a:t>
            </a:r>
            <a:r>
              <a:rPr lang="nl-NL" sz="4400" b="1" dirty="0">
                <a:solidFill>
                  <a:srgbClr val="1C1F60"/>
                </a:solidFill>
              </a:rPr>
              <a:t>psychologisch </a:t>
            </a:r>
            <a:r>
              <a:rPr lang="nl-NL" sz="4400" b="1" dirty="0" smtClean="0">
                <a:solidFill>
                  <a:srgbClr val="1C1F60"/>
                </a:solidFill>
              </a:rPr>
              <a:t>empowerment</a:t>
            </a:r>
            <a:endParaRPr lang="nl-NL" dirty="0"/>
          </a:p>
        </p:txBody>
      </p:sp>
      <p:sp>
        <p:nvSpPr>
          <p:cNvPr id="3" name="Ondertitel 2"/>
          <p:cNvSpPr>
            <a:spLocks noGrp="1"/>
          </p:cNvSpPr>
          <p:nvPr>
            <p:ph idx="1"/>
          </p:nvPr>
        </p:nvSpPr>
        <p:spPr>
          <a:xfrm>
            <a:off x="457200" y="2914072"/>
            <a:ext cx="8229600" cy="3013763"/>
          </a:xfrm>
        </p:spPr>
        <p:txBody>
          <a:bodyPr>
            <a:normAutofit/>
          </a:bodyPr>
          <a:lstStyle/>
          <a:p>
            <a:r>
              <a:rPr lang="nl-NL" dirty="0" smtClean="0">
                <a:solidFill>
                  <a:srgbClr val="1C1F60"/>
                </a:solidFill>
              </a:rPr>
              <a:t>2012-2013</a:t>
            </a:r>
          </a:p>
          <a:p>
            <a:r>
              <a:rPr lang="nl-NL" dirty="0" smtClean="0">
                <a:solidFill>
                  <a:srgbClr val="1C1F60"/>
                </a:solidFill>
              </a:rPr>
              <a:t>Vlaams Armoedesteunpunt. Beleidsrelevant onderzoek.</a:t>
            </a:r>
            <a:r>
              <a:rPr lang="nl-NL" dirty="0">
                <a:solidFill>
                  <a:srgbClr val="1C1F60"/>
                </a:solidFill>
              </a:rPr>
              <a:t/>
            </a:r>
            <a:br>
              <a:rPr lang="nl-NL" dirty="0">
                <a:solidFill>
                  <a:srgbClr val="1C1F60"/>
                </a:solidFill>
              </a:rPr>
            </a:br>
            <a:r>
              <a:rPr lang="nl-NL" dirty="0" smtClean="0">
                <a:solidFill>
                  <a:srgbClr val="1C1F60"/>
                </a:solidFill>
              </a:rPr>
              <a:t>www.vlaamsarmoedesteunpunt.be</a:t>
            </a:r>
            <a:r>
              <a:rPr lang="nl-NL" dirty="0"/>
              <a:t/>
            </a:r>
            <a:br>
              <a:rPr lang="nl-NL" dirty="0"/>
            </a:b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408" y="3214578"/>
            <a:ext cx="17748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9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73655"/>
            <a:ext cx="8229600" cy="1143000"/>
          </a:xfrm>
        </p:spPr>
        <p:txBody>
          <a:bodyPr>
            <a:normAutofit/>
          </a:bodyPr>
          <a:lstStyle/>
          <a:p>
            <a:pPr algn="l"/>
            <a:r>
              <a:rPr lang="nl-NL" b="1" dirty="0">
                <a:solidFill>
                  <a:srgbClr val="1C1F60"/>
                </a:solidFill>
              </a:rPr>
              <a:t>2</a:t>
            </a:r>
            <a:r>
              <a:rPr lang="nl-NL" b="1" dirty="0" smtClean="0">
                <a:solidFill>
                  <a:srgbClr val="1C1F60"/>
                </a:solidFill>
              </a:rPr>
              <a:t>.1 Situering</a:t>
            </a:r>
            <a:endParaRPr lang="nl-NL" b="1" dirty="0">
              <a:solidFill>
                <a:srgbClr val="1C1F60"/>
              </a:solidFill>
            </a:endParaRPr>
          </a:p>
        </p:txBody>
      </p:sp>
      <p:sp>
        <p:nvSpPr>
          <p:cNvPr id="3" name="Tijdelijke aanduiding voor inhoud 2"/>
          <p:cNvSpPr>
            <a:spLocks noGrp="1"/>
          </p:cNvSpPr>
          <p:nvPr>
            <p:ph idx="1"/>
          </p:nvPr>
        </p:nvSpPr>
        <p:spPr>
          <a:xfrm>
            <a:off x="457200" y="2168027"/>
            <a:ext cx="8229600" cy="4221083"/>
          </a:xfrm>
        </p:spPr>
        <p:txBody>
          <a:bodyPr>
            <a:normAutofit fontScale="92500" lnSpcReduction="20000"/>
          </a:bodyPr>
          <a:lstStyle/>
          <a:p>
            <a:r>
              <a:rPr lang="nl-NL" dirty="0" smtClean="0">
                <a:solidFill>
                  <a:srgbClr val="1C1F60"/>
                </a:solidFill>
                <a:latin typeface="Trebuchet MS" pitchFamily="34" charset="0"/>
              </a:rPr>
              <a:t>Stijgende belangstelling binnen </a:t>
            </a:r>
            <a:r>
              <a:rPr lang="nl-NL" dirty="0" err="1" smtClean="0">
                <a:solidFill>
                  <a:srgbClr val="1C1F60"/>
                </a:solidFill>
                <a:latin typeface="Trebuchet MS" pitchFamily="34" charset="0"/>
              </a:rPr>
              <a:t>OCMW’s</a:t>
            </a:r>
            <a:r>
              <a:rPr lang="nl-NL" dirty="0" smtClean="0">
                <a:solidFill>
                  <a:srgbClr val="1C1F60"/>
                </a:solidFill>
                <a:latin typeface="Trebuchet MS" pitchFamily="34" charset="0"/>
              </a:rPr>
              <a:t> voor empowerment.</a:t>
            </a:r>
          </a:p>
          <a:p>
            <a:r>
              <a:rPr lang="nl-NL" dirty="0" smtClean="0">
                <a:solidFill>
                  <a:srgbClr val="1C1F60"/>
                </a:solidFill>
                <a:latin typeface="Trebuchet MS" pitchFamily="34" charset="0"/>
              </a:rPr>
              <a:t>Vraag naar methode om effectiviteit in beeld te krijgen</a:t>
            </a:r>
            <a:r>
              <a:rPr lang="nl-NL" dirty="0">
                <a:solidFill>
                  <a:srgbClr val="1C1F60"/>
                </a:solidFill>
                <a:latin typeface="Trebuchet MS" pitchFamily="34" charset="0"/>
              </a:rPr>
              <a:t>. </a:t>
            </a:r>
            <a:endParaRPr lang="nl-NL" dirty="0" smtClean="0">
              <a:solidFill>
                <a:srgbClr val="1C1F60"/>
              </a:solidFill>
              <a:latin typeface="Trebuchet MS" pitchFamily="34" charset="0"/>
            </a:endParaRPr>
          </a:p>
          <a:p>
            <a:r>
              <a:rPr lang="nl-NL" dirty="0" smtClean="0">
                <a:solidFill>
                  <a:srgbClr val="1C1F60"/>
                </a:solidFill>
                <a:latin typeface="Trebuchet MS" pitchFamily="34" charset="0"/>
              </a:rPr>
              <a:t>Try-out </a:t>
            </a:r>
            <a:r>
              <a:rPr lang="nl-NL" dirty="0">
                <a:solidFill>
                  <a:srgbClr val="1C1F60"/>
                </a:solidFill>
                <a:latin typeface="Trebuchet MS" pitchFamily="34" charset="0"/>
              </a:rPr>
              <a:t>meetschaal psychologisch empowerment als concrete vertaling van empowerment naar de praktijk van hulpverlening binnen </a:t>
            </a:r>
            <a:r>
              <a:rPr lang="nl-NL" dirty="0" err="1">
                <a:solidFill>
                  <a:srgbClr val="1C1F60"/>
                </a:solidFill>
                <a:latin typeface="Trebuchet MS" pitchFamily="34" charset="0"/>
              </a:rPr>
              <a:t>OCMW’s</a:t>
            </a:r>
            <a:r>
              <a:rPr lang="nl-NL" dirty="0">
                <a:solidFill>
                  <a:srgbClr val="1C1F60"/>
                </a:solidFill>
                <a:latin typeface="Trebuchet MS" pitchFamily="34" charset="0"/>
              </a:rPr>
              <a:t>.</a:t>
            </a:r>
            <a:endParaRPr lang="nl-NL" dirty="0" smtClean="0">
              <a:solidFill>
                <a:srgbClr val="1C1F60"/>
              </a:solidFill>
              <a:latin typeface="Trebuchet MS" pitchFamily="34" charset="0"/>
            </a:endParaRPr>
          </a:p>
          <a:p>
            <a:r>
              <a:rPr lang="nl-NL" dirty="0" smtClean="0">
                <a:solidFill>
                  <a:srgbClr val="1C1F60"/>
                </a:solidFill>
                <a:latin typeface="Trebuchet MS" pitchFamily="34" charset="0"/>
              </a:rPr>
              <a:t>Betrokken </a:t>
            </a:r>
            <a:r>
              <a:rPr lang="nl-NL" dirty="0" err="1" smtClean="0">
                <a:solidFill>
                  <a:srgbClr val="1C1F60"/>
                </a:solidFill>
                <a:latin typeface="Trebuchet MS" pitchFamily="34" charset="0"/>
              </a:rPr>
              <a:t>OCMW’s</a:t>
            </a:r>
            <a:r>
              <a:rPr lang="nl-NL" dirty="0" smtClean="0">
                <a:solidFill>
                  <a:srgbClr val="1C1F60"/>
                </a:solidFill>
                <a:latin typeface="Trebuchet MS" pitchFamily="34" charset="0"/>
              </a:rPr>
              <a:t> van </a:t>
            </a:r>
            <a:r>
              <a:rPr lang="nl-NL" dirty="0" err="1" smtClean="0">
                <a:solidFill>
                  <a:srgbClr val="1C1F60"/>
                </a:solidFill>
                <a:latin typeface="Trebuchet MS" pitchFamily="34" charset="0"/>
              </a:rPr>
              <a:t>Wevelgem</a:t>
            </a:r>
            <a:r>
              <a:rPr lang="nl-NL" dirty="0" smtClean="0">
                <a:solidFill>
                  <a:srgbClr val="1C1F60"/>
                </a:solidFill>
                <a:latin typeface="Trebuchet MS" pitchFamily="34" charset="0"/>
              </a:rPr>
              <a:t>, </a:t>
            </a:r>
            <a:r>
              <a:rPr lang="nl-NL" dirty="0" err="1" smtClean="0">
                <a:solidFill>
                  <a:srgbClr val="1C1F60"/>
                </a:solidFill>
                <a:latin typeface="Trebuchet MS" pitchFamily="34" charset="0"/>
              </a:rPr>
              <a:t>Westerlo</a:t>
            </a:r>
            <a:r>
              <a:rPr lang="nl-NL" dirty="0" smtClean="0">
                <a:solidFill>
                  <a:srgbClr val="1C1F60"/>
                </a:solidFill>
                <a:latin typeface="Trebuchet MS" pitchFamily="34" charset="0"/>
              </a:rPr>
              <a:t>, Lier en Antwerpen.</a:t>
            </a:r>
            <a:endParaRPr lang="nl-NL" dirty="0">
              <a:solidFill>
                <a:srgbClr val="1C1F60"/>
              </a:solidFill>
              <a:latin typeface="Trebuchet MS" pitchFamily="34" charset="0"/>
            </a:endParaRPr>
          </a:p>
          <a:p>
            <a:endParaRPr lang="nl-NL" dirty="0">
              <a:latin typeface="Trebuchet MS" pitchFamily="34" charset="0"/>
            </a:endParaRPr>
          </a:p>
          <a:p>
            <a:endParaRPr lang="nl-NL" dirty="0">
              <a:latin typeface="Trebuchet MS"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766" y="0"/>
            <a:ext cx="2270234" cy="124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9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resentatie_gevorderd">
  <a:themeElements>
    <a:clrScheme name="KdG_Themakleuren">
      <a:dk1>
        <a:sysClr val="windowText" lastClr="000000"/>
      </a:dk1>
      <a:lt1>
        <a:sysClr val="window" lastClr="FFFFFF"/>
      </a:lt1>
      <a:dk2>
        <a:srgbClr val="0C2C80"/>
      </a:dk2>
      <a:lt2>
        <a:srgbClr val="C1D82F"/>
      </a:lt2>
      <a:accent1>
        <a:srgbClr val="CA333F"/>
      </a:accent1>
      <a:accent2>
        <a:srgbClr val="008F94"/>
      </a:accent2>
      <a:accent3>
        <a:srgbClr val="E0D200"/>
      </a:accent3>
      <a:accent4>
        <a:srgbClr val="F08B27"/>
      </a:accent4>
      <a:accent5>
        <a:srgbClr val="B10060"/>
      </a:accent5>
      <a:accent6>
        <a:srgbClr val="8BB2BC"/>
      </a:accent6>
      <a:hlink>
        <a:srgbClr val="0C2C80"/>
      </a:hlink>
      <a:folHlink>
        <a:srgbClr val="C1D8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e_gevorderd">
  <a:themeElements>
    <a:clrScheme name="KdG_Themakleuren">
      <a:dk1>
        <a:sysClr val="windowText" lastClr="000000"/>
      </a:dk1>
      <a:lt1>
        <a:sysClr val="window" lastClr="FFFFFF"/>
      </a:lt1>
      <a:dk2>
        <a:srgbClr val="0C2C80"/>
      </a:dk2>
      <a:lt2>
        <a:srgbClr val="C1D82F"/>
      </a:lt2>
      <a:accent1>
        <a:srgbClr val="CA333F"/>
      </a:accent1>
      <a:accent2>
        <a:srgbClr val="008F94"/>
      </a:accent2>
      <a:accent3>
        <a:srgbClr val="E0D200"/>
      </a:accent3>
      <a:accent4>
        <a:srgbClr val="F08B27"/>
      </a:accent4>
      <a:accent5>
        <a:srgbClr val="B10060"/>
      </a:accent5>
      <a:accent6>
        <a:srgbClr val="8BB2BC"/>
      </a:accent6>
      <a:hlink>
        <a:srgbClr val="0C2C80"/>
      </a:hlink>
      <a:folHlink>
        <a:srgbClr val="C1D8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resentatie_okt'12">
  <a:themeElements>
    <a:clrScheme name="KdG_Themakleuren">
      <a:dk1>
        <a:sysClr val="windowText" lastClr="000000"/>
      </a:dk1>
      <a:lt1>
        <a:sysClr val="window" lastClr="FFFFFF"/>
      </a:lt1>
      <a:dk2>
        <a:srgbClr val="0C2C80"/>
      </a:dk2>
      <a:lt2>
        <a:srgbClr val="C1D82F"/>
      </a:lt2>
      <a:accent1>
        <a:srgbClr val="CA333F"/>
      </a:accent1>
      <a:accent2>
        <a:srgbClr val="008F94"/>
      </a:accent2>
      <a:accent3>
        <a:srgbClr val="E0D200"/>
      </a:accent3>
      <a:accent4>
        <a:srgbClr val="F08B27"/>
      </a:accent4>
      <a:accent5>
        <a:srgbClr val="B10060"/>
      </a:accent5>
      <a:accent6>
        <a:srgbClr val="8BB2BC"/>
      </a:accent6>
      <a:hlink>
        <a:srgbClr val="0C2C80"/>
      </a:hlink>
      <a:folHlink>
        <a:srgbClr val="C1D8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resentatie_okt'12">
  <a:themeElements>
    <a:clrScheme name="KdG_Themakleuren">
      <a:dk1>
        <a:sysClr val="windowText" lastClr="000000"/>
      </a:dk1>
      <a:lt1>
        <a:sysClr val="window" lastClr="FFFFFF"/>
      </a:lt1>
      <a:dk2>
        <a:srgbClr val="0C2C80"/>
      </a:dk2>
      <a:lt2>
        <a:srgbClr val="C1D82F"/>
      </a:lt2>
      <a:accent1>
        <a:srgbClr val="CA333F"/>
      </a:accent1>
      <a:accent2>
        <a:srgbClr val="008F94"/>
      </a:accent2>
      <a:accent3>
        <a:srgbClr val="E0D200"/>
      </a:accent3>
      <a:accent4>
        <a:srgbClr val="F08B27"/>
      </a:accent4>
      <a:accent5>
        <a:srgbClr val="B10060"/>
      </a:accent5>
      <a:accent6>
        <a:srgbClr val="8BB2BC"/>
      </a:accent6>
      <a:hlink>
        <a:srgbClr val="0C2C80"/>
      </a:hlink>
      <a:folHlink>
        <a:srgbClr val="C1D82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presentatie_gevorderd</Template>
  <TotalTime>2273</TotalTime>
  <Words>1122</Words>
  <Application>Microsoft Office PowerPoint</Application>
  <PresentationFormat>Diavoorstelling (4:3)</PresentationFormat>
  <Paragraphs>331</Paragraphs>
  <Slides>30</Slides>
  <Notes>14</Notes>
  <HiddenSlides>0</HiddenSlides>
  <MMClips>0</MMClips>
  <ScaleCrop>false</ScaleCrop>
  <HeadingPairs>
    <vt:vector size="4" baseType="variant">
      <vt:variant>
        <vt:lpstr>Thema</vt:lpstr>
      </vt:variant>
      <vt:variant>
        <vt:i4>5</vt:i4>
      </vt:variant>
      <vt:variant>
        <vt:lpstr>Diatitels</vt:lpstr>
      </vt:variant>
      <vt:variant>
        <vt:i4>30</vt:i4>
      </vt:variant>
    </vt:vector>
  </HeadingPairs>
  <TitlesOfParts>
    <vt:vector size="35" baseType="lpstr">
      <vt:lpstr>presentatie_gevorderd</vt:lpstr>
      <vt:lpstr>1_presentatie_gevorderd</vt:lpstr>
      <vt:lpstr>Office-thema</vt:lpstr>
      <vt:lpstr>presentatie_okt'12</vt:lpstr>
      <vt:lpstr>1_presentatie_okt'12</vt:lpstr>
      <vt:lpstr>Een meetschaal voor psychologisch empowerment als een 'gedragen' meetinstrument</vt:lpstr>
      <vt:lpstr>Menu</vt:lpstr>
      <vt:lpstr>PowerPoint-presentatie</vt:lpstr>
      <vt:lpstr>PowerPoint-presentatie</vt:lpstr>
      <vt:lpstr>PowerPoint-presentatie</vt:lpstr>
      <vt:lpstr>PowerPoint-presentatie</vt:lpstr>
      <vt:lpstr>PowerPoint-presentatie</vt:lpstr>
      <vt:lpstr>2. Meetschaal psychologisch empowerment</vt:lpstr>
      <vt:lpstr>2.1 Situering</vt:lpstr>
      <vt:lpstr>Bron: Zimmerman, 1995</vt:lpstr>
      <vt:lpstr>2.3 Wat is een meetschaal?</vt:lpstr>
      <vt:lpstr>3. Try-out</vt:lpstr>
      <vt:lpstr>3.1 Draagvlak</vt:lpstr>
      <vt:lpstr>3.2 Schaalconstructie in co-creatie</vt:lpstr>
      <vt:lpstr>3.2.1 In dialoog met sociaal werkers</vt:lpstr>
      <vt:lpstr>3.2.2 De stem van cliënten</vt:lpstr>
      <vt:lpstr>3.3 Feitelijke try-out</vt:lpstr>
      <vt:lpstr>3.4. Confirmatorische factoranalyse</vt:lpstr>
      <vt:lpstr>INDUCTIE</vt:lpstr>
      <vt:lpstr>PowerPoint-presentatie</vt:lpstr>
      <vt:lpstr>PowerPoint-presentatie</vt:lpstr>
      <vt:lpstr>4. Conclusies  4.1 Schaal is vatbaar voor verbetering </vt:lpstr>
      <vt:lpstr>4.2 Kracht van de meetschaal</vt:lpstr>
      <vt:lpstr>4.3 Conclusie mbt het onderzoek</vt:lpstr>
      <vt:lpstr>5. Evaluatieonderzoek</vt:lpstr>
      <vt:lpstr> Integratie van 3 ‘werelden’ </vt:lpstr>
      <vt:lpstr>Bron: Wallace, 2008, p. 202</vt:lpstr>
      <vt:lpstr>6. Literatuurlijst</vt:lpstr>
      <vt:lpstr>7. Discussie</vt:lpstr>
      <vt:lpstr>8. Contactgegevens</vt:lpstr>
    </vt:vector>
  </TitlesOfParts>
  <Company>Karel de Grote-Hogeschool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PWO Empowermentmeting</dc:title>
  <dc:creator>depauwj</dc:creator>
  <cp:lastModifiedBy>depauwj</cp:lastModifiedBy>
  <cp:revision>183</cp:revision>
  <cp:lastPrinted>2013-12-17T08:04:41Z</cp:lastPrinted>
  <dcterms:created xsi:type="dcterms:W3CDTF">2013-12-09T07:28:38Z</dcterms:created>
  <dcterms:modified xsi:type="dcterms:W3CDTF">2014-05-17T13:14:41Z</dcterms:modified>
</cp:coreProperties>
</file>