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82" r:id="rId3"/>
    <p:sldId id="260" r:id="rId4"/>
    <p:sldId id="274" r:id="rId5"/>
    <p:sldId id="267" r:id="rId6"/>
    <p:sldId id="275" r:id="rId7"/>
    <p:sldId id="261" r:id="rId8"/>
    <p:sldId id="280" r:id="rId9"/>
    <p:sldId id="271" r:id="rId10"/>
    <p:sldId id="264" r:id="rId11"/>
    <p:sldId id="269" r:id="rId12"/>
    <p:sldId id="276" r:id="rId13"/>
    <p:sldId id="281" r:id="rId14"/>
  </p:sldIdLst>
  <p:sldSz cx="9906000" cy="6858000" type="A4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scaleToFitPaper="1"/>
  <p:clrMru>
    <a:srgbClr val="1F8869"/>
    <a:srgbClr val="24847C"/>
    <a:srgbClr val="2DA297"/>
    <a:srgbClr val="3CC8BF"/>
    <a:srgbClr val="2356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000" autoAdjust="0"/>
  </p:normalViewPr>
  <p:slideViewPr>
    <p:cSldViewPr snapToGrid="0" snapToObjects="1">
      <p:cViewPr>
        <p:scale>
          <a:sx n="100" d="100"/>
          <a:sy n="100" d="100"/>
        </p:scale>
        <p:origin x="-1008" y="-53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DD24E4-E7CE-5043-A63A-7688E0590959}" type="datetimeFigureOut">
              <a:rPr lang="nl-NL" smtClean="0"/>
              <a:t>26-10-16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62334E-A4D1-BB4A-B822-57D92E62548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9375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D1745E-D5DE-CF4E-AB3E-63218153776F}" type="datetimeFigureOut">
              <a:rPr lang="nl-NL" smtClean="0"/>
              <a:t>26-10-16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16D49-8522-E340-91CA-A4419D64DC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1104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D16D49-8522-E340-91CA-A4419D64DC23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2821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33ED6-3F35-CF49-A7D8-20301B4A14AA}" type="datetimeFigureOut">
              <a:rPr lang="nl-NL" smtClean="0"/>
              <a:t>26-10-16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8A410-E9D9-9C42-8A37-486B772F2F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0361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33ED6-3F35-CF49-A7D8-20301B4A14AA}" type="datetimeFigureOut">
              <a:rPr lang="nl-NL" smtClean="0"/>
              <a:t>26-10-16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8A410-E9D9-9C42-8A37-486B772F2F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5742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33ED6-3F35-CF49-A7D8-20301B4A14AA}" type="datetimeFigureOut">
              <a:rPr lang="nl-NL" smtClean="0"/>
              <a:t>26-10-16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8A410-E9D9-9C42-8A37-486B772F2F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5498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33ED6-3F35-CF49-A7D8-20301B4A14AA}" type="datetimeFigureOut">
              <a:rPr lang="nl-NL" smtClean="0"/>
              <a:t>26-10-16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8A410-E9D9-9C42-8A37-486B772F2F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0651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506" y="4406902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33ED6-3F35-CF49-A7D8-20301B4A14AA}" type="datetimeFigureOut">
              <a:rPr lang="nl-NL" smtClean="0"/>
              <a:t>26-10-16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8A410-E9D9-9C42-8A37-486B772F2F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6977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95300" y="1600202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035550" y="1600202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33ED6-3F35-CF49-A7D8-20301B4A14AA}" type="datetimeFigureOut">
              <a:rPr lang="nl-NL" smtClean="0"/>
              <a:t>26-10-16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8A410-E9D9-9C42-8A37-486B772F2F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6070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95300" y="1535114"/>
            <a:ext cx="4376870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5032113" y="1535114"/>
            <a:ext cx="4378590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5032113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33ED6-3F35-CF49-A7D8-20301B4A14AA}" type="datetimeFigureOut">
              <a:rPr lang="nl-NL" smtClean="0"/>
              <a:t>26-10-16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8A410-E9D9-9C42-8A37-486B772F2F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3966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33ED6-3F35-CF49-A7D8-20301B4A14AA}" type="datetimeFigureOut">
              <a:rPr lang="nl-NL" smtClean="0"/>
              <a:t>26-10-16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8A410-E9D9-9C42-8A37-486B772F2F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8888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33ED6-3F35-CF49-A7D8-20301B4A14AA}" type="datetimeFigureOut">
              <a:rPr lang="nl-NL" smtClean="0"/>
              <a:t>26-10-16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8A410-E9D9-9C42-8A37-486B772F2F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9678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3" y="273050"/>
            <a:ext cx="3259006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72971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95303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33ED6-3F35-CF49-A7D8-20301B4A14AA}" type="datetimeFigureOut">
              <a:rPr lang="nl-NL" smtClean="0"/>
              <a:t>26-10-16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8A410-E9D9-9C42-8A37-486B772F2F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5584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941645" y="5367339"/>
            <a:ext cx="59436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33ED6-3F35-CF49-A7D8-20301B4A14AA}" type="datetimeFigureOut">
              <a:rPr lang="nl-NL" smtClean="0"/>
              <a:t>26-10-16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8A410-E9D9-9C42-8A37-486B772F2F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0358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95300" y="1600202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33ED6-3F35-CF49-A7D8-20301B4A14AA}" type="datetimeFigureOut">
              <a:rPr lang="nl-NL" smtClean="0"/>
              <a:t>26-10-16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8A410-E9D9-9C42-8A37-486B772F2F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8048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file://localhost/Users/suidbrink/Pictures/foto%20werkgebied%20Vitras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6" Type="http://schemas.openxmlformats.org/officeDocument/2006/relationships/image" Target="../media/image6.jpg"/><Relationship Id="rId7" Type="http://schemas.openxmlformats.org/officeDocument/2006/relationships/image" Target="../media/image7.jpg"/><Relationship Id="rId8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6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4.jpg"/><Relationship Id="rId5" Type="http://schemas.openxmlformats.org/officeDocument/2006/relationships/image" Target="../media/image6.jpg"/><Relationship Id="rId6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Hoe werkt dat samen? PW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176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Hoe werkt dat samen? PW 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3" name="Afbeelding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837" y="2032000"/>
            <a:ext cx="3118326" cy="279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kstvak 3"/>
          <p:cNvSpPr txBox="1"/>
          <p:nvPr/>
        </p:nvSpPr>
        <p:spPr>
          <a:xfrm>
            <a:off x="3568117" y="4904102"/>
            <a:ext cx="2729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24847C"/>
                </a:solidFill>
              </a:rPr>
              <a:t>Spreek en deel</a:t>
            </a:r>
            <a:endParaRPr lang="nl-NL" b="1" dirty="0">
              <a:solidFill>
                <a:srgbClr val="2484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824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Hoe werkt dat samen? PW 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3" name="Afbeelding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474" y="2632728"/>
            <a:ext cx="5217500" cy="31366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kstvak 3"/>
          <p:cNvSpPr txBox="1"/>
          <p:nvPr/>
        </p:nvSpPr>
        <p:spPr>
          <a:xfrm>
            <a:off x="2024542" y="1530362"/>
            <a:ext cx="5033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rgbClr val="24847C"/>
                </a:solidFill>
              </a:rPr>
              <a:t>Doen!  Expliciteer en leer</a:t>
            </a:r>
            <a:endParaRPr lang="nl-NL" sz="2400" b="1" dirty="0">
              <a:solidFill>
                <a:srgbClr val="2484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489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Hoe werkt dat samen? PW 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733551" y="1669010"/>
            <a:ext cx="5065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24847C"/>
                </a:solidFill>
              </a:rPr>
              <a:t>Impact op de praktijk</a:t>
            </a:r>
            <a:endParaRPr lang="nl-NL" sz="2800" b="1" dirty="0">
              <a:solidFill>
                <a:srgbClr val="24847C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1733551" y="2038342"/>
            <a:ext cx="6562724" cy="3306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nl-NL" dirty="0">
              <a:solidFill>
                <a:srgbClr val="24847C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charset="2"/>
              <a:buChar char="v"/>
            </a:pPr>
            <a:r>
              <a:rPr lang="nl-NL" dirty="0" smtClean="0">
                <a:solidFill>
                  <a:srgbClr val="24847C"/>
                </a:solidFill>
              </a:rPr>
              <a:t>Visie en beleid 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v"/>
            </a:pPr>
            <a:r>
              <a:rPr lang="nl-NL" dirty="0" smtClean="0">
                <a:solidFill>
                  <a:srgbClr val="24847C"/>
                </a:solidFill>
              </a:rPr>
              <a:t>Klantenraad Vitras 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v"/>
            </a:pPr>
            <a:r>
              <a:rPr lang="nl-NL" dirty="0" smtClean="0">
                <a:solidFill>
                  <a:srgbClr val="24847C"/>
                </a:solidFill>
              </a:rPr>
              <a:t>Vervolgonderzoek Vitras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v"/>
            </a:pPr>
            <a:r>
              <a:rPr lang="nl-NL" dirty="0" smtClean="0">
                <a:solidFill>
                  <a:srgbClr val="24847C"/>
                </a:solidFill>
              </a:rPr>
              <a:t>Publieksversie 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v"/>
            </a:pPr>
            <a:r>
              <a:rPr lang="nl-NL" dirty="0" smtClean="0">
                <a:solidFill>
                  <a:srgbClr val="24847C"/>
                </a:solidFill>
              </a:rPr>
              <a:t>Netwerken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v"/>
            </a:pPr>
            <a:r>
              <a:rPr lang="nl-NL" dirty="0" smtClean="0">
                <a:solidFill>
                  <a:srgbClr val="24847C"/>
                </a:solidFill>
              </a:rPr>
              <a:t>Artikel</a:t>
            </a:r>
            <a:endParaRPr lang="nl-NL" dirty="0">
              <a:solidFill>
                <a:srgbClr val="3CC8BF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charset="2"/>
              <a:buChar char="v"/>
            </a:pPr>
            <a:endParaRPr lang="nl-NL" sz="1400" dirty="0" smtClean="0">
              <a:solidFill>
                <a:srgbClr val="2484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386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Hoe werkt dat samen? PW 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4" name="Afbeelding 3" descr="Hoe werkt dat samen? PW 1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313" y="1212819"/>
            <a:ext cx="6767120" cy="4684929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2077508" y="1844632"/>
            <a:ext cx="5654675" cy="3934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800" b="1" dirty="0" smtClean="0">
                <a:solidFill>
                  <a:srgbClr val="24847C"/>
                </a:solidFill>
              </a:rPr>
              <a:t>Terugblik</a:t>
            </a:r>
          </a:p>
          <a:p>
            <a:pPr>
              <a:lnSpc>
                <a:spcPct val="150000"/>
              </a:lnSpc>
            </a:pPr>
            <a:r>
              <a:rPr lang="nl-NL" sz="2800" dirty="0" smtClean="0">
                <a:solidFill>
                  <a:srgbClr val="24847C"/>
                </a:solidFill>
              </a:rPr>
              <a:t>Onderzoek helpt</a:t>
            </a:r>
          </a:p>
          <a:p>
            <a:pPr>
              <a:lnSpc>
                <a:spcPct val="150000"/>
              </a:lnSpc>
            </a:pPr>
            <a:r>
              <a:rPr lang="nl-NL" sz="2800" dirty="0" smtClean="0">
                <a:solidFill>
                  <a:srgbClr val="24847C"/>
                </a:solidFill>
              </a:rPr>
              <a:t>Taaie </a:t>
            </a:r>
            <a:r>
              <a:rPr lang="nl-NL" sz="2800" dirty="0" smtClean="0">
                <a:solidFill>
                  <a:srgbClr val="24847C"/>
                </a:solidFill>
              </a:rPr>
              <a:t>praktijk - </a:t>
            </a:r>
            <a:r>
              <a:rPr lang="nl-NL" sz="2800" dirty="0">
                <a:solidFill>
                  <a:srgbClr val="24847C"/>
                </a:solidFill>
              </a:rPr>
              <a:t>taal</a:t>
            </a:r>
            <a:r>
              <a:rPr lang="nl-NL" sz="2800" dirty="0" smtClean="0">
                <a:solidFill>
                  <a:srgbClr val="24847C"/>
                </a:solidFill>
                <a:sym typeface="Wingdings"/>
              </a:rPr>
              <a:t></a:t>
            </a:r>
            <a:endParaRPr lang="nl-NL" sz="2800" dirty="0" smtClean="0">
              <a:solidFill>
                <a:srgbClr val="24847C"/>
              </a:solidFill>
            </a:endParaRPr>
          </a:p>
          <a:p>
            <a:pPr>
              <a:lnSpc>
                <a:spcPct val="150000"/>
              </a:lnSpc>
            </a:pPr>
            <a:r>
              <a:rPr lang="nl-NL" sz="2800" dirty="0" smtClean="0">
                <a:solidFill>
                  <a:srgbClr val="24847C"/>
                </a:solidFill>
              </a:rPr>
              <a:t>Kritisch meebewegen</a:t>
            </a:r>
            <a:endParaRPr lang="nl-NL" sz="2800" dirty="0" smtClean="0">
              <a:solidFill>
                <a:srgbClr val="24847C"/>
              </a:solidFill>
            </a:endParaRPr>
          </a:p>
          <a:p>
            <a:pPr>
              <a:lnSpc>
                <a:spcPct val="150000"/>
              </a:lnSpc>
            </a:pPr>
            <a:r>
              <a:rPr lang="nl-NL" sz="2800" dirty="0">
                <a:solidFill>
                  <a:srgbClr val="24847C"/>
                </a:solidFill>
              </a:rPr>
              <a:t>Energie stroomt weer</a:t>
            </a:r>
          </a:p>
          <a:p>
            <a:pPr>
              <a:lnSpc>
                <a:spcPct val="150000"/>
              </a:lnSpc>
            </a:pPr>
            <a:endParaRPr lang="nl-NL" sz="2800" dirty="0">
              <a:solidFill>
                <a:srgbClr val="24847C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6989233" y="6934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64782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5367" y="274639"/>
            <a:ext cx="8805333" cy="1143000"/>
          </a:xfrm>
        </p:spPr>
        <p:txBody>
          <a:bodyPr/>
          <a:lstStyle/>
          <a:p>
            <a:r>
              <a:rPr lang="nl-NL" dirty="0" smtClean="0"/>
              <a:t>De praktijk</a:t>
            </a:r>
            <a:endParaRPr lang="nl-NL" dirty="0"/>
          </a:p>
        </p:txBody>
      </p:sp>
      <p:pic>
        <p:nvPicPr>
          <p:cNvPr id="11" name="foto werkgebied Vitras.jpg" descr="/Users/suidbrink/Pictures/foto werkgebied Vitras.jpg"/>
          <p:cNvPicPr>
            <a:picLocks noGrp="1" noChangeAspect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927" r="-38927"/>
          <a:stretch>
            <a:fillRect/>
          </a:stretch>
        </p:blipFill>
        <p:spPr>
          <a:xfrm>
            <a:off x="-183428" y="1799671"/>
            <a:ext cx="9800503" cy="4975292"/>
          </a:xfrm>
        </p:spPr>
      </p:pic>
      <p:sp>
        <p:nvSpPr>
          <p:cNvPr id="12" name="Tekstvak 11"/>
          <p:cNvSpPr txBox="1"/>
          <p:nvPr/>
        </p:nvSpPr>
        <p:spPr>
          <a:xfrm>
            <a:off x="1953683" y="1417639"/>
            <a:ext cx="5449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VITRAS</a:t>
            </a:r>
            <a:r>
              <a:rPr lang="nl-NL" dirty="0" smtClean="0"/>
              <a:t>  - </a:t>
            </a:r>
            <a:r>
              <a:rPr lang="nl-NL" dirty="0" smtClean="0"/>
              <a:t>Zorg</a:t>
            </a:r>
            <a:r>
              <a:rPr lang="nl-NL" dirty="0"/>
              <a:t> </a:t>
            </a:r>
            <a:r>
              <a:rPr lang="nl-NL" dirty="0" smtClean="0"/>
              <a:t>en Sociaal Werk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41975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Hoe werkt dat samen? PW 1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2944"/>
            <a:ext cx="9906000" cy="7273897"/>
          </a:xfrm>
          <a:prstGeom prst="rect">
            <a:avLst/>
          </a:prstGeom>
        </p:spPr>
      </p:pic>
      <p:pic>
        <p:nvPicPr>
          <p:cNvPr id="4" name="Afbeelding 3" descr="Vrijwillig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071" y="4110250"/>
            <a:ext cx="1610685" cy="1442405"/>
          </a:xfrm>
          <a:prstGeom prst="rect">
            <a:avLst/>
          </a:prstGeom>
        </p:spPr>
      </p:pic>
      <p:pic>
        <p:nvPicPr>
          <p:cNvPr id="5" name="Afbeelding 4" descr="Doelgroep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198" y="3534006"/>
            <a:ext cx="1685969" cy="1509823"/>
          </a:xfrm>
          <a:prstGeom prst="rect">
            <a:avLst/>
          </a:prstGeom>
        </p:spPr>
      </p:pic>
      <p:pic>
        <p:nvPicPr>
          <p:cNvPr id="6" name="Afbeelding 5" descr="Professional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713" y="2073277"/>
            <a:ext cx="1631148" cy="1460729"/>
          </a:xfrm>
          <a:prstGeom prst="rect">
            <a:avLst/>
          </a:prstGeom>
        </p:spPr>
      </p:pic>
      <p:pic>
        <p:nvPicPr>
          <p:cNvPr id="7" name="Afbeelding 6" descr="Organistatie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834" y="4288918"/>
            <a:ext cx="1411173" cy="1263737"/>
          </a:xfrm>
          <a:prstGeom prst="rect">
            <a:avLst/>
          </a:prstGeom>
        </p:spPr>
      </p:pic>
      <p:pic>
        <p:nvPicPr>
          <p:cNvPr id="8" name="Afbeelding 7" descr="Samenleving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516" y="2384024"/>
            <a:ext cx="1473986" cy="1319987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 flipH="1">
            <a:off x="2315362" y="1517691"/>
            <a:ext cx="5245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24847C"/>
                </a:solidFill>
              </a:rPr>
              <a:t>Aanleiding onderzoek </a:t>
            </a:r>
            <a:endParaRPr lang="nl-NL" b="1" dirty="0">
              <a:solidFill>
                <a:srgbClr val="2484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910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Hoe werkt dat samen? PW 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2337733" y="1538339"/>
            <a:ext cx="3858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24847C"/>
                </a:solidFill>
              </a:rPr>
              <a:t>Vraag</a:t>
            </a:r>
            <a:endParaRPr lang="nl-NL" b="1" dirty="0">
              <a:solidFill>
                <a:srgbClr val="24847C"/>
              </a:solidFill>
            </a:endParaRPr>
          </a:p>
        </p:txBody>
      </p:sp>
      <p:pic>
        <p:nvPicPr>
          <p:cNvPr id="10" name="Afbeelding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419" y="1992615"/>
            <a:ext cx="3344410" cy="2994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 descr="Doelgroe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611" y="2531214"/>
            <a:ext cx="764773" cy="684871"/>
          </a:xfrm>
          <a:prstGeom prst="rect">
            <a:avLst/>
          </a:prstGeom>
        </p:spPr>
      </p:pic>
      <p:pic>
        <p:nvPicPr>
          <p:cNvPr id="7" name="Afbeelding 6" descr="Professional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979" y="3135548"/>
            <a:ext cx="774599" cy="693670"/>
          </a:xfrm>
          <a:prstGeom prst="rect">
            <a:avLst/>
          </a:prstGeom>
        </p:spPr>
      </p:pic>
      <p:pic>
        <p:nvPicPr>
          <p:cNvPr id="8" name="Afbeelding 7" descr="Vrijwilliger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147" y="3705325"/>
            <a:ext cx="794238" cy="711258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6090407" y="3829218"/>
            <a:ext cx="212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1F8869"/>
                </a:solidFill>
              </a:rPr>
              <a:t>6</a:t>
            </a:r>
            <a:endParaRPr lang="nl-NL" sz="2800" b="1" dirty="0">
              <a:solidFill>
                <a:srgbClr val="1F88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239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Hoe werkt dat samen? PW 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4" name="Afbeelding 3" descr="Hoe werkt dat samen? PW 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941" y="825955"/>
            <a:ext cx="7396878" cy="5120915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2796331" y="1290553"/>
            <a:ext cx="3959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24847C"/>
                </a:solidFill>
              </a:rPr>
              <a:t>Aanpak</a:t>
            </a:r>
            <a:endParaRPr lang="nl-NL" b="1" dirty="0">
              <a:solidFill>
                <a:srgbClr val="2484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013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Hoe werkt dat samen? PW 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448"/>
            <a:ext cx="9906000" cy="6858000"/>
          </a:xfrm>
          <a:prstGeom prst="rect">
            <a:avLst/>
          </a:prstGeom>
        </p:spPr>
      </p:pic>
      <p:pic>
        <p:nvPicPr>
          <p:cNvPr id="5" name="Afbeelding 4" descr="Vrijwillerscordinato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881" y="3544548"/>
            <a:ext cx="962960" cy="862352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829859" y="1383268"/>
            <a:ext cx="5874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24847C"/>
                </a:solidFill>
              </a:rPr>
              <a:t>Conclusies</a:t>
            </a:r>
            <a:endParaRPr lang="nl-NL" b="1" dirty="0">
              <a:solidFill>
                <a:srgbClr val="24847C"/>
              </a:solidFill>
            </a:endParaRPr>
          </a:p>
        </p:txBody>
      </p:sp>
      <p:pic>
        <p:nvPicPr>
          <p:cNvPr id="7" name="Afbeelding 6" descr="Vrijwillig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495" y="4406900"/>
            <a:ext cx="976433" cy="874418"/>
          </a:xfrm>
          <a:prstGeom prst="rect">
            <a:avLst/>
          </a:prstGeom>
        </p:spPr>
      </p:pic>
      <p:pic>
        <p:nvPicPr>
          <p:cNvPr id="3" name="Afbeelding 2" descr="Professional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858" y="2680324"/>
            <a:ext cx="951576" cy="852158"/>
          </a:xfrm>
          <a:prstGeom prst="rect">
            <a:avLst/>
          </a:prstGeom>
        </p:spPr>
      </p:pic>
      <p:pic>
        <p:nvPicPr>
          <p:cNvPr id="4" name="Afbeelding 3" descr="Doelgroep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145" y="1817972"/>
            <a:ext cx="962960" cy="862352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3687233" y="1817972"/>
            <a:ext cx="456776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600" b="1" dirty="0">
                <a:solidFill>
                  <a:srgbClr val="24847C"/>
                </a:solidFill>
              </a:rPr>
              <a:t>Succesvol samenwerken</a:t>
            </a:r>
            <a:endParaRPr lang="nl-NL" sz="1600" dirty="0">
              <a:solidFill>
                <a:srgbClr val="24847C"/>
              </a:solidFill>
            </a:endParaRPr>
          </a:p>
          <a:p>
            <a:pPr marL="285750" lvl="0" indent="-285750">
              <a:buFont typeface="Lucida Grande"/>
              <a:buChar char="+"/>
            </a:pPr>
            <a:r>
              <a:rPr lang="nl-NL" sz="1600" dirty="0">
                <a:solidFill>
                  <a:srgbClr val="24847C"/>
                </a:solidFill>
              </a:rPr>
              <a:t>Aandachtig afstemmen 	</a:t>
            </a:r>
          </a:p>
          <a:p>
            <a:pPr marL="285750" lvl="0" indent="-285750">
              <a:buFont typeface="Lucida Grande"/>
              <a:buChar char="+"/>
            </a:pPr>
            <a:r>
              <a:rPr lang="nl-NL" sz="1600" dirty="0">
                <a:solidFill>
                  <a:srgbClr val="24847C"/>
                </a:solidFill>
              </a:rPr>
              <a:t>Kwaliteitsgaranties</a:t>
            </a:r>
          </a:p>
          <a:p>
            <a:pPr marL="285750" lvl="0" indent="-285750">
              <a:buFont typeface="Lucida Grande"/>
              <a:buChar char="+"/>
            </a:pPr>
            <a:r>
              <a:rPr lang="nl-NL" sz="1600" dirty="0">
                <a:solidFill>
                  <a:srgbClr val="24847C"/>
                </a:solidFill>
              </a:rPr>
              <a:t>Competenties nodig		</a:t>
            </a:r>
          </a:p>
          <a:p>
            <a:pPr marL="285750" lvl="0" indent="-285750">
              <a:buFont typeface="Arial"/>
              <a:buChar char="•"/>
            </a:pPr>
            <a:endParaRPr lang="nl-NL" sz="1600" b="1" dirty="0">
              <a:solidFill>
                <a:srgbClr val="24847C"/>
              </a:solidFill>
            </a:endParaRPr>
          </a:p>
          <a:p>
            <a:pPr lvl="0"/>
            <a:r>
              <a:rPr lang="nl-NL" sz="1600" b="1" dirty="0">
                <a:solidFill>
                  <a:srgbClr val="24847C"/>
                </a:solidFill>
              </a:rPr>
              <a:t>voorkomen spanningen</a:t>
            </a:r>
            <a:endParaRPr lang="nl-NL" sz="1600" dirty="0">
              <a:solidFill>
                <a:srgbClr val="24847C"/>
              </a:solidFill>
            </a:endParaRPr>
          </a:p>
          <a:p>
            <a:pPr marL="285750" lvl="0" indent="-285750">
              <a:buFont typeface="Lucida Grande"/>
              <a:buChar char="-"/>
            </a:pPr>
            <a:r>
              <a:rPr lang="nl-NL" sz="1600" dirty="0">
                <a:solidFill>
                  <a:srgbClr val="24847C"/>
                </a:solidFill>
              </a:rPr>
              <a:t>Grensperikelen		</a:t>
            </a:r>
          </a:p>
          <a:p>
            <a:pPr marL="285750" lvl="0" indent="-285750">
              <a:buFont typeface="Lucida Grande"/>
              <a:buChar char="-"/>
            </a:pPr>
            <a:r>
              <a:rPr lang="nl-NL" sz="1600" dirty="0">
                <a:solidFill>
                  <a:srgbClr val="24847C"/>
                </a:solidFill>
              </a:rPr>
              <a:t>Roldynamiek			</a:t>
            </a:r>
          </a:p>
          <a:p>
            <a:endParaRPr lang="nl-NL" sz="1600" b="1" dirty="0">
              <a:solidFill>
                <a:srgbClr val="24847C"/>
              </a:solidFill>
            </a:endParaRPr>
          </a:p>
          <a:p>
            <a:r>
              <a:rPr lang="nl-NL" sz="1600" b="1" dirty="0">
                <a:solidFill>
                  <a:srgbClr val="24847C"/>
                </a:solidFill>
              </a:rPr>
              <a:t>Wensen en mogelijkheden</a:t>
            </a:r>
            <a:endParaRPr lang="nl-NL" sz="1600" dirty="0">
              <a:solidFill>
                <a:srgbClr val="24847C"/>
              </a:solidFill>
            </a:endParaRPr>
          </a:p>
          <a:p>
            <a:pPr marL="285750" lvl="0" indent="-285750">
              <a:buFont typeface="Wingdings" charset="2"/>
              <a:buChar char="v"/>
            </a:pPr>
            <a:r>
              <a:rPr lang="nl-NL" sz="1600" dirty="0">
                <a:solidFill>
                  <a:srgbClr val="24847C"/>
                </a:solidFill>
              </a:rPr>
              <a:t>Elkaar leren kennen!</a:t>
            </a:r>
          </a:p>
          <a:p>
            <a:pPr marL="285750" lvl="0" indent="-285750">
              <a:buFont typeface="Wingdings" charset="2"/>
              <a:buChar char="v"/>
            </a:pPr>
            <a:r>
              <a:rPr lang="nl-NL" sz="1600" dirty="0">
                <a:solidFill>
                  <a:srgbClr val="24847C"/>
                </a:solidFill>
              </a:rPr>
              <a:t>Aandacht  en meer afstemmen </a:t>
            </a:r>
          </a:p>
          <a:p>
            <a:pPr marL="285750" lvl="0" indent="-285750">
              <a:buFont typeface="Wingdings" charset="2"/>
              <a:buChar char="v"/>
            </a:pPr>
            <a:r>
              <a:rPr lang="nl-NL" sz="1600" dirty="0">
                <a:solidFill>
                  <a:srgbClr val="24847C"/>
                </a:solidFill>
              </a:rPr>
              <a:t>Samen werken en leren </a:t>
            </a:r>
            <a:r>
              <a:rPr lang="nl-NL" sz="1600" i="1" dirty="0">
                <a:solidFill>
                  <a:srgbClr val="24847C"/>
                </a:solidFill>
              </a:rPr>
              <a:t>waar nodig</a:t>
            </a:r>
            <a:endParaRPr lang="nl-NL" sz="1600" dirty="0">
              <a:solidFill>
                <a:srgbClr val="24847C"/>
              </a:solidFill>
            </a:endParaRPr>
          </a:p>
          <a:p>
            <a:pPr marL="285750" lvl="0" indent="-285750">
              <a:buFont typeface="Wingdings" charset="2"/>
              <a:buChar char="v"/>
            </a:pPr>
            <a:r>
              <a:rPr lang="nl-NL" sz="1600" dirty="0">
                <a:solidFill>
                  <a:srgbClr val="24847C"/>
                </a:solidFill>
              </a:rPr>
              <a:t>Ondersteunen samenwerken</a:t>
            </a:r>
            <a:r>
              <a:rPr lang="nl-NL" sz="1400" dirty="0">
                <a:solidFill>
                  <a:srgbClr val="24847C"/>
                </a:solidFill>
              </a:rPr>
              <a:t>.  </a:t>
            </a:r>
            <a:endParaRPr lang="nl-NL" sz="1400" dirty="0">
              <a:solidFill>
                <a:srgbClr val="2484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245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Hoe werkt dat samen? PW 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3" name="Afbeelding 2" descr="Hoe werkt dat samen? PW 1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456" y="1073741"/>
            <a:ext cx="7273710" cy="5035645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2304177" y="1517692"/>
            <a:ext cx="3914862" cy="382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24847C"/>
                </a:solidFill>
              </a:rPr>
              <a:t>Aanbevelingen</a:t>
            </a:r>
            <a:endParaRPr lang="nl-NL" b="1" dirty="0">
              <a:solidFill>
                <a:srgbClr val="2484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955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Hoe werkt dat samen? PW 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2304177" y="1517692"/>
            <a:ext cx="3914862" cy="382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24847C"/>
                </a:solidFill>
              </a:rPr>
              <a:t>Aanbevelingen</a:t>
            </a:r>
            <a:endParaRPr lang="nl-NL" b="1" dirty="0">
              <a:solidFill>
                <a:srgbClr val="24847C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2304175" y="2384942"/>
            <a:ext cx="5066952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i="1" dirty="0" smtClean="0">
                <a:solidFill>
                  <a:srgbClr val="24847C"/>
                </a:solidFill>
              </a:rPr>
              <a:t>kern: 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Ø"/>
            </a:pPr>
            <a:r>
              <a:rPr lang="nl-NL" dirty="0" smtClean="0">
                <a:solidFill>
                  <a:srgbClr val="24847C"/>
                </a:solidFill>
              </a:rPr>
              <a:t>Reflecteer					</a:t>
            </a:r>
            <a:r>
              <a:rPr lang="nl-NL" sz="1200" i="1" dirty="0" smtClean="0">
                <a:solidFill>
                  <a:srgbClr val="3CC8BF"/>
                </a:solidFill>
              </a:rPr>
              <a:t>onderzoeken</a:t>
            </a:r>
            <a:r>
              <a:rPr lang="nl-NL" dirty="0" smtClean="0">
                <a:solidFill>
                  <a:srgbClr val="24847C"/>
                </a:solidFill>
              </a:rPr>
              <a:t>	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Ø"/>
            </a:pPr>
            <a:r>
              <a:rPr lang="nl-NL" dirty="0" smtClean="0">
                <a:solidFill>
                  <a:srgbClr val="24847C"/>
                </a:solidFill>
              </a:rPr>
              <a:t>Deel ervaringen				</a:t>
            </a:r>
            <a:r>
              <a:rPr lang="nl-NL" sz="1200" i="1" dirty="0" smtClean="0">
                <a:solidFill>
                  <a:srgbClr val="3CC8BF"/>
                </a:solidFill>
              </a:rPr>
              <a:t>veranderen</a:t>
            </a:r>
            <a:endParaRPr lang="nl-NL" sz="1200" dirty="0" smtClean="0">
              <a:solidFill>
                <a:srgbClr val="24847C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charset="2"/>
              <a:buChar char="Ø"/>
            </a:pPr>
            <a:r>
              <a:rPr lang="nl-NL" dirty="0" smtClean="0">
                <a:solidFill>
                  <a:srgbClr val="24847C"/>
                </a:solidFill>
              </a:rPr>
              <a:t>Doe!  Expliciteer en leer 		</a:t>
            </a:r>
            <a:r>
              <a:rPr lang="nl-NL" sz="1200" i="1" dirty="0" smtClean="0">
                <a:solidFill>
                  <a:srgbClr val="3CC8BF"/>
                </a:solidFill>
              </a:rPr>
              <a:t>professionaliseren</a:t>
            </a:r>
          </a:p>
        </p:txBody>
      </p:sp>
    </p:spTree>
    <p:extLst>
      <p:ext uri="{BB962C8B-B14F-4D97-AF65-F5344CB8AC3E}">
        <p14:creationId xmlns:p14="http://schemas.microsoft.com/office/powerpoint/2010/main" val="2567845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Hoe werkt dat samen? PW 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3" name="Afbeelding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635" y="1824990"/>
            <a:ext cx="2952924" cy="384312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kstvak 3"/>
          <p:cNvSpPr txBox="1"/>
          <p:nvPr/>
        </p:nvSpPr>
        <p:spPr>
          <a:xfrm>
            <a:off x="2315362" y="1579637"/>
            <a:ext cx="3556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24847C"/>
                </a:solidFill>
              </a:rPr>
              <a:t>Reflecteer</a:t>
            </a:r>
            <a:endParaRPr lang="nl-NL" b="1" dirty="0">
              <a:solidFill>
                <a:srgbClr val="2484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305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1169</TotalTime>
  <Words>60</Words>
  <Application>Microsoft Macintosh PowerPoint</Application>
  <PresentationFormat>A4 (210 x 297 mm)</PresentationFormat>
  <Paragraphs>44</Paragraphs>
  <Slides>13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4" baseType="lpstr">
      <vt:lpstr>Office-thema</vt:lpstr>
      <vt:lpstr>PowerPoint-presentatie</vt:lpstr>
      <vt:lpstr>De praktijk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Gebruiker van Microsoft Office</dc:creator>
  <cp:lastModifiedBy>Therese &amp; Eric SuidBrink</cp:lastModifiedBy>
  <cp:revision>82</cp:revision>
  <cp:lastPrinted>2016-10-26T19:04:48Z</cp:lastPrinted>
  <dcterms:created xsi:type="dcterms:W3CDTF">2016-06-10T15:16:31Z</dcterms:created>
  <dcterms:modified xsi:type="dcterms:W3CDTF">2016-10-26T19:05:34Z</dcterms:modified>
</cp:coreProperties>
</file>