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7" r:id="rId3"/>
    <p:sldId id="287" r:id="rId4"/>
    <p:sldId id="260" r:id="rId5"/>
    <p:sldId id="286" r:id="rId6"/>
    <p:sldId id="288" r:id="rId7"/>
    <p:sldId id="291" r:id="rId8"/>
    <p:sldId id="292" r:id="rId9"/>
    <p:sldId id="285" r:id="rId10"/>
    <p:sldId id="284" r:id="rId11"/>
    <p:sldId id="293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1" autoAdjust="0"/>
    <p:restoredTop sz="94660"/>
  </p:normalViewPr>
  <p:slideViewPr>
    <p:cSldViewPr>
      <p:cViewPr varScale="1">
        <p:scale>
          <a:sx n="54" d="100"/>
          <a:sy n="54" d="100"/>
        </p:scale>
        <p:origin x="-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120D7-C9C7-4C74-86CB-B260EEC3F9E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927F0DA-21F2-46F5-961C-B0917FE0BD77}">
      <dgm:prSet phldrT="[Tekst]"/>
      <dgm:spPr/>
      <dgm:t>
        <a:bodyPr/>
        <a:lstStyle/>
        <a:p>
          <a:r>
            <a:rPr lang="nl-BE" dirty="0" smtClean="0"/>
            <a:t>Opleiding</a:t>
          </a:r>
          <a:endParaRPr lang="en-GB" dirty="0"/>
        </a:p>
      </dgm:t>
    </dgm:pt>
    <dgm:pt modelId="{F9C51CE1-4B3B-416B-8177-DC336BF33142}" type="parTrans" cxnId="{C9B481A8-E1B5-47FB-B04C-7239CCD21874}">
      <dgm:prSet/>
      <dgm:spPr/>
      <dgm:t>
        <a:bodyPr/>
        <a:lstStyle/>
        <a:p>
          <a:endParaRPr lang="en-GB"/>
        </a:p>
      </dgm:t>
    </dgm:pt>
    <dgm:pt modelId="{13BA396C-4CA8-4B2E-AA0A-BF39A39A77A5}" type="sibTrans" cxnId="{C9B481A8-E1B5-47FB-B04C-7239CCD21874}">
      <dgm:prSet/>
      <dgm:spPr/>
      <dgm:t>
        <a:bodyPr/>
        <a:lstStyle/>
        <a:p>
          <a:endParaRPr lang="en-GB"/>
        </a:p>
      </dgm:t>
    </dgm:pt>
    <dgm:pt modelId="{7BEF02DB-2834-4EDB-932A-80307B873E5D}">
      <dgm:prSet phldrT="[Tekst]"/>
      <dgm:spPr/>
      <dgm:t>
        <a:bodyPr/>
        <a:lstStyle/>
        <a:p>
          <a:r>
            <a:rPr lang="nl-BE" dirty="0" smtClean="0"/>
            <a:t>Werkveld</a:t>
          </a:r>
          <a:endParaRPr lang="en-GB" dirty="0"/>
        </a:p>
      </dgm:t>
    </dgm:pt>
    <dgm:pt modelId="{66855442-52D8-43A8-A61B-DC0FD43925CF}" type="parTrans" cxnId="{9EB2FB2B-EA2B-4980-9449-216CBD17C1F7}">
      <dgm:prSet/>
      <dgm:spPr/>
      <dgm:t>
        <a:bodyPr/>
        <a:lstStyle/>
        <a:p>
          <a:endParaRPr lang="en-GB"/>
        </a:p>
      </dgm:t>
    </dgm:pt>
    <dgm:pt modelId="{9285B1A9-6D56-414F-8D24-04D44C956490}" type="sibTrans" cxnId="{9EB2FB2B-EA2B-4980-9449-216CBD17C1F7}">
      <dgm:prSet/>
      <dgm:spPr/>
      <dgm:t>
        <a:bodyPr/>
        <a:lstStyle/>
        <a:p>
          <a:endParaRPr lang="en-GB"/>
        </a:p>
      </dgm:t>
    </dgm:pt>
    <dgm:pt modelId="{81F714A2-D9FF-4504-8218-64AD1A7D7F1B}">
      <dgm:prSet phldrT="[Tekst]"/>
      <dgm:spPr/>
      <dgm:t>
        <a:bodyPr/>
        <a:lstStyle/>
        <a:p>
          <a:r>
            <a:rPr lang="nl-BE" dirty="0" smtClean="0"/>
            <a:t>Onderzoek</a:t>
          </a:r>
          <a:endParaRPr lang="en-GB" dirty="0"/>
        </a:p>
      </dgm:t>
    </dgm:pt>
    <dgm:pt modelId="{9006333B-11CC-427A-97CD-9822CF37AB8F}" type="parTrans" cxnId="{43427557-4700-4669-9B26-73CA019F0F28}">
      <dgm:prSet/>
      <dgm:spPr/>
      <dgm:t>
        <a:bodyPr/>
        <a:lstStyle/>
        <a:p>
          <a:endParaRPr lang="en-GB"/>
        </a:p>
      </dgm:t>
    </dgm:pt>
    <dgm:pt modelId="{B41E87C9-FF53-49BD-B0E5-BDBA2ED4781D}" type="sibTrans" cxnId="{43427557-4700-4669-9B26-73CA019F0F28}">
      <dgm:prSet/>
      <dgm:spPr/>
      <dgm:t>
        <a:bodyPr/>
        <a:lstStyle/>
        <a:p>
          <a:endParaRPr lang="en-GB"/>
        </a:p>
      </dgm:t>
    </dgm:pt>
    <dgm:pt modelId="{A241815C-2C09-4C60-B71F-8D253980D148}" type="pres">
      <dgm:prSet presAssocID="{62C120D7-C9C7-4C74-86CB-B260EEC3F9E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AEBE0AE-6B8F-4BC4-8149-299E68DD7DE7}" type="pres">
      <dgm:prSet presAssocID="{A927F0DA-21F2-46F5-961C-B0917FE0BD7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446BBC-F8B2-4390-A8F4-79D6B4316665}" type="pres">
      <dgm:prSet presAssocID="{13BA396C-4CA8-4B2E-AA0A-BF39A39A77A5}" presName="sibTrans" presStyleLbl="sibTrans2D1" presStyleIdx="0" presStyleCnt="3"/>
      <dgm:spPr/>
      <dgm:t>
        <a:bodyPr/>
        <a:lstStyle/>
        <a:p>
          <a:endParaRPr lang="en-GB"/>
        </a:p>
      </dgm:t>
    </dgm:pt>
    <dgm:pt modelId="{7697A1B1-FD17-42B0-8ED6-0BC42A603F64}" type="pres">
      <dgm:prSet presAssocID="{13BA396C-4CA8-4B2E-AA0A-BF39A39A77A5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2F76A1A-368D-46BC-BECA-ED0B13F905AE}" type="pres">
      <dgm:prSet presAssocID="{7BEF02DB-2834-4EDB-932A-80307B873E5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04212C-988D-461E-892E-500294B76504}" type="pres">
      <dgm:prSet presAssocID="{9285B1A9-6D56-414F-8D24-04D44C956490}" presName="sibTrans" presStyleLbl="sibTrans2D1" presStyleIdx="1" presStyleCnt="3"/>
      <dgm:spPr/>
      <dgm:t>
        <a:bodyPr/>
        <a:lstStyle/>
        <a:p>
          <a:endParaRPr lang="en-GB"/>
        </a:p>
      </dgm:t>
    </dgm:pt>
    <dgm:pt modelId="{8EE459B2-445E-47E1-90CC-79435CEADC36}" type="pres">
      <dgm:prSet presAssocID="{9285B1A9-6D56-414F-8D24-04D44C956490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D89A4D89-41B7-409A-BF5A-49D3C01361A4}" type="pres">
      <dgm:prSet presAssocID="{81F714A2-D9FF-4504-8218-64AD1A7D7F1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E6D0A3-09E0-4684-9344-242D2E590B96}" type="pres">
      <dgm:prSet presAssocID="{B41E87C9-FF53-49BD-B0E5-BDBA2ED4781D}" presName="sibTrans" presStyleLbl="sibTrans2D1" presStyleIdx="2" presStyleCnt="3"/>
      <dgm:spPr/>
      <dgm:t>
        <a:bodyPr/>
        <a:lstStyle/>
        <a:p>
          <a:endParaRPr lang="en-GB"/>
        </a:p>
      </dgm:t>
    </dgm:pt>
    <dgm:pt modelId="{62E87716-411C-4C28-A787-B9B342506BF3}" type="pres">
      <dgm:prSet presAssocID="{B41E87C9-FF53-49BD-B0E5-BDBA2ED4781D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D4110257-4C9F-45B1-810D-66948EFF08EB}" type="presOf" srcId="{A927F0DA-21F2-46F5-961C-B0917FE0BD77}" destId="{EAEBE0AE-6B8F-4BC4-8149-299E68DD7DE7}" srcOrd="0" destOrd="0" presId="urn:microsoft.com/office/officeart/2005/8/layout/cycle7"/>
    <dgm:cxn modelId="{991BA9DA-0595-464E-8F33-08696FCA4138}" type="presOf" srcId="{9285B1A9-6D56-414F-8D24-04D44C956490}" destId="{8EE459B2-445E-47E1-90CC-79435CEADC36}" srcOrd="1" destOrd="0" presId="urn:microsoft.com/office/officeart/2005/8/layout/cycle7"/>
    <dgm:cxn modelId="{43427557-4700-4669-9B26-73CA019F0F28}" srcId="{62C120D7-C9C7-4C74-86CB-B260EEC3F9E8}" destId="{81F714A2-D9FF-4504-8218-64AD1A7D7F1B}" srcOrd="2" destOrd="0" parTransId="{9006333B-11CC-427A-97CD-9822CF37AB8F}" sibTransId="{B41E87C9-FF53-49BD-B0E5-BDBA2ED4781D}"/>
    <dgm:cxn modelId="{C9B481A8-E1B5-47FB-B04C-7239CCD21874}" srcId="{62C120D7-C9C7-4C74-86CB-B260EEC3F9E8}" destId="{A927F0DA-21F2-46F5-961C-B0917FE0BD77}" srcOrd="0" destOrd="0" parTransId="{F9C51CE1-4B3B-416B-8177-DC336BF33142}" sibTransId="{13BA396C-4CA8-4B2E-AA0A-BF39A39A77A5}"/>
    <dgm:cxn modelId="{8BD2AB71-8CA1-444C-BA41-15F775BD6328}" type="presOf" srcId="{62C120D7-C9C7-4C74-86CB-B260EEC3F9E8}" destId="{A241815C-2C09-4C60-B71F-8D253980D148}" srcOrd="0" destOrd="0" presId="urn:microsoft.com/office/officeart/2005/8/layout/cycle7"/>
    <dgm:cxn modelId="{A07A119B-CF53-4DB9-B9BB-FF56DFFD92CB}" type="presOf" srcId="{7BEF02DB-2834-4EDB-932A-80307B873E5D}" destId="{82F76A1A-368D-46BC-BECA-ED0B13F905AE}" srcOrd="0" destOrd="0" presId="urn:microsoft.com/office/officeart/2005/8/layout/cycle7"/>
    <dgm:cxn modelId="{9EB2FB2B-EA2B-4980-9449-216CBD17C1F7}" srcId="{62C120D7-C9C7-4C74-86CB-B260EEC3F9E8}" destId="{7BEF02DB-2834-4EDB-932A-80307B873E5D}" srcOrd="1" destOrd="0" parTransId="{66855442-52D8-43A8-A61B-DC0FD43925CF}" sibTransId="{9285B1A9-6D56-414F-8D24-04D44C956490}"/>
    <dgm:cxn modelId="{26673A1E-F1E9-4FB2-B67D-C85EDC39C488}" type="presOf" srcId="{13BA396C-4CA8-4B2E-AA0A-BF39A39A77A5}" destId="{7697A1B1-FD17-42B0-8ED6-0BC42A603F64}" srcOrd="1" destOrd="0" presId="urn:microsoft.com/office/officeart/2005/8/layout/cycle7"/>
    <dgm:cxn modelId="{A252B599-6328-4FB8-B4B6-48BB2B71763B}" type="presOf" srcId="{13BA396C-4CA8-4B2E-AA0A-BF39A39A77A5}" destId="{DE446BBC-F8B2-4390-A8F4-79D6B4316665}" srcOrd="0" destOrd="0" presId="urn:microsoft.com/office/officeart/2005/8/layout/cycle7"/>
    <dgm:cxn modelId="{039D7155-86A4-4B23-B470-9FB1DE6D2597}" type="presOf" srcId="{81F714A2-D9FF-4504-8218-64AD1A7D7F1B}" destId="{D89A4D89-41B7-409A-BF5A-49D3C01361A4}" srcOrd="0" destOrd="0" presId="urn:microsoft.com/office/officeart/2005/8/layout/cycle7"/>
    <dgm:cxn modelId="{971DEF68-0975-4CA8-A25C-52693EA134D4}" type="presOf" srcId="{9285B1A9-6D56-414F-8D24-04D44C956490}" destId="{DD04212C-988D-461E-892E-500294B76504}" srcOrd="0" destOrd="0" presId="urn:microsoft.com/office/officeart/2005/8/layout/cycle7"/>
    <dgm:cxn modelId="{7D579933-B033-4209-AFEC-A001BA50F592}" type="presOf" srcId="{B41E87C9-FF53-49BD-B0E5-BDBA2ED4781D}" destId="{62E87716-411C-4C28-A787-B9B342506BF3}" srcOrd="1" destOrd="0" presId="urn:microsoft.com/office/officeart/2005/8/layout/cycle7"/>
    <dgm:cxn modelId="{046F4B7B-68D0-4221-BC2F-033E4EB9AB78}" type="presOf" srcId="{B41E87C9-FF53-49BD-B0E5-BDBA2ED4781D}" destId="{DAE6D0A3-09E0-4684-9344-242D2E590B96}" srcOrd="0" destOrd="0" presId="urn:microsoft.com/office/officeart/2005/8/layout/cycle7"/>
    <dgm:cxn modelId="{9A39B285-5D9F-4127-89E8-22E24B1FBE8B}" type="presParOf" srcId="{A241815C-2C09-4C60-B71F-8D253980D148}" destId="{EAEBE0AE-6B8F-4BC4-8149-299E68DD7DE7}" srcOrd="0" destOrd="0" presId="urn:microsoft.com/office/officeart/2005/8/layout/cycle7"/>
    <dgm:cxn modelId="{D7E4D5D8-BCA6-4F0B-A460-552A762A3772}" type="presParOf" srcId="{A241815C-2C09-4C60-B71F-8D253980D148}" destId="{DE446BBC-F8B2-4390-A8F4-79D6B4316665}" srcOrd="1" destOrd="0" presId="urn:microsoft.com/office/officeart/2005/8/layout/cycle7"/>
    <dgm:cxn modelId="{1949D1DF-77CB-4279-B282-A354B03B99B8}" type="presParOf" srcId="{DE446BBC-F8B2-4390-A8F4-79D6B4316665}" destId="{7697A1B1-FD17-42B0-8ED6-0BC42A603F64}" srcOrd="0" destOrd="0" presId="urn:microsoft.com/office/officeart/2005/8/layout/cycle7"/>
    <dgm:cxn modelId="{D68DCA4A-E4DC-4428-819E-66C2A0B83096}" type="presParOf" srcId="{A241815C-2C09-4C60-B71F-8D253980D148}" destId="{82F76A1A-368D-46BC-BECA-ED0B13F905AE}" srcOrd="2" destOrd="0" presId="urn:microsoft.com/office/officeart/2005/8/layout/cycle7"/>
    <dgm:cxn modelId="{4F948B06-76A1-412F-9C4F-D177E6957B3B}" type="presParOf" srcId="{A241815C-2C09-4C60-B71F-8D253980D148}" destId="{DD04212C-988D-461E-892E-500294B76504}" srcOrd="3" destOrd="0" presId="urn:microsoft.com/office/officeart/2005/8/layout/cycle7"/>
    <dgm:cxn modelId="{437F1949-C9AD-4D03-9367-DC0757AC4929}" type="presParOf" srcId="{DD04212C-988D-461E-892E-500294B76504}" destId="{8EE459B2-445E-47E1-90CC-79435CEADC36}" srcOrd="0" destOrd="0" presId="urn:microsoft.com/office/officeart/2005/8/layout/cycle7"/>
    <dgm:cxn modelId="{C53AC461-5962-49D4-B736-2998DA57EEE6}" type="presParOf" srcId="{A241815C-2C09-4C60-B71F-8D253980D148}" destId="{D89A4D89-41B7-409A-BF5A-49D3C01361A4}" srcOrd="4" destOrd="0" presId="urn:microsoft.com/office/officeart/2005/8/layout/cycle7"/>
    <dgm:cxn modelId="{F949415E-7B0F-462B-97B9-18E14C4E40A5}" type="presParOf" srcId="{A241815C-2C09-4C60-B71F-8D253980D148}" destId="{DAE6D0A3-09E0-4684-9344-242D2E590B96}" srcOrd="5" destOrd="0" presId="urn:microsoft.com/office/officeart/2005/8/layout/cycle7"/>
    <dgm:cxn modelId="{46EC817D-4AEE-4EAD-9E92-38A3346FC7C8}" type="presParOf" srcId="{DAE6D0A3-09E0-4684-9344-242D2E590B96}" destId="{62E87716-411C-4C28-A787-B9B342506BF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EBE0AE-6B8F-4BC4-8149-299E68DD7DE7}">
      <dsp:nvSpPr>
        <dsp:cNvPr id="0" name=""/>
        <dsp:cNvSpPr/>
      </dsp:nvSpPr>
      <dsp:spPr>
        <a:xfrm>
          <a:off x="2512215" y="1207"/>
          <a:ext cx="2536211" cy="126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800" kern="1200" dirty="0" smtClean="0"/>
            <a:t>Opleiding</a:t>
          </a:r>
          <a:endParaRPr lang="en-GB" sz="3800" kern="1200" dirty="0"/>
        </a:p>
      </dsp:txBody>
      <dsp:txXfrm>
        <a:off x="2549357" y="38349"/>
        <a:ext cx="2461927" cy="1193821"/>
      </dsp:txXfrm>
    </dsp:sp>
    <dsp:sp modelId="{DE446BBC-F8B2-4390-A8F4-79D6B4316665}">
      <dsp:nvSpPr>
        <dsp:cNvPr id="0" name=""/>
        <dsp:cNvSpPr/>
      </dsp:nvSpPr>
      <dsp:spPr>
        <a:xfrm rot="3600000">
          <a:off x="4166759" y="2226353"/>
          <a:ext cx="1320607" cy="44383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4299910" y="2315120"/>
        <a:ext cx="1054305" cy="266303"/>
      </dsp:txXfrm>
    </dsp:sp>
    <dsp:sp modelId="{82F76A1A-368D-46BC-BECA-ED0B13F905AE}">
      <dsp:nvSpPr>
        <dsp:cNvPr id="0" name=""/>
        <dsp:cNvSpPr/>
      </dsp:nvSpPr>
      <dsp:spPr>
        <a:xfrm>
          <a:off x="4605700" y="3627230"/>
          <a:ext cx="2536211" cy="126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800" kern="1200" dirty="0" smtClean="0"/>
            <a:t>Werkveld</a:t>
          </a:r>
          <a:endParaRPr lang="en-GB" sz="3800" kern="1200" dirty="0"/>
        </a:p>
      </dsp:txBody>
      <dsp:txXfrm>
        <a:off x="4642842" y="3664372"/>
        <a:ext cx="2461927" cy="1193821"/>
      </dsp:txXfrm>
    </dsp:sp>
    <dsp:sp modelId="{DD04212C-988D-461E-892E-500294B76504}">
      <dsp:nvSpPr>
        <dsp:cNvPr id="0" name=""/>
        <dsp:cNvSpPr/>
      </dsp:nvSpPr>
      <dsp:spPr>
        <a:xfrm rot="10800000">
          <a:off x="3120017" y="4039365"/>
          <a:ext cx="1320607" cy="44383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 rot="10800000">
        <a:off x="3253168" y="4128132"/>
        <a:ext cx="1054305" cy="266303"/>
      </dsp:txXfrm>
    </dsp:sp>
    <dsp:sp modelId="{D89A4D89-41B7-409A-BF5A-49D3C01361A4}">
      <dsp:nvSpPr>
        <dsp:cNvPr id="0" name=""/>
        <dsp:cNvSpPr/>
      </dsp:nvSpPr>
      <dsp:spPr>
        <a:xfrm>
          <a:off x="418729" y="3627230"/>
          <a:ext cx="2536211" cy="1268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800" kern="1200" dirty="0" smtClean="0"/>
            <a:t>Onderzoek</a:t>
          </a:r>
          <a:endParaRPr lang="en-GB" sz="3800" kern="1200" dirty="0"/>
        </a:p>
      </dsp:txBody>
      <dsp:txXfrm>
        <a:off x="455871" y="3664372"/>
        <a:ext cx="2461927" cy="1193821"/>
      </dsp:txXfrm>
    </dsp:sp>
    <dsp:sp modelId="{DAE6D0A3-09E0-4684-9344-242D2E590B96}">
      <dsp:nvSpPr>
        <dsp:cNvPr id="0" name=""/>
        <dsp:cNvSpPr/>
      </dsp:nvSpPr>
      <dsp:spPr>
        <a:xfrm rot="18000000">
          <a:off x="2073274" y="2226353"/>
          <a:ext cx="1320607" cy="44383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900" kern="1200"/>
        </a:p>
      </dsp:txBody>
      <dsp:txXfrm>
        <a:off x="2206425" y="2315120"/>
        <a:ext cx="1054305" cy="2663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D7F18-D03B-401A-B108-A7C61A474214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6CB04-43AD-46C9-9DB4-6B6FC5E311AA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858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D562FD-6889-4192-B04C-364662D6C714}" type="slidenum">
              <a:rPr lang="nl-NL" altLang="nl-BE" sz="1200" baseline="0" smtClean="0">
                <a:latin typeface="Arial" charset="0"/>
              </a:rPr>
              <a:pPr/>
              <a:t>2</a:t>
            </a:fld>
            <a:endParaRPr lang="nl-NL" altLang="nl-BE" sz="1200" baseline="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 smtClean="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>
                <a:solidFill>
                  <a:prstClr val="black"/>
                </a:solidFill>
              </a:rPr>
              <a:pPr/>
              <a:t>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53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173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770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1657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 met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Kopieer vanuit een andere dia de hoge boog met volledige logo en plak hem in deze dia. De foto moet achter de boog staan.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84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zonder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56" y="5190331"/>
            <a:ext cx="9154800" cy="166884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indent="0" algn="l">
              <a:buNone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082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Kopieer vanuit een andere dia de hoge boog met volledige logo en plak hem in deze dia. De foto moet achter de boog staan.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388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6035-8169-445B-99AD-38F647E173A8}" type="datetime1">
              <a:rPr lang="nl-NL" smtClean="0">
                <a:solidFill>
                  <a:prstClr val="white"/>
                </a:solidFill>
              </a:rPr>
              <a:pPr/>
              <a:t>26-10-2016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white"/>
                </a:solidFill>
              </a:rPr>
              <a:t>voorbeeldpresentatie</a:t>
            </a:r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62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met tekst of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EDBC-F276-4708-BB2C-8BF9B9604881}" type="datetime1">
              <a:rPr lang="nl-NL" smtClean="0">
                <a:solidFill>
                  <a:prstClr val="white"/>
                </a:solidFill>
              </a:rPr>
              <a:pPr/>
              <a:t>26-10-2016</a:t>
            </a:fld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white"/>
                </a:solidFill>
              </a:rPr>
              <a:t>voorbeeldpresentatie</a:t>
            </a:r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4772-17F8-4E3A-83E4-CBDF682CE967}" type="datetime1">
              <a:rPr lang="nl-NL" smtClean="0">
                <a:solidFill>
                  <a:prstClr val="white"/>
                </a:solidFill>
              </a:rPr>
              <a:pPr/>
              <a:t>26-10-2016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white"/>
                </a:solidFill>
              </a:rPr>
              <a:t>voorbeeldpresentatie</a:t>
            </a:r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7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en 2 kolommen: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3096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F2F8-F7C6-4601-B5D1-4C666ED97577}" type="datetime1">
              <a:rPr lang="nl-NL" smtClean="0">
                <a:solidFill>
                  <a:prstClr val="white"/>
                </a:solidFill>
              </a:rPr>
              <a:pPr/>
              <a:t>26-10-2016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white"/>
                </a:solidFill>
              </a:rPr>
              <a:t>voorbeeldpresentatie</a:t>
            </a:r>
            <a:endParaRPr lang="nl-NL">
              <a:solidFill>
                <a:prstClr val="whit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4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F28B-E245-4898-8A0D-E2E4E58A61F0}" type="datetime1">
              <a:rPr lang="nl-NL" smtClean="0">
                <a:solidFill>
                  <a:prstClr val="white"/>
                </a:solidFill>
              </a:rPr>
              <a:pPr/>
              <a:t>26-10-2016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white"/>
                </a:solidFill>
              </a:rPr>
              <a:t>voorbeeldpresentatie</a:t>
            </a:r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1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3360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09C64-F411-4FDC-96AD-EC98B445DDC5}" type="datetime1">
              <a:rPr lang="nl-NL" smtClean="0">
                <a:solidFill>
                  <a:prstClr val="white"/>
                </a:solidFill>
              </a:rPr>
              <a:pPr/>
              <a:t>26-10-2016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white"/>
                </a:solidFill>
              </a:rPr>
              <a:t>voorbeeldpresentatie</a:t>
            </a:r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41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e of diagram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2D7C-B77E-48FB-B6F1-3640447F226A}" type="datetime1">
              <a:rPr lang="nl-NL" smtClean="0">
                <a:solidFill>
                  <a:prstClr val="white"/>
                </a:solidFill>
              </a:rPr>
              <a:pPr/>
              <a:t>26-10-2016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white"/>
                </a:solidFill>
              </a:rPr>
              <a:t>voorbeeldpresentatie</a:t>
            </a:r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 smtClean="0"/>
              <a:t>Klik op het pictogram om een illustratie, grafiek, tabel of filmpje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27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>
                <a:solidFill>
                  <a:prstClr val="white"/>
                </a:solidFill>
              </a:rPr>
              <a:pPr/>
              <a:t>26-10-2016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>
                <a:solidFill>
                  <a:prstClr val="white"/>
                </a:solidFill>
              </a:rPr>
              <a:t>beeldpresentatie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9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>
                <a:solidFill>
                  <a:prstClr val="white"/>
                </a:solidFill>
              </a:rPr>
              <a:pPr/>
              <a:t>26-10-2016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white"/>
                </a:solidFill>
              </a:rPr>
              <a:t>voorbeeldpresentatie</a:t>
            </a:r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9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tekst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883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39552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1440000"/>
            <a:ext cx="3960000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>
                <a:solidFill>
                  <a:prstClr val="white"/>
                </a:solidFill>
              </a:rPr>
              <a:pPr/>
              <a:t>26-10-2016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>
                <a:solidFill>
                  <a:prstClr val="white"/>
                </a:solidFill>
              </a:rPr>
              <a:t>voorbeeldpresentatie</a:t>
            </a:r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7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met de ‘U’ en plak hem in deze dia. De foto moet achter de boog staan.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440000"/>
            <a:ext cx="3960000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4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658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910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192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930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273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943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190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F39AD-B44C-4F69-B5F9-62A1EB302B87}" type="datetimeFigureOut">
              <a:rPr lang="nl-BE" smtClean="0"/>
              <a:t>26/10/2016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3A2D9-005C-4B4C-BCBE-13BBDD0412E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34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F06C36-30E3-4EC4-970C-BDB2513E3A51}" type="datetime1">
              <a:rPr lang="nl-NL" smtClean="0">
                <a:solidFill>
                  <a:prstClr val="white"/>
                </a:solidFill>
              </a:rPr>
              <a:pPr/>
              <a:t>26-10-2016</a:t>
            </a:fld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voorbeeldpresentatie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://www.google.be/url?sa=i&amp;rct=j&amp;q=&amp;esrc=s&amp;frm=1&amp;source=images&amp;cd=&amp;cad=rja&amp;docid=utejoS0HhSWwVM&amp;tbnid=GauiHHCdRtuM8M:&amp;ved=0CAUQjRw&amp;url=http://www.onderwijskiezer.be/hoger/hoger_instellingen_detail.php?instelling%3D39&amp;ei=-hanUqiAMa-10QXxg4DoBg&amp;bvm=bv.57799294,d.d2k&amp;psig=AFQjCNG5Q3IkK9dFC1-BRUuApyE3j90zcg&amp;ust=1386768451762401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Tijdelijke aanduiding voor afbeelding 2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" r="358"/>
          <a:stretch/>
        </p:blipFill>
        <p:spPr>
          <a:xfrm>
            <a:off x="0" y="-27384"/>
            <a:ext cx="9153245" cy="6852793"/>
          </a:xfrm>
        </p:spPr>
      </p:pic>
      <p:pic>
        <p:nvPicPr>
          <p:cNvPr id="8" name="Tijdelijke aanduiding voor afbeelding 7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" b="195"/>
          <a:stretch>
            <a:fillRect/>
          </a:stretch>
        </p:blipFill>
        <p:spPr/>
      </p:pic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4500" cy="626701"/>
          </a:xfrm>
        </p:spPr>
        <p:txBody>
          <a:bodyPr/>
          <a:lstStyle/>
          <a:p>
            <a:r>
              <a:rPr lang="nl-BE" dirty="0" smtClean="0"/>
              <a:t>De master sociaal werk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064500" cy="472813"/>
          </a:xfrm>
        </p:spPr>
        <p:txBody>
          <a:bodyPr/>
          <a:lstStyle/>
          <a:p>
            <a:r>
              <a:rPr lang="nl-BE" smtClean="0"/>
              <a:t>Opleiding, </a:t>
            </a:r>
            <a:r>
              <a:rPr lang="nl-BE" dirty="0" smtClean="0"/>
              <a:t>onderzoek en werkveld</a:t>
            </a:r>
            <a:endParaRPr lang="nl-BE" dirty="0"/>
          </a:p>
        </p:txBody>
      </p:sp>
      <p:sp>
        <p:nvSpPr>
          <p:cNvPr id="7" name="Ondertitel 5"/>
          <p:cNvSpPr txBox="1">
            <a:spLocks/>
          </p:cNvSpPr>
          <p:nvPr/>
        </p:nvSpPr>
        <p:spPr>
          <a:xfrm>
            <a:off x="5436096" y="1988840"/>
            <a:ext cx="3096344" cy="472813"/>
          </a:xfrm>
          <a:prstGeom prst="rect">
            <a:avLst/>
          </a:prstGeom>
          <a:solidFill>
            <a:schemeClr val="accent4">
              <a:alpha val="75000"/>
            </a:schemeClr>
          </a:solidFill>
        </p:spPr>
        <p:txBody>
          <a:bodyPr vert="horz" wrap="square" lIns="72000" tIns="36000" rIns="72000" bIns="36000" rtlCol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smtClean="0"/>
              <a:t>Peter Raeymaeckers	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3257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Drie voorbeelden van onderzoek</a:t>
            </a:r>
          </a:p>
          <a:p>
            <a:r>
              <a:rPr lang="nl-BE" dirty="0" smtClean="0"/>
              <a:t>Didier Boost: Evaluatie onderzoek naar Geïntegreerd Breed Onthaal</a:t>
            </a:r>
          </a:p>
          <a:p>
            <a:endParaRPr lang="nl-BE" dirty="0"/>
          </a:p>
          <a:p>
            <a:r>
              <a:rPr lang="nl-BE" dirty="0" smtClean="0"/>
              <a:t>Dries &amp; Laura: Actie onderzoek naar implementatie van generalistisch sociaal werk in specialistische organisatie</a:t>
            </a:r>
          </a:p>
          <a:p>
            <a:endParaRPr lang="nl-BE" dirty="0"/>
          </a:p>
          <a:p>
            <a:r>
              <a:rPr lang="nl-BE" dirty="0" smtClean="0"/>
              <a:t>Sylvie van Dam: vrijwilligerswerking voor ex-gedetineerden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10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BE" dirty="0" smtClean="0"/>
              <a:t>Opleiding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5589587" cy="355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BE" altLang="nl-BE" sz="2100" b="1" smtClean="0"/>
              <a:t>Universiteit Antwerpen </a:t>
            </a:r>
          </a:p>
          <a:p>
            <a:pPr lvl="1">
              <a:lnSpc>
                <a:spcPct val="90000"/>
              </a:lnSpc>
            </a:pPr>
            <a:r>
              <a:rPr lang="nl-BE" altLang="nl-BE" sz="2000" smtClean="0"/>
              <a:t>Faculteit Politieke en Sociale Wetenschappen</a:t>
            </a:r>
          </a:p>
          <a:p>
            <a:pPr lvl="1">
              <a:lnSpc>
                <a:spcPct val="90000"/>
              </a:lnSpc>
            </a:pPr>
            <a:endParaRPr lang="nl-BE" altLang="nl-BE" sz="2000" smtClean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nl-BE" altLang="nl-BE" sz="2100" b="1" smtClean="0"/>
              <a:t>Artesis Plantijn Hogeschool Antwerpen </a:t>
            </a:r>
          </a:p>
          <a:p>
            <a:pPr lvl="1">
              <a:lnSpc>
                <a:spcPct val="90000"/>
              </a:lnSpc>
            </a:pPr>
            <a:r>
              <a:rPr lang="nl-BE" altLang="nl-BE" sz="2000" smtClean="0"/>
              <a:t>Departement Sociaal Werk</a:t>
            </a:r>
          </a:p>
          <a:p>
            <a:pPr lvl="1">
              <a:lnSpc>
                <a:spcPct val="90000"/>
              </a:lnSpc>
            </a:pPr>
            <a:endParaRPr lang="nl-BE" altLang="nl-BE" sz="2000" smtClean="0"/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nl-BE" altLang="nl-BE" sz="2100" b="1" smtClean="0"/>
              <a:t>Karel de Grote Hogeschool</a:t>
            </a:r>
          </a:p>
          <a:p>
            <a:pPr lvl="1">
              <a:lnSpc>
                <a:spcPct val="90000"/>
              </a:lnSpc>
            </a:pPr>
            <a:r>
              <a:rPr lang="nl-BE" altLang="nl-BE" sz="2000" smtClean="0"/>
              <a:t>Departement Sociaal-Agogisch Werk</a:t>
            </a:r>
            <a:endParaRPr lang="nl-NL" altLang="nl-BE" sz="2000" smtClean="0"/>
          </a:p>
        </p:txBody>
      </p:sp>
      <p:pic>
        <p:nvPicPr>
          <p:cNvPr id="9220" name="Picture 6" descr="psw_logo_u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9675"/>
            <a:ext cx="1439863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AutoShape 8" descr="data:image/jpeg;base64,/9j/4AAQSkZJRgABAQAAAQABAAD/2wCEAAkGBxQRDxUUEBIVEBQWFRYaFhUXGRYUFxkeGRUfFxgWFxkYHCgsGRsmIBcXIzEiJyktLi4yHx8zOD8sNygtLisBCgoKDg0OGw8QGy8fICUrLS03NDUvLiwrNywsNzAsLDQsLDQ0LCwsLC8sLCw3Ny8sLCwsLCwxLCssLDQsKzQ0LP/AABEIAJ4BPwMBIgACEQEDEQH/xAAcAAEAAQUBAQAAAAAAAAAAAAAABwMEBQYIAgH/xABDEAABAwIDAwgHBgUDBAMAAAABAAIDBBEFEiEGMVEHEyJBYXFzgRQyM1KRstE0U4KSobEjJEJyojWzwhUWNvHBw/D/xAAbAQEAAwEBAQEAAAAAAAAAAAAAAwQFBgECB//EACwRAQABAgQFAwQCAwAAAAAAAAABAgMEBRFBEhMxMnE0UfAhobHRwfEGImH/2gAMAwEAAhEDEQA/AM5yD+yqvEj+VylNRZyD+xqvEj+VylNR2uyF3MfU1/NhERSKQiIgIiICjfle2pdTtjgp35ZS5sriOoMddg83C/c3tUhVtU2GJ8khysY0uceAAuVzTtJirquolnfve4kD3Rua3yAAVe/c4Y0jds5Ng+fcm5VH+tMffZ0Vs3jDaykinZoHtuR7rho5vkQQskoX5E9oebnfRyHoy3fFfqeB0m/iaL/h7VNClt1cVOrPxmHmxdmjbbwIiL7VhERAXKeLn+Zm8WT5yurFyli/2mbxZPnKr39m3kvdX4ha3S6+IqzoV+06DuXuOZzTdri08QSD+ipt3DuX1QtSI1hsGFbZ1tORkqXuHuyHnWnss69h3EKS9k+UyGpIjqgKaU6B1/4TjwufUPYdO1Qoikou1U9Gfisqw+Ij606T7x9P7dUooq5LdtSXNo6p176QPO/wnH5fhwUqrQoriuNYcTjMJcwt2bdf9wIiL7VRERAREQEREBERAREQEREEWcg/sarxI/lcpTUWcg/sarxI/lcpTUdrshdzH1NfzYREUikIiICIqFbVNhifJIcrGNLnHgALlHsRMzpCO+WXH8kTKRh6Ulny9jQei3zcL/h7VD8vqnuWSx7FHVdTJO/fI4kD3Rua3yAAWNl9U9yzK6+OvV+g4HCRhsLFvfTWfKhR1LopGSRnK9jmuaeBabg/oun9msYbW0kU7NA9uo91w0e3yIIXLSk/kT2i5ud9HIejL0479TwOk38TR/j2qxZq0q0Yma4bmWuZHWn8JpREVtzAiIgLlLF/tM3iyfOV1auUsX+0zeLJ85Ve/s28l7q/ELRERVnQr5u4dy+r43cO5fVC1Y6CIiPXpjiCCCQQQQRoQRqCD1FdG7HYz6ZQxTH1y20n97ei7TquRfuIXOCl3kQq7w1EXuvY8fjaWn/bVjDVaV6e7B/yCxFeH5m9M/afp+kmIiK+4sREQEREBERAREQEREBERBFnIP7Gq8SP5XKU1FnIP7Gq8SP5XKU1Ha7IXcx9TX82ERFIpCIiAoz5ZcfyRspGHWSz5exoPRb5uF/w9qkWuqmwxPkkOVjGlzj2AXK5sx7FHVdTJO/fI69uA3Nb5AAKtia9KeH3bmRYPnX+ZV0p/O37WC8y+qe5el5l9U9yox1dnX2yslWo6l0UjZIzlexzXNPAtNwfiFRRTMuY1jSXUuzOMtraSKoZpnb0h7rho9vkQQsmoV5E9oubnfSSHoy9KO/U9o6Q/E0f49qmpXrdXFTq47GYfkXZo228CIi+1UXKWL/aZvFk+crq1cpYv9pm8WT5yq9/Zt5L3V+IWiIirOhXzdw7l9Xxu4dy+qFqx0EREeilTkNjP827q/gjzGcn9worU68kuFmHDg9ws6d5k/Do1nkQ2/mpsPGtbGz27FGEmn3mI/n+G6IiLRcMIiICIiAiIgIiICIiAiIgizkH9jVeJH8rlKaizkH9jVeJH8rlKajtdkLuY+pr+bCIikUhEVCuq2wxPkkOVjGlzj2AXKPYiZnSEc8suP5Y2UjDq+z5f7Qeg3zIv+EcVEav8dxR1XUyTyb5HE24Dc1vkAArBZdyvjq1foeXYSMNYpt79Z8i8y+qe5el5l9U9y+I6rdfbKyREUzMVqSpdFI2SM5XscHNdwLTcH4hdPbM4y2tpIp2aZ29Ie64aPb5EFctqTuRPaLm53Ukh6E3Sj7HtGo/E0f4jiprNWlWjKzXDcy1xx1p/CakRFbcwLlLF/tM3iyfOV1auUsX+0zeLJ85Ve/s28l7q/ELRERVnQr5u4dy+r43cO5fVC1Y6CItj2V2NqK9wLG83D1zOBy/hH9Z7tOJC9iJmdIR3r1uzTx3J0hT2L2bdX1QjFxG2zpXcG33X9524eZ6iuiIow1oa0BrWgAAbgALABY7Z7AoqKARQNsN7nH1nnrc49Z/ZZNaFm1wR/1wuZ5hOLu6x9KY6fsREUzMEREBERAREQEREBERAREQRZyD+xqvEj+VylNRZyD+xqvEj+VylNR2uyF3MfU1/NhERSKQoy5ZcfyxspGHV9ny/wBoPQb5kX/COKkavq2wxPlkOVjGlzj2AXK5sxzFHVVTJPJ60jibcBua3yAA8lXxNelPD7tzIsHzb/Nq6U/nb9rBERUHbC8y+qe5el5l9U9yR1fFfbKyREUzMFVpah0UjZIzlexwc08C03B+IVJEeTGsaS6k2YxltbSRTs0zt6Q91w0e3yIP6LKKFORTaLmqh1JIehN0o+yRo1H4mj4tHFTWr1urip1cdjMPyLs0bbeBcpYv9pm8WT5yurVyli/2mbxZPnKiv7NHJe6vxC0REVZ0KZ8O5KIJIY3molBfGxxFmaZmg23dquo+SGn/AKqiY9wYP3BW84F9kg8GL5Ar5W4s0ezlas1xmsxzJ+zVsK5PqGnIIh55w/qlPOf4+r+i2hrQBYCwG4L6ikppinpCldvXLs63KpnyIiL6RCIiAiIgIiICIiAiIgIiICIiCLOQf2NV4kfyuUpqLOQf2NV4kfyuUpqO12Qu5j6mv5sIit8QrGQRPlkOVjGlzj2AX+KkU4iZnSEc8suP5Y2UjDq+z5f7Qeg095F/wjiokV9jmKOqqmSeQ9KRxNuA3Nb3AADyVjdZdyvjq1foeX4WMNYpt79Z8iJdLr4XReZfVPcvV14mPRKR1fNfbKzRLpdTMwRLpdDVVpah0cjXxnK9jg5ruBabg/ELp/ZjGm1tHFOzTO3pD3XDR7fIg/ouW7qS+RTaPmqh1JI7oTdKPskaNR+Jo+LRxUtmvSrRlZrh+Za4460/jdNq5Sxf7TN4snzldWrlLFz/ADM3iyfOVJf2U8l7q/ELREuvhKrOhdV4F9kg8GL5Ar5WOBfZIPBi+QK+WhHRwtfdIiIvXyIiICIiAiIgIiICIiAiIgIiICIiCLOQf2NV4kfyuUpqLOQf2NV4kfyuUpqO12Qu5j6mv5sLy9gcLOAI4HUL0ikUlD0OP7tn5W/RPQ4/u2flb9FXReaQ+uKfdQ9Dj+7Z+Vv0T0OP7tn5W/RV0TSDin3UPQ4/u2flb9E9Cj+7Z+Vv0VdE0g4p91v6DF90z8rfonoMX3TPyt+iuEXujzilb+gxfdM/K36J6DF90z8rforhE0OKVv6DF90z8rfovraOMG4jYCNxDWgj9FXRNDWRUDRR/dM/K36KuiETot/QYvumflb9E9Bi+6j/ACt+iuEXmhxS+AW0Gi+oi9eCIiAiIgIiICIiAiIgIiICIiAiIgIiIIs5B/Y1XiR/K5Smos5B/Y1XiR/K5Smo7XZC7mPqa/mwiITxUik07bHa2SknbHBGyXKznJc2Y2aXZQBYi3eb7wthqsQ/k3zxWP8AAdIy+o9nmbf9FG9LjLJZq2WSCecVDTEx0TMway1hckjWwjNuxZnZPETJg1TE714IpmkdeUxuc39cw/CgpU20uJGl9LDKd8IJzNs4OADrE2zbvMrOOx2qmghloaVsokaS/O9oykOy5RdwvqHarQY6ypZhkbCWto5ZHNc5rc0g6V3B1+NiQBvtbRSzgtLHFTxMhOaMMGV2/MDrmv23v5oNPwzavEKkvEFJC8xuyv6eWx1954vuO5XuN7S1UVZHSwQxSyPia6xJHS6RcASQLDId6teTL163xh+71a7UU8kuOwshl5iQwDLIBmy2EpOlxe4BHmg2LD8Vq2slkr4GQRxxl3QcHuNtSAA49QPDqWJodo8RqGc/T0kRhubNLjndY2NjmF9x6lsOG4W9lPJHWz+lh+a7nN5sBhYAW7zwJv2rVMRwiowqJ01HVF0LSC6KQAjpEC/A6kbspQZrHdpJad1F/Ca30hwEjHXLmXLAWgi2oznW3UqeM7Sz+mGkoYWSStbd7pDZo0B0AI3Bzdb9e5Ybayu9I/6VLly848OLd9rviuAesLO49soJ6j0imndTVAsCW6g6WGYAgg2sOBHUgv8AZ+tqpC9tZTiFzMtntddj73vbU2tbj19Sstu8dlo4onQZMz5MpzguHq30sQqOxeOTyyz09VlfJAbc43S9nFpBtYbxobBWPKx7CC33x+QoKv8A3HWUtTFFXxwlkzsrZIr6G4F9TrYubcWGh61ksNx98mJz0rmtDI2ZmuF839Fw7Wx9p2bli/8AolbW1UMleIoY4XZgxhuSbg8TvLRc33DQarxgX/kNX4R/+lBvS0mTbV4xHmsjDTCYQmTpZs5Ft97WDr6W3BbRjmICmppZj/QwkdrtzR5kgKJvSWnCzEYKgymXnueyfw77s2a97ZL623oJN2vxZ9JSOmiDXODmABwJHScAdxH7rxhm0IqMPdUsAzsjeXM3hr2NuWns3HuIWB2oxL0nAmy9buazf3NeGu/UFY+tiNAwSsH8tV0wZI0bmSmHouA4E3+LuxBnqLH6yeihmp6aOWR5kEnSDGtyuyiwc4HXvNrLH0O1eITSyRRUkLnxG0jc9spuRvL7HUHcstybf6ZF/dL/ALrljNiP9TxHxD/uvQZKp2gnirKSnkjjBmYDLbMcrjfRhvuBHWNVWocfe/FJqQtbkjYHNcL5r2YTfWx9fgNyxO0/+t0Pd/ycvmEf+RVXg/8AGJBd7K7XmpqZYJmsY4OdzRbcBwaSC03J6Vhft14K+osde/FJqQtbkjjD2uF817MJB1sR0+zctIwbB3TRVUsGlRBUl8RG82uSztvbdx06yslsdiQqsYlmAy56YXHAjmmuHdcFBIqIiAiIgIiICIiAiIgIiIIs5B/Y1XiR/K5Smos5B/Y1XiR/K5Smo7XZC7mPqa/mwqFdTc7E+MucwPaWlzbBwBFiRcHXyVdeZNx7j+ykUllgeEspIGwxZi0Em7rFxJNyTYDu3dQVjFsrE2Wpe18jfSWPbIwFuUZ97m9G99XHUneVrvJvjkTKRwqaljXc6S0SyAGxY3dmO6+bzuvWyWKWqsSkMhkiaTILOzNsHPN2623AbuxBsVPsvCyiNIS98ZubuLc4JOa4IaBcHdorzAsLFLA2Fsj5A29i+1wCb5dANAtKwDCJMUY6pq6iZgLyI443ZWttwBB0vpuvpck3V7sliMsFXUUVRIZhE0vY92rsosbEni17TbqsUGw4Ds/HRmUxue7nXZnZy02Ou7K0adI71aY7shFVziZ8s0bwwNHNua0WBJvq0m/SPWtbwWkkxbnaipqJYoWvLWRxuyAWAdc3uNARra5N91ltOzOGmn5xoq3VTCWmNriHOZvvrfW+nAadqChQbHRRCQGeplbLG6NzJHgts62os0Wdpv7SrJvJ9Do19RUyRNNxEXjL3aDTysVqmzEcc8b3VeJS0zg+zRz4ZcZQb2eeN1nNtnyUdHTQwzS805zhJMXF0hBOYAuFt+ZxsN4aAg2bFdmopzTkl8YpyDG1mUN0LSGkFp06A3WVpi2x0c07pmTz08j7ZzG+wdYWH6AddlabOYFE2Rk1HXSysF+cYXh7XXaQAQLZTex1F9OpWFS6XE8RlgEz4aan0cIzlLiDlN+Nzm33ADd1yg2jZ/Z6GiY4RZiXG73vN3OtuvYDTU6AdabQ4BHWtY2Vz2BjswyFoJNra5mnRY6i2ddSc66OqmfEYXjmpDms61w8OFrde4LGcnmOxMostRUsa8SOsJJAHWsCPWO690G9LWMS2IhnqHzmaoje8i/NuY0aACw6BNuiOtYnYjE7OxGRzzJGx5kHSLha8hu3vDR+ioYBhEmKMdU1dRM0F7hHHG7K1tusAg6X03X0uSboM87YuM0zqd1RUuY6QPJL2OdoLZRdmjdx3bwFsApW81zWXoZMmXqy2y2+C07ZPEZYKuooqmQzCJpex7tXZRY2JPFr2m3VYqxwKhkxcyVFTPLHEHlscUbsoFgD1gjQOGtrk3QbDHsZCKN1Lzsxjc8PuSzMCLaNOS1uiOrisrVYTHJS+jvBdHkDOrN0QAHA29YWB3b1q+zFVLS4jJQyyunjy5onPN3DQOtc9Vr6cW6WuvvJ9O51TXhznOAmFgSSBd8gNr7tw+AQbPgeFMpIGwxuc5rS4gusXdJxcb2A48FQwrZ+OnnnmY57nTuu4OLS0dIu6Nmjrcd5Kyy1TlAqnc1DTROLZKmVrbjQhoIzHTtLfK6C/wAbwiIzMrJHSZqZhIazKQQ27jcEXJ1O4hYDY1zqrE6itaxzIXMysLha56A89I7m264V9ye1jubmppXF0lNK5tySSWkm2/qu13lZa5TY8+lxaoe8udTmcsluSWszOOR1uq2U+VxwQb3gWAx0nO8257udfndnLTY8BZo01VOg2ahhrJKmPOHyNcHM6OQZiHOIFrgktvv6ysLWTu/6/E1r3Brqc6A6HoyG9tx1APkFg9tcGfRRRvZWVUhfJlOeQ+6TfS2uiCT0WsQ7IhkUzRU1ErpInMHOPuGk6hwA67gf/isRs9iPO4LUMnc4OhbK0kk5h0czPMHojuQb8i0LZ3aEtwWV7nEyQB7ASbm7rc1v7XgeSxeKRyU+BwOEkgklnD3ODnBxD43love9rBptxQSii0jAsGp3SxujxKad7bPMQna6+WxIc0a5b2usW3BYqzGatk+bK1pcC02IPQH/AMlBJaKPdiah+Wuh5x00MQcI3E398dE8CGg2GnxWFwPZ+OTC5aovfHNHzha4OsOi0EA95038EEuIosxvFpn4RSSOke15le0vDi0uDczQSQddw8xdbFgODU/pDXQ4lLVOZ0ub59rwRuu4N6rkfog3FFF2GY8+mxSodI5xp3VD2SEklrC57ubd2WynyvwC2B07v+4GtDnZTT6tucp0J3INd5B/Y1XiR/K5SmrLC8Hgpg4U8LIA6xcGNDb23Xt3q9XzRTw06J8Vei9dm5H01F5k9U9x/ZeksvpAjjk0wWnqKR7poWSuEpaCdbDm2m36letkqBrqnFIGWY0h0YA3NBdI0fBSHHEGizQGjsAH7IyIAkhoBO8gAE9/FBHuxu0cVFC+lrSYJI3utdrnXB1t0Qeu/YQRZVtlITW19VWZS2F7DGwnTNcNbcdzWa9pt1LeKijjktzkbJLbszWut3XCrNbYWGgHUgjLZvEYqOKegxEGMFztbOIc1zQwgFuoBAuCOJ3WV1ydxxen1RpQeYygMNnW3jS7tb7zrqt+qKRkgtIxkgG7M0O/cL3FEGizQGgbgAAPgEEQ7IVeHsieK9rXPL+jdj39HKOto01ut6r9qqLmIjJ/EgmzNBMZcwZLAh7SL7+qxK2D0OP7tn5W/RenUzC3KWNLfdsMvwQRpQcw7GITheYMteawcGAa5tHbha3Ze1tVeQ1gwzFZzUAthqSXNkAJFy4v6t9i5wIGu47it+p6VkYtGxsY4NAaP0XqaBr25XtD28HAOHwKDARbU09UZYqdzpCIHuL8rgwaWtd1jfXhZa/ydYFTVFFnmhZK7nHDMRc2AbYfqt9gpmMGVjGsHBoDR8AF7jjDRZoDRwAt+yCPdiKISHE4W2a1zjGOABMrR8E2N2jiooX0taTBJG91rtc64OtuiD137CCLKQmRBt8rQL77AC/eqdRRxyW5yNklt2ZrXW7rhBo+ykJra+qrC1zIXsMbCRbNcNbcdzWa9pt1K22OxpmHCWlriYXNkLmuyucCCA3TKDp0bg7jdSO1thYaAdSo1FJHJbnI2SW3Zmh1u64QaRs241uLSVjGkQMbkY4i2Y5cun+R7Li6x2ym0FPR1Vb6Q/JnmOWzXOvlkkv6oNvWCk1jAAAAABuA0CpmkZ7jPyj6IKOFYnFUxCWB2dhJF7Eag2IIIBC0WvE9bi7zSPYw0jcoe8Zmg6h2lj0rucN39KkOOMNFmgNHACw/RGRBt8rQL77AC/egjmi5+hxiM1b2PNU3K57BlaTo1ulh0g5rOr+pXGz1EyorsUikF2vcAeI6b7EcCDYjuW/Pia62ZodbdcA27kbEASQACd5AAJ7+KCMNnoZYsahhqDmdDG+NrveYGPLHd1nW8rdSy/K0f5aHxv8Ag5bwYhfNYXHXYX+KSRB3rNDu8A/ug9KK9oKF7MRlpY9GVzonHuz5nEdxEnkpUXkxgkEgEjcbajuKCKdocMczEHUcXRiqpIX2HUBmvbsBLz+ELYuVVobh8YboBOwAcLRPAC3QxgkEgEjcbC47ikkQcLOAcOBAP7oNKwLG8KjkZzGWOVwDLiOQausLXItqbLCzYI2txaticbODHOYb6BwyAZh1jXUKTBSM+7Z+UfRexEASQ0AnebC57yg0TYfEAKSopXtEU0LZcwsAXCxBJtvcDoTwyrG7DbKRVlIJJpJbCRw5trgGGwGtrXvrvBUlimZmLsjcxFi6wuRwJ6wvUcYaLNAaOAFv2QaDyoQMio6ZjGhjGy2a0bgBGdFf4FjWFNnDaXLHJJ0BaORt7kWbci2pAW3yRNd6zQ7vAP7rw2lYDcMYCNxyj6IND2ZoGVNTisMgu18tjxB52Wzh2g2PkrLZaOWPGWRVBu+KJ0YPvNa05HduhH/u6kxkQBJAAJ3kAC/fxTmxmzWF+Nhf4oP/2Q=="/>
          <p:cNvSpPr>
            <a:spLocks noChangeAspect="1" noChangeArrowheads="1"/>
          </p:cNvSpPr>
          <p:nvPr/>
        </p:nvSpPr>
        <p:spPr bwMode="auto">
          <a:xfrm>
            <a:off x="50800" y="-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500">
                <a:solidFill>
                  <a:srgbClr val="003D6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-"/>
              <a:defRPr sz="2200">
                <a:solidFill>
                  <a:srgbClr val="003D6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3D6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-"/>
              <a:defRPr sz="1600">
                <a:solidFill>
                  <a:srgbClr val="003D6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3D6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D6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D6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D6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D6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BE" altLang="nl-BE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22" name="AutoShape 10" descr="data:image/jpeg;base64,/9j/4AAQSkZJRgABAQAAAQABAAD/2wCEAAkGBxQQEhUUEhIUFhUUFBgVGBAVFhYUGhgeHxYXFh4XGBQYHCghHBolGx8cLTQiJTUrLjouGB81ODMsNygtLisBCgoKDg0OGhAQGCwlHyE3LDc4LCw3LDEuNzAsLDc3LjQ3KyssLDQsNDcsMSwzLCwsLCssLDcrLCwuKywsNCwsLP/AABEIAGAAwgMBIgACEQEDEQH/xAAcAAACAgMBAQAAAAAAAAAAAAAABgUHAQMEAgj/xABEEAACAQIDBAUICAQDCQAAAAABAgMAEQQSIQUGEzEHFCJhgSMyNEFRUnOyF3F0kZKhscNCwdHSU2KCFSUzNXJ1s8Lh/8QAGgEBAAMBAQEAAAAAAAAAAAAAAAMEBQIGAf/EACgRAAICAQEIAgIDAAAAAAAAAAABAgMEEQUSEyExMjNxQWEVIhSR0f/aAAwDAQACEQMRAD8AfeiX0AfFk+anSkvol9AHxZPmp0qOvtRYyvNL2FFFFdlcKXd+NsdVwzZTZ5OwntBI1bwFMNU1v3tjrWKOU3SK8a/f2m8T+lQ32bkftmjszF/kXpPoubH7o7271zCLmPlIvJv7TYaN4j+dM9UT0e7d6ni1zG0c1o37rnst4H8iavauqp70SLOo4Vr06MzRRRUhTKg6ZfS4fs/7jUg0/dMvpcP2f9xqQao297PT4XgiSGE8wVI4Hac0BvFK6dwY2/DyqOwnmCt1VdWnyNxRjKCUlqiyN1d/OIyxYqwYmyzDQE+xh6j38vqp+r55q3ejzbBxOGyubvCchPtFrqfu08Ku49zl+sjzW19nRqXFqWi+UNVFFFWzBCiiigCiiigCiiigCiiigEvol9AHxZPmp0pL6JfQB8WT5qdK4r7UWMrzS9hWKzWK7K4vb87Z6rhmym0knYT2gkat4CqZApi352x1rFHKexFeNO/XtN4n9KXqzL7N+fo9rsrF4FGr6y5/4RBFXr0d7e65hFzHykPk377DRvEfneqLpl6Ptu9Txa5jaOa0b91z2W8D+RNTVS3ZGfnUcWp6dUXxRWKzV080VB0y+lw/Z/3GpBp+6ZfS4fs/7jUg1Rt72enwvBEkMJ5grdWnCeYK3VVfU3q+1BT50TMeJOPVkQ+NzSHVpdF+zTHA0rCxmbs/9I0B8TfwtU2MtZoztsTUcWSfzoOtFFFaR4sKKKKAKKKKAKKKKAKKKKAS+iX0AfFk+anSkvol9AHxZPmpzrivtRYyvNL2Zpc362z1XDNlNpJOwntFxq3gP5UxVTO/O2OtYpspukV40+/tHxP6CuL7NyBZ2Xi8e9a9FzYvAWrNFFZh7ciawRWaKnMgvPo6291zCLmPlIfJv32HZbxH5g001RHR/t3qeLXMbRy2jfuuey3gfyJq96vVT3onms6jhW8ujKh6ZfS4fs/7jUg0/dMvpcP2f9xqQaq297NvC8ESQwnmitpNWb0fbBw02AheSCNmOe7MLk9thzpswex4ITeOGND7QoB++ixW+ep1PbkK/wBNxtrkVpupuVJiGV51McIN8pFmfut/CO8//ateOMKAqiwAsAPUK9iirVdSrWiMHMzbMqW9P46IKKKKkKgUUUUAUUUUAUUUUAUUUUAl9EvoA+LJ81OdJnRL6APiyfNTnXFfaixleaXsXd+ts9Vwxym0kvYT2jTVvAfyqmgLVdG391Ysa6vK8nYXKFUgAa3JtbmdPuFRn0cYX35vxD+lV7qpzly6Gxs3OxsarSWu8+vIquirU+jjC+/N+If0o+jjC+/N+If0qH+LM0fzeL9/0UrRVxfRZhPfn/GP7aPoswnvz/jH9tS8CZn/AJKj7KcNXp0c7e65hBmPlIfJv32HZbxH5g1HfRZhPfn/ABj+2pbdvc6HASM8LyksuUqzAg63GluY/nUlcJRZUzMqi6vRa6oRemX0uH7P+41INXzvLubBtCRZJmkBRMgyMALXJ1051EfRZg/fn/GP7a+Tqk5Nokxs+quqMZa6okejL/l0H+v/AMjU1VH7C2SmDhWGMsVS9ixudSW5+NSFWIrRJGTbJSm5L5bCiiivpGFFFFAFFFFAFFFFAFFFFAFFFFAJfRL6APiyfNTpSX0S+gD4snzU51xX2osZXml7NGPxqQIZJWCovNj91acdtaKFFkduy5AUgFs1xcWA7qht6JWknggji4trzvGWCAgdlQWIP8RJ/wBNQQmfq+Hh0WXD45IrN2raEoTa1xYj7qkK43DeTDcMSGZQpYpc3BzAXKkWuDaiPeTCsrMJ1KpbMdbC5sL6es1EbuHyWMz6YjO/GXkAchClR7pXl41wYw/7lh9XZi19nbFANEe8OGZGkEy5EIDNqACeQ1HM16g27h3UMsqkGQRevzzyUj1E1AYrFYefD2lxucpMrDEKmXhtqUutiLXB1Nccm0HnjjLlXCbQhVMQqlBKLjtZe46X5UA1Hb2HEvB4y8TNly6+cf4b8r91e9p7Yiw2XisRnvlAVmJtz0UUsRY1YMQEws3EEuJ8pg2TtIS3akDcwBa+ulSG83E63g+EUD+WsXvl8wc7a8qAmMPteGTh5JFPFzZLfxZef3Vux+NSBDJKwVBa7H7hSfPhlwE2D4sg8/ESPJawzOo5DWwvXXtzHjFSYeOBBOus7LmyBgLooLEe9fT/AC0Ax4jaMUaozuAsjKqseRLcte+vGL2tDCWEkgUoqu176BmKg+JFJJ8rhoMNMpBixqYd1vc5Ty1H+U8+6pbd/iDHSJLq0eGSPP8A4gEjFX8Qde8GgJeHeXCuSFnUkKzkC/JRcnl6hXT/ALWh/wAQf8LjevzPe+qlzZnoW0Pi4r5K4B6v+zt/7UA6DacWWNs4yzELGfeJFwBXZVdw4d4eooATDJNFKp9xivbT6idR9Zqw6+AzRRRQBRRRQBRRRQBRRRQCX0S+gD4snzU50ubg7HlweFEUwUPnduycwsTca0yVzBaRRNkSUrZNdNSH2jtkQYmKJyixyRyMZGOWxXLYXOmt6jzvSckpVEdhiRh4QraOSFILNrpqeXsqQ2hsjjYqGVgjJHHIpRhe5bLYgEW9VRrbsPllyMiN1oYiGwOVbAAKw000PL212QnSm2pIZWjxSxjyLTLJEWsQvnKVbW4rOzNp4mQxO6QJHLqI+I3EVTyOosx5aCvK7FlxEjSYoxi8LQrHFcgB/OYsw58tK44t3Z2bDiXgEYZ1K4gBuIyqdEy8h99AdGz9uTTzOg6sqpM0eRnbiMq2uVT16fpWdi7cmxMhyiAIsjI0RduMoBIzEWt4fnWNnbIngldgmGZXnaTO2biKrEXAOX2frQ+xp5cRFJKIF4Ll+LEGzyCxAUg8h7dTyoDZgtq4nEXkhih4IkKDOzB3AbKWBAsPXYGtMm9WWHEsTEJYZJESItYuFtY5b31ueXsrbs/ZuKw14oWhMJkLqz5syAtmK5Ro3rsbjnWp92CYMUhERkmkkZJCL5QwFgWtcW15e2gOiTbE0kqw4dI8whWWR5C2Vc3JQF1J760Ded2iUCIdYac4bhFjkDjUtmtfLl1rbJsmeKVZsOYyxhSKSOTMAcvJlYD8q0DdmRYlZZF6wuIOJzEHIWIsUtzC5dL0Bsl27NDx45kj4sWHadGQtkcAHQg6ggipzZ+IMsUbkWLorEDkLi+lQUmw5p+PJM0Ykkw7YdETMVQHNqWIuSSfZUhsOHERqqTCHIiBVMZcsbaahhblQHLtjeBoMQkaopQZOM5Jugd8iW8dT3Vxri0g2mysGPGjQCVmJyElrRgcgpI07/rr1it1mm6y0krB5mOVUY5LAAIHFu1Yi9b4933kZzOVIkw0cRyk3DoSc4JHqJBB9ooDRLvBiOrNiEjhtG0ocMXB7DlRlA7h666JtrYiFIpJkhyySorZC5yq4sGufWGrXDu/KMBJhi6mR+J5TWxzOWudL1KbQ2bxsM0BIuYwob1BgBY+DAUBFz7zFBjBlUthmUIBftZrBQe/MbG1eJNvT8doB1ZSixm8rMmYsoJCgc7H+Va4t0mzYZmkUlDmn5+UOcyD1a2c+v1V0YrY84xUs8a4ZxIEsJs11Ki1xZdNaA5dpbxYiJ8QRwSmGaMGNswZ8yqey1+dz7K97S2/iEknMYi4eHiSUo4YM2ZcxUMDYHwrGO3WeSSacGMTGSOSFtTlKqAVbTzTb9K613cWTEyT4hI3DLHlXU5WVbHmLEX5UBzHeSV5jHH1dBkiccd2UkuobKLcyK6YN4j1qfDuoBQeTcXsxEYdlPfrf6ga14rY0wxUk0aYZw4jAEua65RbSw01r1Nu60nWSzBTM8ckbLe8bLGFvy9oPgaA84HeR5I0cxrdkViATbUA6VmvGC3dkSNFLJdUVSQTbQAaaUUB/9k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5875" y="-288925"/>
            <a:ext cx="184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500">
                <a:solidFill>
                  <a:srgbClr val="003D6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-"/>
              <a:defRPr sz="2200">
                <a:solidFill>
                  <a:srgbClr val="003D6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3D6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-"/>
              <a:defRPr sz="1600">
                <a:solidFill>
                  <a:srgbClr val="003D6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3D6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D6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D6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D6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D6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l-BE" altLang="nl-BE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9223" name="Object 11"/>
          <p:cNvGraphicFramePr>
            <a:graphicFrameLocks noChangeAspect="1"/>
          </p:cNvGraphicFramePr>
          <p:nvPr/>
        </p:nvGraphicFramePr>
        <p:xfrm>
          <a:off x="6732588" y="2781300"/>
          <a:ext cx="547211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6" imgW="5779596" imgH="1295585" progId="Word.Document.12">
                  <p:embed/>
                </p:oleObj>
              </mc:Choice>
              <mc:Fallback>
                <p:oleObj name="Document" r:id="rId6" imgW="5779596" imgH="1295585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781300"/>
                        <a:ext cx="547211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4" name="Picture 10" descr="logo Karel de Grote-hogeschoo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076700"/>
            <a:ext cx="16859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642373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Master sociaal werk</a:t>
            </a:r>
            <a:endParaRPr lang="nl-BE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07432"/>
              </p:ext>
            </p:extLst>
          </p:nvPr>
        </p:nvGraphicFramePr>
        <p:xfrm>
          <a:off x="539750" y="1124744"/>
          <a:ext cx="756064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3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4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en-US" smtClean="0"/>
              <a:t>Voor  wie?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en-US" dirty="0" smtClean="0"/>
              <a:t>Sociaal werk</a:t>
            </a:r>
          </a:p>
          <a:p>
            <a:r>
              <a:rPr lang="nl-BE" altLang="en-US" dirty="0" smtClean="0"/>
              <a:t>Orthopedagogie</a:t>
            </a:r>
          </a:p>
          <a:p>
            <a:r>
              <a:rPr lang="nl-BE" altLang="en-US" dirty="0" smtClean="0"/>
              <a:t>Toegepaste psychologie</a:t>
            </a:r>
          </a:p>
          <a:p>
            <a:r>
              <a:rPr lang="nl-BE" altLang="en-US" dirty="0" smtClean="0"/>
              <a:t>Gezinswetenschappen</a:t>
            </a:r>
          </a:p>
          <a:p>
            <a:r>
              <a:rPr lang="nl-BE" altLang="en-US" dirty="0" smtClean="0"/>
              <a:t>Pedagogie van het jonge kind</a:t>
            </a:r>
          </a:p>
          <a:p>
            <a:r>
              <a:rPr lang="nl-BE" altLang="en-US" dirty="0" smtClean="0"/>
              <a:t>Verpleegkunde</a:t>
            </a:r>
          </a:p>
          <a:p>
            <a:endParaRPr lang="nl-BE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709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b="1" smtClean="0"/>
              <a:t>Schakelprogramma</a:t>
            </a:r>
            <a:endParaRPr lang="nl-NL" altLang="nl-BE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413" y="1484313"/>
            <a:ext cx="8042275" cy="4249737"/>
          </a:xfrm>
        </p:spPr>
        <p:txBody>
          <a:bodyPr/>
          <a:lstStyle/>
          <a:p>
            <a:endParaRPr lang="nl-BE" altLang="nl-BE" sz="2100" b="1" dirty="0" smtClean="0"/>
          </a:p>
          <a:p>
            <a:r>
              <a:rPr lang="nl-BE" altLang="nl-BE" sz="2100" b="1" dirty="0" smtClean="0"/>
              <a:t>Vooropleiding = professionele bachelor</a:t>
            </a:r>
          </a:p>
          <a:p>
            <a:r>
              <a:rPr lang="nl-BE" altLang="nl-BE" sz="2100" b="1" dirty="0" smtClean="0"/>
              <a:t>Doel = Iedereen op hetzelfde niveau brengen</a:t>
            </a:r>
          </a:p>
          <a:p>
            <a:pPr>
              <a:spcBef>
                <a:spcPct val="30000"/>
              </a:spcBef>
            </a:pPr>
            <a:r>
              <a:rPr lang="nl-BE" altLang="nl-BE" sz="2100" b="1" dirty="0" smtClean="0"/>
              <a:t>Inhaalmanoeuvre </a:t>
            </a:r>
          </a:p>
          <a:p>
            <a:pPr lvl="1"/>
            <a:r>
              <a:rPr lang="nl-BE" altLang="nl-BE" sz="2000" dirty="0" smtClean="0"/>
              <a:t>Sterk accent op methoden van wetenschappelijk onderzoek </a:t>
            </a:r>
          </a:p>
          <a:p>
            <a:pPr lvl="1"/>
            <a:r>
              <a:rPr lang="nl-BE" altLang="nl-BE" sz="2000" dirty="0" smtClean="0"/>
              <a:t>Theoretische inzichten met relevantie voor Sociaal Werk</a:t>
            </a:r>
          </a:p>
          <a:p>
            <a:pPr lvl="1">
              <a:buFontTx/>
              <a:buNone/>
            </a:pPr>
            <a:endParaRPr lang="nl-BE" altLang="nl-B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569746055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smtClean="0"/>
              <a:t>Leerlijnen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dirty="0" smtClean="0"/>
              <a:t>Vier inhoudelijke leerlijnen:</a:t>
            </a:r>
          </a:p>
          <a:p>
            <a:pPr marL="0" indent="0">
              <a:buFontTx/>
              <a:buNone/>
              <a:defRPr/>
            </a:pPr>
            <a:endParaRPr lang="nl-BE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nl-BE" dirty="0" smtClean="0"/>
              <a:t>Individueel sociaal werk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nl-BE" dirty="0" smtClean="0"/>
              <a:t>Stedelijk sociaal werk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nl-BE" dirty="0" err="1" smtClean="0"/>
              <a:t>Organisationele</a:t>
            </a:r>
            <a:r>
              <a:rPr lang="nl-BE" dirty="0" smtClean="0"/>
              <a:t> context: </a:t>
            </a:r>
            <a:r>
              <a:rPr lang="nl-BE" dirty="0"/>
              <a:t>aansturen van multidisciplinaire en </a:t>
            </a:r>
            <a:r>
              <a:rPr lang="nl-BE" dirty="0" err="1"/>
              <a:t>multiprofessionele</a:t>
            </a:r>
            <a:r>
              <a:rPr lang="nl-BE" dirty="0"/>
              <a:t> teams </a:t>
            </a:r>
            <a:r>
              <a:rPr lang="nl-BE" dirty="0" smtClean="0"/>
              <a:t>+ schakelfunctie </a:t>
            </a:r>
            <a:r>
              <a:rPr lang="nl-BE" dirty="0"/>
              <a:t>tussen </a:t>
            </a:r>
            <a:r>
              <a:rPr lang="nl-BE" dirty="0" smtClean="0"/>
              <a:t>werkvloer en bestuur</a:t>
            </a:r>
          </a:p>
          <a:p>
            <a:pPr marL="457200" indent="-457200">
              <a:buFont typeface="+mj-lt"/>
              <a:buAutoNum type="arabicParenR"/>
              <a:defRPr/>
            </a:pPr>
            <a:r>
              <a:rPr lang="nl-BE" dirty="0"/>
              <a:t>B</a:t>
            </a:r>
            <a:r>
              <a:rPr lang="nl-BE" dirty="0" smtClean="0"/>
              <a:t>eleidsniveau</a:t>
            </a:r>
          </a:p>
          <a:p>
            <a:pPr marL="0" indent="0">
              <a:buFontTx/>
              <a:buNone/>
              <a:defRPr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15884565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smtClean="0"/>
              <a:t>Opleidingsonderdelen master (1)</a:t>
            </a:r>
            <a:endParaRPr lang="nl-NL" altLang="nl-BE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l-BE" altLang="nl-BE" sz="2400" b="1" dirty="0" err="1" smtClean="0"/>
              <a:t>Richtingspecifieke</a:t>
            </a:r>
            <a:r>
              <a:rPr lang="nl-BE" altLang="nl-BE" sz="2400" b="1" dirty="0" smtClean="0"/>
              <a:t> vakken</a:t>
            </a:r>
          </a:p>
          <a:p>
            <a:pPr lvl="1">
              <a:lnSpc>
                <a:spcPct val="80000"/>
              </a:lnSpc>
            </a:pPr>
            <a:r>
              <a:rPr lang="nl-BE" altLang="nl-BE" sz="2400" dirty="0" smtClean="0"/>
              <a:t>Maatschappij en Sociaal Werk</a:t>
            </a:r>
          </a:p>
          <a:p>
            <a:pPr lvl="1">
              <a:lnSpc>
                <a:spcPct val="80000"/>
              </a:lnSpc>
            </a:pPr>
            <a:r>
              <a:rPr lang="nl-BE" altLang="nl-BE" sz="2400" dirty="0" smtClean="0"/>
              <a:t>Onderzoek in het stedelijk sociaal werk</a:t>
            </a:r>
          </a:p>
          <a:p>
            <a:pPr lvl="1">
              <a:lnSpc>
                <a:spcPct val="80000"/>
              </a:lnSpc>
            </a:pPr>
            <a:r>
              <a:rPr lang="nl-BE" altLang="nl-BE" sz="2400" dirty="0" smtClean="0"/>
              <a:t>Innovatie in het welzijnswerk</a:t>
            </a:r>
          </a:p>
          <a:p>
            <a:pPr lvl="1">
              <a:lnSpc>
                <a:spcPct val="80000"/>
              </a:lnSpc>
            </a:pPr>
            <a:r>
              <a:rPr lang="nl-BE" altLang="nl-BE" sz="2400" dirty="0" smtClean="0"/>
              <a:t>Institutionele context van de sociale zorg</a:t>
            </a:r>
          </a:p>
          <a:p>
            <a:pPr lvl="1">
              <a:lnSpc>
                <a:spcPct val="80000"/>
              </a:lnSpc>
            </a:pPr>
            <a:r>
              <a:rPr lang="nl-BE" altLang="nl-BE" sz="2400" dirty="0" smtClean="0"/>
              <a:t>Beleidsvorming </a:t>
            </a:r>
          </a:p>
          <a:p>
            <a:pPr>
              <a:lnSpc>
                <a:spcPct val="80000"/>
              </a:lnSpc>
            </a:pPr>
            <a:r>
              <a:rPr lang="nl-BE" altLang="nl-BE" sz="2400" b="1" dirty="0" smtClean="0"/>
              <a:t>Optievakken </a:t>
            </a:r>
            <a:r>
              <a:rPr lang="nl-BE" altLang="nl-BE" sz="2400" b="1" dirty="0" smtClean="0"/>
              <a:t>(1</a:t>
            </a:r>
            <a:r>
              <a:rPr lang="nl-BE" altLang="nl-BE" sz="2400" b="1" dirty="0" smtClean="0"/>
              <a:t> </a:t>
            </a:r>
            <a:r>
              <a:rPr lang="nl-BE" altLang="nl-BE" sz="2400" b="1" dirty="0" smtClean="0"/>
              <a:t>uit 3)</a:t>
            </a:r>
          </a:p>
          <a:p>
            <a:pPr lvl="1">
              <a:lnSpc>
                <a:spcPct val="80000"/>
              </a:lnSpc>
            </a:pPr>
            <a:r>
              <a:rPr lang="nl-BE" altLang="nl-BE" sz="2400" dirty="0" smtClean="0"/>
              <a:t>Handelingsmodellen</a:t>
            </a:r>
          </a:p>
          <a:p>
            <a:pPr lvl="1">
              <a:lnSpc>
                <a:spcPct val="80000"/>
              </a:lnSpc>
            </a:pPr>
            <a:r>
              <a:rPr lang="nl-BE" altLang="nl-BE" sz="2400" dirty="0" smtClean="0"/>
              <a:t>Stedelijke interventiestrategieën</a:t>
            </a:r>
          </a:p>
          <a:p>
            <a:pPr lvl="1">
              <a:lnSpc>
                <a:spcPct val="80000"/>
              </a:lnSpc>
            </a:pPr>
            <a:r>
              <a:rPr lang="nl-BE" altLang="nl-BE" sz="2400" dirty="0" smtClean="0"/>
              <a:t>HRM en Arbeidsrecht</a:t>
            </a:r>
          </a:p>
          <a:p>
            <a:pPr>
              <a:lnSpc>
                <a:spcPct val="80000"/>
              </a:lnSpc>
            </a:pPr>
            <a:r>
              <a:rPr lang="nl-BE" altLang="nl-BE" sz="2400" b="1" dirty="0" smtClean="0"/>
              <a:t>Werkcollege ‘ICT en sociaal werk</a:t>
            </a:r>
            <a:r>
              <a:rPr lang="nl-BE" altLang="nl-BE" sz="2100" b="1" dirty="0" smtClean="0"/>
              <a:t>’</a:t>
            </a:r>
            <a:endParaRPr lang="nl-NL" altLang="nl-BE" sz="2100" b="1" dirty="0" smtClean="0"/>
          </a:p>
        </p:txBody>
      </p:sp>
    </p:spTree>
    <p:extLst>
      <p:ext uri="{BB962C8B-B14F-4D97-AF65-F5344CB8AC3E}">
        <p14:creationId xmlns:p14="http://schemas.microsoft.com/office/powerpoint/2010/main" val="259119597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Werkveld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BE" dirty="0" smtClean="0"/>
              <a:t>In het onderwijs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nl-BE" dirty="0" smtClean="0"/>
              <a:t>Klankbordgroep</a:t>
            </a:r>
          </a:p>
          <a:p>
            <a:pPr marL="514350" indent="-514350">
              <a:buAutoNum type="arabicPeriod"/>
            </a:pPr>
            <a:r>
              <a:rPr lang="nl-BE" dirty="0" smtClean="0"/>
              <a:t>Broodje sociaal</a:t>
            </a:r>
          </a:p>
          <a:p>
            <a:pPr marL="514350" indent="-514350">
              <a:buAutoNum type="arabicPeriod"/>
            </a:pPr>
            <a:r>
              <a:rPr lang="nl-BE" dirty="0" smtClean="0"/>
              <a:t>Lezingen: Ingo Bode over </a:t>
            </a:r>
            <a:r>
              <a:rPr lang="nl-BE" dirty="0" err="1" smtClean="0"/>
              <a:t>vermarkting</a:t>
            </a:r>
            <a:endParaRPr lang="nl-BE" dirty="0" smtClean="0"/>
          </a:p>
          <a:p>
            <a:pPr marL="514350" indent="-514350">
              <a:buAutoNum type="arabicPeriod"/>
            </a:pPr>
            <a:r>
              <a:rPr lang="nl-BE" dirty="0" smtClean="0"/>
              <a:t>Bevragingen van studenten in het werkveld</a:t>
            </a:r>
          </a:p>
          <a:p>
            <a:pPr marL="730350" lvl="1" indent="-514350">
              <a:buAutoNum type="arabicPeriod"/>
            </a:pPr>
            <a:r>
              <a:rPr lang="nl-BE" dirty="0" smtClean="0"/>
              <a:t>Motivaties van masters</a:t>
            </a:r>
          </a:p>
          <a:p>
            <a:pPr marL="730350" lvl="1" indent="-514350">
              <a:buAutoNum type="arabicPeriod"/>
            </a:pPr>
            <a:r>
              <a:rPr lang="nl-BE" dirty="0" smtClean="0"/>
              <a:t>Motivaties van bachelors</a:t>
            </a:r>
          </a:p>
          <a:p>
            <a:pPr marL="730350" lvl="1" indent="-514350">
              <a:buAutoNum type="arabicPeriod"/>
            </a:pPr>
            <a:r>
              <a:rPr lang="nl-BE" dirty="0" smtClean="0"/>
              <a:t>Ervaringen van studenten na het afstuderen</a:t>
            </a:r>
          </a:p>
          <a:p>
            <a:pPr marL="730350" lvl="1" indent="-514350">
              <a:buAutoNum type="arabicPeriod"/>
            </a:pPr>
            <a:r>
              <a:rPr lang="nl-BE" dirty="0" smtClean="0"/>
              <a:t>Verwachtingen van organisaties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8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Onderzoek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BE" dirty="0" smtClean="0"/>
              <a:t>Terrein: theorie gestuurd (</a:t>
            </a:r>
            <a:r>
              <a:rPr lang="nl-BE" dirty="0" err="1" smtClean="0"/>
              <a:t>capabilities</a:t>
            </a:r>
            <a:r>
              <a:rPr lang="nl-BE" dirty="0" smtClean="0"/>
              <a:t> approach, generalistisch sociaal werk, evaluatie methoden)</a:t>
            </a:r>
          </a:p>
          <a:p>
            <a:pPr marL="514350" indent="-514350">
              <a:buAutoNum type="arabicPeriod"/>
            </a:pPr>
            <a:r>
              <a:rPr lang="nl-BE" dirty="0" smtClean="0"/>
              <a:t>Methodologie</a:t>
            </a:r>
          </a:p>
          <a:p>
            <a:pPr marL="730350" lvl="1" indent="-514350">
              <a:buAutoNum type="arabicPeriod"/>
            </a:pPr>
            <a:r>
              <a:rPr lang="nl-BE" dirty="0" smtClean="0"/>
              <a:t>Kwalitatief – kwantitatief</a:t>
            </a:r>
          </a:p>
          <a:p>
            <a:pPr marL="730350" lvl="1" indent="-514350">
              <a:buAutoNum type="arabicPeriod"/>
            </a:pPr>
            <a:r>
              <a:rPr lang="nl-BE" dirty="0" smtClean="0"/>
              <a:t>Constructivisme, positivisme en kritisch realisme</a:t>
            </a:r>
          </a:p>
          <a:p>
            <a:pPr marL="514350" indent="-514350">
              <a:buAutoNum type="arabicPeriod"/>
            </a:pPr>
            <a:r>
              <a:rPr lang="nl-BE" dirty="0" smtClean="0"/>
              <a:t>Spanningsveld tussen praktijk en theorie</a:t>
            </a:r>
          </a:p>
          <a:p>
            <a:pPr marL="514350" indent="-514350">
              <a:buAutoNum type="arabicPeriod"/>
            </a:pPr>
            <a:r>
              <a:rPr lang="nl-BE" dirty="0" smtClean="0"/>
              <a:t>Normatieve positie: structurele kijk op armoede en sociale problemen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>
                <a:solidFill>
                  <a:prstClr val="white"/>
                </a:solidFill>
              </a:rPr>
              <a:pPr/>
              <a:t>9</a:t>
            </a:fld>
            <a:endParaRPr lang="nl-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antoorthema">
  <a:themeElements>
    <a:clrScheme name="UA 2">
      <a:dk1>
        <a:sysClr val="windowText" lastClr="000000"/>
      </a:dk1>
      <a:lt1>
        <a:sysClr val="window" lastClr="FFFFFF"/>
      </a:lt1>
      <a:dk2>
        <a:srgbClr val="004466"/>
      </a:dk2>
      <a:lt2>
        <a:srgbClr val="BBCCCC"/>
      </a:lt2>
      <a:accent1>
        <a:srgbClr val="004466"/>
      </a:accent1>
      <a:accent2>
        <a:srgbClr val="881133"/>
      </a:accent2>
      <a:accent3>
        <a:srgbClr val="889999"/>
      </a:accent3>
      <a:accent4>
        <a:srgbClr val="3399CC"/>
      </a:accent4>
      <a:accent5>
        <a:srgbClr val="DD9911"/>
      </a:accent5>
      <a:accent6>
        <a:srgbClr val="AAAA00"/>
      </a:accent6>
      <a:hlink>
        <a:srgbClr val="004466"/>
      </a:hlink>
      <a:folHlink>
        <a:srgbClr val="881133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271</Words>
  <Application>Microsoft Office PowerPoint</Application>
  <PresentationFormat>Diavoorstelling (4:3)</PresentationFormat>
  <Paragraphs>78</Paragraphs>
  <Slides>10</Slides>
  <Notes>2</Notes>
  <HiddenSlides>0</HiddenSlides>
  <MMClips>0</MMClips>
  <ScaleCrop>false</ScaleCrop>
  <HeadingPairs>
    <vt:vector size="6" baseType="variant">
      <vt:variant>
        <vt:lpstr>Thema</vt:lpstr>
      </vt:variant>
      <vt:variant>
        <vt:i4>2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Kantoorthema</vt:lpstr>
      <vt:lpstr>1_Kantoorthema</vt:lpstr>
      <vt:lpstr>Document</vt:lpstr>
      <vt:lpstr>De master sociaal werk</vt:lpstr>
      <vt:lpstr>Opleiding</vt:lpstr>
      <vt:lpstr>Master sociaal werk</vt:lpstr>
      <vt:lpstr>Voor  wie?</vt:lpstr>
      <vt:lpstr>Schakelprogramma</vt:lpstr>
      <vt:lpstr>Leerlijnen </vt:lpstr>
      <vt:lpstr>Opleidingsonderdelen master (1)</vt:lpstr>
      <vt:lpstr>Werkveld</vt:lpstr>
      <vt:lpstr>Onderzoek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Voorbeeld titeldia met afbeelding</dc:title>
  <dc:creator>CVermeiren</dc:creator>
  <cp:lastModifiedBy>Raeymaeckers Peter</cp:lastModifiedBy>
  <cp:revision>85</cp:revision>
  <dcterms:created xsi:type="dcterms:W3CDTF">2014-11-18T09:44:11Z</dcterms:created>
  <dcterms:modified xsi:type="dcterms:W3CDTF">2016-10-26T18:07:55Z</dcterms:modified>
</cp:coreProperties>
</file>