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8"/>
  </p:notesMasterIdLst>
  <p:handoutMasterIdLst>
    <p:handoutMasterId r:id="rId19"/>
  </p:handoutMasterIdLst>
  <p:sldIdLst>
    <p:sldId id="256" r:id="rId2"/>
    <p:sldId id="317" r:id="rId3"/>
    <p:sldId id="287" r:id="rId4"/>
    <p:sldId id="322" r:id="rId5"/>
    <p:sldId id="292" r:id="rId6"/>
    <p:sldId id="318" r:id="rId7"/>
    <p:sldId id="319" r:id="rId8"/>
    <p:sldId id="320" r:id="rId9"/>
    <p:sldId id="296" r:id="rId10"/>
    <p:sldId id="298" r:id="rId11"/>
    <p:sldId id="300" r:id="rId12"/>
    <p:sldId id="302" r:id="rId13"/>
    <p:sldId id="308" r:id="rId14"/>
    <p:sldId id="312" r:id="rId15"/>
    <p:sldId id="315" r:id="rId16"/>
    <p:sldId id="321" r:id="rId17"/>
  </p:sldIdLst>
  <p:sldSz cx="9144000" cy="6858000" type="screen4x3"/>
  <p:notesSz cx="6985000" cy="92837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p15:clr>
            <a:srgbClr val="A4A3A4"/>
          </p15:clr>
        </p15:guide>
        <p15:guide id="2" orient="horz" pos="3838">
          <p15:clr>
            <a:srgbClr val="A4A3A4"/>
          </p15:clr>
        </p15:guide>
        <p15:guide id="3" pos="340">
          <p15:clr>
            <a:srgbClr val="A4A3A4"/>
          </p15:clr>
        </p15:guide>
        <p15:guide id="4" pos="5420">
          <p15:clr>
            <a:srgbClr val="A4A3A4"/>
          </p15:clr>
        </p15:guide>
        <p15:guide id="5"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43" autoAdjust="0"/>
    <p:restoredTop sz="75212" autoAdjust="0"/>
  </p:normalViewPr>
  <p:slideViewPr>
    <p:cSldViewPr snapToObjects="1" showGuides="1">
      <p:cViewPr varScale="1">
        <p:scale>
          <a:sx n="67" d="100"/>
          <a:sy n="67" d="100"/>
        </p:scale>
        <p:origin x="1349" y="43"/>
      </p:cViewPr>
      <p:guideLst>
        <p:guide orient="horz" pos="754"/>
        <p:guide orient="horz" pos="3838"/>
        <p:guide pos="340"/>
        <p:guide pos="5420"/>
        <p:guide pos="2880"/>
      </p:guideLst>
    </p:cSldViewPr>
  </p:slideViewPr>
  <p:outlineViewPr>
    <p:cViewPr>
      <p:scale>
        <a:sx n="33" d="100"/>
        <a:sy n="33" d="100"/>
      </p:scale>
      <p:origin x="0" y="-39418"/>
    </p:cViewPr>
  </p:outlineViewPr>
  <p:notesTextViewPr>
    <p:cViewPr>
      <p:scale>
        <a:sx n="1" d="1"/>
        <a:sy n="1" d="1"/>
      </p:scale>
      <p:origin x="0" y="0"/>
    </p:cViewPr>
  </p:notesTextViewPr>
  <p:sorterViewPr>
    <p:cViewPr>
      <p:scale>
        <a:sx n="200" d="100"/>
        <a:sy n="200" d="100"/>
      </p:scale>
      <p:origin x="0" y="-2334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3026833" cy="464185"/>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956551" y="0"/>
            <a:ext cx="3026833" cy="464185"/>
          </a:xfrm>
          <a:prstGeom prst="rect">
            <a:avLst/>
          </a:prstGeom>
        </p:spPr>
        <p:txBody>
          <a:bodyPr vert="horz" lIns="91440" tIns="45720" rIns="91440" bIns="45720" rtlCol="0"/>
          <a:lstStyle>
            <a:lvl1pPr algn="r">
              <a:defRPr sz="1200"/>
            </a:lvl1pPr>
          </a:lstStyle>
          <a:p>
            <a:fld id="{78C30D92-9D29-4B80-B01C-A254EB54E9B4}" type="datetimeFigureOut">
              <a:rPr lang="nl-BE" smtClean="0"/>
              <a:t>26/10/2016</a:t>
            </a:fld>
            <a:endParaRPr lang="nl-BE"/>
          </a:p>
        </p:txBody>
      </p:sp>
      <p:sp>
        <p:nvSpPr>
          <p:cNvPr id="4" name="Tijdelijke aanduiding voor voettekst 3"/>
          <p:cNvSpPr>
            <a:spLocks noGrp="1"/>
          </p:cNvSpPr>
          <p:nvPr>
            <p:ph type="ftr" sz="quarter" idx="2"/>
          </p:nvPr>
        </p:nvSpPr>
        <p:spPr>
          <a:xfrm>
            <a:off x="1" y="8817904"/>
            <a:ext cx="3026833" cy="464185"/>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956551" y="8817904"/>
            <a:ext cx="3026833" cy="464185"/>
          </a:xfrm>
          <a:prstGeom prst="rect">
            <a:avLst/>
          </a:prstGeom>
        </p:spPr>
        <p:txBody>
          <a:bodyPr vert="horz" lIns="91440" tIns="45720" rIns="91440" bIns="45720" rtlCol="0" anchor="b"/>
          <a:lstStyle>
            <a:lvl1pPr algn="r">
              <a:defRPr sz="1200"/>
            </a:lvl1pPr>
          </a:lstStyle>
          <a:p>
            <a:fld id="{908E2D88-A443-4BD9-B76C-DEDAF17D37A6}" type="slidenum">
              <a:rPr lang="nl-BE" smtClean="0"/>
              <a:t>‹nr.›</a:t>
            </a:fld>
            <a:endParaRPr lang="nl-BE"/>
          </a:p>
        </p:txBody>
      </p:sp>
    </p:spTree>
    <p:extLst>
      <p:ext uri="{BB962C8B-B14F-4D97-AF65-F5344CB8AC3E}">
        <p14:creationId xmlns:p14="http://schemas.microsoft.com/office/powerpoint/2010/main" val="1357987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3026833" cy="46418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956551" y="0"/>
            <a:ext cx="3026833" cy="464185"/>
          </a:xfrm>
          <a:prstGeom prst="rect">
            <a:avLst/>
          </a:prstGeom>
        </p:spPr>
        <p:txBody>
          <a:bodyPr vert="horz" lIns="91440" tIns="45720" rIns="91440" bIns="45720" rtlCol="0"/>
          <a:lstStyle>
            <a:lvl1pPr algn="r">
              <a:defRPr sz="1200"/>
            </a:lvl1pPr>
          </a:lstStyle>
          <a:p>
            <a:fld id="{09E7BB96-5CC4-4FBA-B6DA-4C0FA69C8B55}" type="datetimeFigureOut">
              <a:rPr lang="nl-NL" smtClean="0"/>
              <a:t>26-10-2016</a:t>
            </a:fld>
            <a:endParaRPr lang="nl-NL"/>
          </a:p>
        </p:txBody>
      </p:sp>
      <p:sp>
        <p:nvSpPr>
          <p:cNvPr id="4" name="Tijdelijke aanduiding voor dia-afbeelding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98501" y="4409758"/>
            <a:ext cx="5588000" cy="417766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1" y="8817904"/>
            <a:ext cx="3026833" cy="46418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956551" y="8817904"/>
            <a:ext cx="3026833" cy="464185"/>
          </a:xfrm>
          <a:prstGeom prst="rect">
            <a:avLst/>
          </a:prstGeom>
        </p:spPr>
        <p:txBody>
          <a:bodyPr vert="horz" lIns="91440" tIns="45720" rIns="91440" bIns="45720" rtlCol="0" anchor="b"/>
          <a:lstStyle>
            <a:lvl1pPr algn="r">
              <a:defRPr sz="1200"/>
            </a:lvl1pPr>
          </a:lstStyle>
          <a:p>
            <a:fld id="{2A99E7CB-B55B-433F-ACF3-9EACF2CD01B5}" type="slidenum">
              <a:rPr lang="nl-NL" smtClean="0"/>
              <a:t>‹nr.›</a:t>
            </a:fld>
            <a:endParaRPr lang="nl-NL"/>
          </a:p>
        </p:txBody>
      </p:sp>
    </p:spTree>
    <p:extLst>
      <p:ext uri="{BB962C8B-B14F-4D97-AF65-F5344CB8AC3E}">
        <p14:creationId xmlns:p14="http://schemas.microsoft.com/office/powerpoint/2010/main" val="827680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a:t>
            </a:fld>
            <a:endParaRPr lang="nl-NL"/>
          </a:p>
        </p:txBody>
      </p:sp>
    </p:spTree>
    <p:extLst>
      <p:ext uri="{BB962C8B-B14F-4D97-AF65-F5344CB8AC3E}">
        <p14:creationId xmlns:p14="http://schemas.microsoft.com/office/powerpoint/2010/main" val="944320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10</a:t>
            </a:fld>
            <a:endParaRPr lang="nl-NL"/>
          </a:p>
        </p:txBody>
      </p:sp>
    </p:spTree>
    <p:extLst>
      <p:ext uri="{BB962C8B-B14F-4D97-AF65-F5344CB8AC3E}">
        <p14:creationId xmlns:p14="http://schemas.microsoft.com/office/powerpoint/2010/main" val="90215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11</a:t>
            </a:fld>
            <a:endParaRPr lang="nl-NL"/>
          </a:p>
        </p:txBody>
      </p:sp>
    </p:spTree>
    <p:extLst>
      <p:ext uri="{BB962C8B-B14F-4D97-AF65-F5344CB8AC3E}">
        <p14:creationId xmlns:p14="http://schemas.microsoft.com/office/powerpoint/2010/main" val="3498572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12</a:t>
            </a:fld>
            <a:endParaRPr lang="nl-NL"/>
          </a:p>
        </p:txBody>
      </p:sp>
    </p:spTree>
    <p:extLst>
      <p:ext uri="{BB962C8B-B14F-4D97-AF65-F5344CB8AC3E}">
        <p14:creationId xmlns:p14="http://schemas.microsoft.com/office/powerpoint/2010/main" val="1957136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13</a:t>
            </a:fld>
            <a:endParaRPr lang="nl-NL"/>
          </a:p>
        </p:txBody>
      </p:sp>
    </p:spTree>
    <p:extLst>
      <p:ext uri="{BB962C8B-B14F-4D97-AF65-F5344CB8AC3E}">
        <p14:creationId xmlns:p14="http://schemas.microsoft.com/office/powerpoint/2010/main" val="4238393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14</a:t>
            </a:fld>
            <a:endParaRPr lang="nl-NL"/>
          </a:p>
        </p:txBody>
      </p:sp>
    </p:spTree>
    <p:extLst>
      <p:ext uri="{BB962C8B-B14F-4D97-AF65-F5344CB8AC3E}">
        <p14:creationId xmlns:p14="http://schemas.microsoft.com/office/powerpoint/2010/main" val="393830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15</a:t>
            </a:fld>
            <a:endParaRPr lang="nl-NL"/>
          </a:p>
        </p:txBody>
      </p:sp>
    </p:spTree>
    <p:extLst>
      <p:ext uri="{BB962C8B-B14F-4D97-AF65-F5344CB8AC3E}">
        <p14:creationId xmlns:p14="http://schemas.microsoft.com/office/powerpoint/2010/main" val="2813185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16</a:t>
            </a:fld>
            <a:endParaRPr lang="nl-NL"/>
          </a:p>
        </p:txBody>
      </p:sp>
    </p:spTree>
    <p:extLst>
      <p:ext uri="{BB962C8B-B14F-4D97-AF65-F5344CB8AC3E}">
        <p14:creationId xmlns:p14="http://schemas.microsoft.com/office/powerpoint/2010/main" val="3959360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2</a:t>
            </a:fld>
            <a:endParaRPr lang="nl-NL"/>
          </a:p>
        </p:txBody>
      </p:sp>
    </p:spTree>
    <p:extLst>
      <p:ext uri="{BB962C8B-B14F-4D97-AF65-F5344CB8AC3E}">
        <p14:creationId xmlns:p14="http://schemas.microsoft.com/office/powerpoint/2010/main" val="57011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aseline="0" dirty="0" smtClean="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3</a:t>
            </a:fld>
            <a:endParaRPr lang="nl-NL"/>
          </a:p>
        </p:txBody>
      </p:sp>
    </p:spTree>
    <p:extLst>
      <p:ext uri="{BB962C8B-B14F-4D97-AF65-F5344CB8AC3E}">
        <p14:creationId xmlns:p14="http://schemas.microsoft.com/office/powerpoint/2010/main" val="49834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aseline="0" dirty="0" smtClean="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4</a:t>
            </a:fld>
            <a:endParaRPr lang="nl-NL"/>
          </a:p>
        </p:txBody>
      </p:sp>
    </p:spTree>
    <p:extLst>
      <p:ext uri="{BB962C8B-B14F-4D97-AF65-F5344CB8AC3E}">
        <p14:creationId xmlns:p14="http://schemas.microsoft.com/office/powerpoint/2010/main" val="1709892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5</a:t>
            </a:fld>
            <a:endParaRPr lang="nl-NL"/>
          </a:p>
        </p:txBody>
      </p:sp>
    </p:spTree>
    <p:extLst>
      <p:ext uri="{BB962C8B-B14F-4D97-AF65-F5344CB8AC3E}">
        <p14:creationId xmlns:p14="http://schemas.microsoft.com/office/powerpoint/2010/main" val="45061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6</a:t>
            </a:fld>
            <a:endParaRPr lang="nl-NL"/>
          </a:p>
        </p:txBody>
      </p:sp>
    </p:spTree>
    <p:extLst>
      <p:ext uri="{BB962C8B-B14F-4D97-AF65-F5344CB8AC3E}">
        <p14:creationId xmlns:p14="http://schemas.microsoft.com/office/powerpoint/2010/main" val="2265181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200" b="0" i="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7</a:t>
            </a:fld>
            <a:endParaRPr lang="nl-NL"/>
          </a:p>
        </p:txBody>
      </p:sp>
    </p:spTree>
    <p:extLst>
      <p:ext uri="{BB962C8B-B14F-4D97-AF65-F5344CB8AC3E}">
        <p14:creationId xmlns:p14="http://schemas.microsoft.com/office/powerpoint/2010/main" val="711116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200" b="0" i="0" kern="1200" dirty="0" smtClean="0">
              <a:solidFill>
                <a:schemeClr val="tx1"/>
              </a:solidFill>
              <a:effectLst/>
              <a:latin typeface="+mn-lt"/>
              <a:ea typeface="+mn-ea"/>
              <a:cs typeface="+mn-cs"/>
            </a:endParaRPr>
          </a:p>
          <a:p>
            <a:endParaRPr lang="nl-BE" dirty="0" smtClean="0"/>
          </a:p>
          <a:p>
            <a:endParaRPr lang="nl-BE" sz="1200" b="0" i="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8</a:t>
            </a:fld>
            <a:endParaRPr lang="nl-NL"/>
          </a:p>
        </p:txBody>
      </p:sp>
    </p:spTree>
    <p:extLst>
      <p:ext uri="{BB962C8B-B14F-4D97-AF65-F5344CB8AC3E}">
        <p14:creationId xmlns:p14="http://schemas.microsoft.com/office/powerpoint/2010/main" val="3908863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99E7CB-B55B-433F-ACF3-9EACF2CD01B5}" type="slidenum">
              <a:rPr lang="nl-NL" smtClean="0"/>
              <a:t>9</a:t>
            </a:fld>
            <a:endParaRPr lang="nl-NL"/>
          </a:p>
        </p:txBody>
      </p:sp>
    </p:spTree>
    <p:extLst>
      <p:ext uri="{BB962C8B-B14F-4D97-AF65-F5344CB8AC3E}">
        <p14:creationId xmlns:p14="http://schemas.microsoft.com/office/powerpoint/2010/main" val="3082742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zonder afbeelding">
    <p:spTree>
      <p:nvGrpSpPr>
        <p:cNvPr id="1" name=""/>
        <p:cNvGrpSpPr/>
        <p:nvPr/>
      </p:nvGrpSpPr>
      <p:grpSpPr>
        <a:xfrm>
          <a:off x="0" y="0"/>
          <a:ext cx="0" cy="0"/>
          <a:chOff x="0" y="0"/>
          <a:chExt cx="0" cy="0"/>
        </a:xfrm>
      </p:grpSpPr>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0" y="5191203"/>
            <a:ext cx="9154800" cy="1667099"/>
          </a:xfrm>
          <a:prstGeom prst="rect">
            <a:avLst/>
          </a:prstGeom>
        </p:spPr>
      </p:pic>
      <p:sp>
        <p:nvSpPr>
          <p:cNvPr id="2" name="Titel 1"/>
          <p:cNvSpPr>
            <a:spLocks noGrp="1"/>
          </p:cNvSpPr>
          <p:nvPr>
            <p:ph type="ctrTitle"/>
          </p:nvPr>
        </p:nvSpPr>
        <p:spPr>
          <a:xfrm>
            <a:off x="539750" y="1196975"/>
            <a:ext cx="8064500" cy="2160017"/>
          </a:xfrm>
        </p:spPr>
        <p:txBody>
          <a:bodyPr lIns="72000" rIns="72000" anchor="b" anchorCtr="0">
            <a:noAutofit/>
          </a:bodyPr>
          <a:lstStyle>
            <a:lvl1pPr algn="l">
              <a:defRPr sz="3600" b="0">
                <a:solidFill>
                  <a:schemeClr val="tx2"/>
                </a:solidFill>
              </a:defRPr>
            </a:lvl1pPr>
          </a:lstStyle>
          <a:p>
            <a:r>
              <a:rPr lang="nl-NL" dirty="0" smtClean="0"/>
              <a:t>Klik om de stijl te bewerken</a:t>
            </a:r>
            <a:endParaRPr lang="nl-NL" dirty="0"/>
          </a:p>
        </p:txBody>
      </p:sp>
      <p:sp>
        <p:nvSpPr>
          <p:cNvPr id="3" name="Ondertitel 2"/>
          <p:cNvSpPr>
            <a:spLocks noGrp="1"/>
          </p:cNvSpPr>
          <p:nvPr>
            <p:ph type="subTitle" idx="1"/>
          </p:nvPr>
        </p:nvSpPr>
        <p:spPr>
          <a:xfrm>
            <a:off x="539750" y="3645024"/>
            <a:ext cx="8064500" cy="1656184"/>
          </a:xfrm>
        </p:spPr>
        <p:txBody>
          <a:bodyPr lIns="72000" rIns="72000">
            <a:noAutofit/>
          </a:bodyPr>
          <a:lstStyle>
            <a:lvl1pPr marL="0" indent="0" algn="l">
              <a:buNone/>
              <a:defRPr sz="26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Tree>
    <p:extLst>
      <p:ext uri="{BB962C8B-B14F-4D97-AF65-F5344CB8AC3E}">
        <p14:creationId xmlns:p14="http://schemas.microsoft.com/office/powerpoint/2010/main" val="1962942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beelding full page zonder bijschrift">
    <p:spTree>
      <p:nvGrpSpPr>
        <p:cNvPr id="1" name=""/>
        <p:cNvGrpSpPr/>
        <p:nvPr/>
      </p:nvGrpSpPr>
      <p:grpSpPr>
        <a:xfrm>
          <a:off x="0" y="0"/>
          <a:ext cx="0" cy="0"/>
          <a:chOff x="0" y="0"/>
          <a:chExt cx="0" cy="0"/>
        </a:xfrm>
      </p:grpSpPr>
      <p:sp>
        <p:nvSpPr>
          <p:cNvPr id="3" name="Tijdelijke aanduiding voor afbeelding 2"/>
          <p:cNvSpPr>
            <a:spLocks noGrp="1" noChangeAspect="1"/>
          </p:cNvSpPr>
          <p:nvPr>
            <p:ph type="pic" idx="1" hasCustomPrompt="1"/>
          </p:nvPr>
        </p:nvSpPr>
        <p:spPr>
          <a:xfrm>
            <a:off x="0" y="0"/>
            <a:ext cx="9144000" cy="6769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om een afbeelding toe te voegen</a:t>
            </a:r>
            <a:endParaRPr lang="nl-NL" dirty="0"/>
          </a:p>
        </p:txBody>
      </p:sp>
      <p:sp>
        <p:nvSpPr>
          <p:cNvPr id="12" name="Tijdelijke aanduiding voor afbeelding 11"/>
          <p:cNvSpPr>
            <a:spLocks noGrp="1"/>
          </p:cNvSpPr>
          <p:nvPr>
            <p:ph type="pic" sz="quarter" idx="13" hasCustomPrompt="1"/>
          </p:nvPr>
        </p:nvSpPr>
        <p:spPr>
          <a:xfrm>
            <a:off x="0" y="6024562"/>
            <a:ext cx="9162000" cy="833438"/>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Tx/>
              <a:buNone/>
              <a:tabLst/>
              <a:defRPr sz="2200"/>
            </a:lvl1pPr>
          </a:lstStyle>
          <a:p>
            <a:r>
              <a:rPr lang="nl-BE" dirty="0" smtClean="0"/>
              <a:t>Kopieer vanuit een andere dia de kleine boog met de ‘U’ en plak hem in deze dia. De foto moet achter de boog staan.</a:t>
            </a:r>
            <a:endParaRPr lang="nl-NL" dirty="0" smtClean="0"/>
          </a:p>
          <a:p>
            <a:endParaRPr lang="nl-NL" dirty="0" smtClean="0"/>
          </a:p>
        </p:txBody>
      </p:sp>
      <p:sp>
        <p:nvSpPr>
          <p:cNvPr id="5" name="Tijdelijke aanduiding voor datum 4"/>
          <p:cNvSpPr>
            <a:spLocks noGrp="1"/>
          </p:cNvSpPr>
          <p:nvPr>
            <p:ph type="dt" sz="half" idx="10"/>
          </p:nvPr>
        </p:nvSpPr>
        <p:spPr/>
        <p:txBody>
          <a:bodyPr/>
          <a:lstStyle/>
          <a:p>
            <a:fld id="{8FF760A7-6202-4C5B-B798-73425609F823}" type="datetime1">
              <a:rPr lang="nl-NL" smtClean="0"/>
              <a:t>26-10-2016</a:t>
            </a:fld>
            <a:endParaRPr lang="nl-NL"/>
          </a:p>
        </p:txBody>
      </p:sp>
      <p:sp>
        <p:nvSpPr>
          <p:cNvPr id="6" name="Tijdelijke aanduiding voor voettekst 5"/>
          <p:cNvSpPr>
            <a:spLocks noGrp="1"/>
          </p:cNvSpPr>
          <p:nvPr>
            <p:ph type="ftr" sz="quarter" idx="11"/>
          </p:nvPr>
        </p:nvSpPr>
        <p:spPr/>
        <p:txBody>
          <a:bodyPr/>
          <a:lstStyle/>
          <a:p>
            <a:r>
              <a:rPr lang="nl-NL" dirty="0" smtClean="0"/>
              <a:t>beeldpresentatie</a:t>
            </a:r>
            <a:endParaRPr lang="nl-NL" dirty="0"/>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1168159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fbeelding full page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0" y="0"/>
            <a:ext cx="9144000" cy="6769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om een afbeelding toe te voegen</a:t>
            </a:r>
            <a:endParaRPr lang="nl-NL" dirty="0"/>
          </a:p>
        </p:txBody>
      </p:sp>
      <p:sp>
        <p:nvSpPr>
          <p:cNvPr id="12" name="Tijdelijke aanduiding voor afbeelding 11"/>
          <p:cNvSpPr>
            <a:spLocks noGrp="1"/>
          </p:cNvSpPr>
          <p:nvPr>
            <p:ph type="pic" sz="quarter" idx="13" hasCustomPrompt="1"/>
          </p:nvPr>
        </p:nvSpPr>
        <p:spPr>
          <a:xfrm>
            <a:off x="0" y="6024562"/>
            <a:ext cx="9162000" cy="833438"/>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Tx/>
              <a:buNone/>
              <a:tabLst/>
              <a:defRPr sz="2200"/>
            </a:lvl1pPr>
          </a:lstStyle>
          <a:p>
            <a:r>
              <a:rPr lang="nl-BE" dirty="0" smtClean="0"/>
              <a:t>Kopieer vanuit een andere dia de kleine boog met de ‘U’ en plak hem in deze dia. De foto moet achter de boog staan.</a:t>
            </a:r>
            <a:endParaRPr lang="nl-NL" dirty="0" smtClean="0"/>
          </a:p>
          <a:p>
            <a:endParaRPr lang="nl-NL" dirty="0" smtClean="0"/>
          </a:p>
        </p:txBody>
      </p:sp>
      <p:sp>
        <p:nvSpPr>
          <p:cNvPr id="5" name="Tijdelijke aanduiding voor datum 4"/>
          <p:cNvSpPr>
            <a:spLocks noGrp="1"/>
          </p:cNvSpPr>
          <p:nvPr>
            <p:ph type="dt" sz="half" idx="10"/>
          </p:nvPr>
        </p:nvSpPr>
        <p:spPr/>
        <p:txBody>
          <a:bodyPr/>
          <a:lstStyle/>
          <a:p>
            <a:fld id="{8FF760A7-6202-4C5B-B798-73425609F823}" type="datetime1">
              <a:rPr lang="nl-NL" smtClean="0"/>
              <a:t>26-10-2016</a:t>
            </a:fld>
            <a:endParaRPr lang="nl-NL"/>
          </a:p>
        </p:txBody>
      </p:sp>
      <p:sp>
        <p:nvSpPr>
          <p:cNvPr id="6" name="Tijdelijke aanduiding voor voettekst 5"/>
          <p:cNvSpPr>
            <a:spLocks noGrp="1"/>
          </p:cNvSpPr>
          <p:nvPr>
            <p:ph type="ftr" sz="quarter" idx="11"/>
          </p:nvPr>
        </p:nvSpPr>
        <p:spPr/>
        <p:txBody>
          <a:bodyPr/>
          <a:lstStyle/>
          <a:p>
            <a:r>
              <a:rPr lang="nl-NL" smtClean="0"/>
              <a:t>voorbeeldpresentatie</a:t>
            </a:r>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‹nr.›</a:t>
            </a:fld>
            <a:endParaRPr lang="nl-NL"/>
          </a:p>
        </p:txBody>
      </p:sp>
      <p:sp>
        <p:nvSpPr>
          <p:cNvPr id="9" name="Ondertitel 2"/>
          <p:cNvSpPr>
            <a:spLocks noGrp="1"/>
          </p:cNvSpPr>
          <p:nvPr>
            <p:ph type="subTitle" idx="14" hasCustomPrompt="1"/>
          </p:nvPr>
        </p:nvSpPr>
        <p:spPr>
          <a:xfrm>
            <a:off x="539750" y="3645024"/>
            <a:ext cx="4032000" cy="472813"/>
          </a:xfrm>
          <a:solidFill>
            <a:schemeClr val="accent4">
              <a:alpha val="75000"/>
            </a:schemeClr>
          </a:solidFill>
        </p:spPr>
        <p:txBody>
          <a:bodyPr lIns="72000" tIns="36000" rIns="72000" bIns="36000">
            <a:sp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tekst toe te voegen</a:t>
            </a:r>
            <a:endParaRPr lang="nl-NL" dirty="0"/>
          </a:p>
        </p:txBody>
      </p:sp>
    </p:spTree>
    <p:extLst>
      <p:ext uri="{BB962C8B-B14F-4D97-AF65-F5344CB8AC3E}">
        <p14:creationId xmlns:p14="http://schemas.microsoft.com/office/powerpoint/2010/main" val="1348108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kst en afbeelding rechts">
    <p:spTree>
      <p:nvGrpSpPr>
        <p:cNvPr id="1" name=""/>
        <p:cNvGrpSpPr/>
        <p:nvPr/>
      </p:nvGrpSpPr>
      <p:grpSpPr>
        <a:xfrm>
          <a:off x="0" y="0"/>
          <a:ext cx="0" cy="0"/>
          <a:chOff x="0" y="0"/>
          <a:chExt cx="0" cy="0"/>
        </a:xfrm>
      </p:grpSpPr>
      <p:sp>
        <p:nvSpPr>
          <p:cNvPr id="9" name="Titel 1"/>
          <p:cNvSpPr>
            <a:spLocks noGrp="1"/>
          </p:cNvSpPr>
          <p:nvPr>
            <p:ph type="title"/>
          </p:nvPr>
        </p:nvSpPr>
        <p:spPr>
          <a:xfrm>
            <a:off x="539552" y="360000"/>
            <a:ext cx="3960000" cy="936000"/>
          </a:xfrm>
        </p:spPr>
        <p:txBody>
          <a:bodyPr/>
          <a:lstStyle>
            <a:lvl1pPr>
              <a:defRPr/>
            </a:lvl1pPr>
          </a:lstStyle>
          <a:p>
            <a:r>
              <a:rPr lang="nl-NL" dirty="0" smtClean="0"/>
              <a:t>Klik om de stijl te bewerken</a:t>
            </a:r>
            <a:endParaRPr lang="nl-NL" dirty="0"/>
          </a:p>
        </p:txBody>
      </p:sp>
      <p:sp>
        <p:nvSpPr>
          <p:cNvPr id="10" name="Tijdelijke aanduiding voor inhoud 3"/>
          <p:cNvSpPr>
            <a:spLocks noGrp="1"/>
          </p:cNvSpPr>
          <p:nvPr>
            <p:ph sz="half" idx="2"/>
          </p:nvPr>
        </p:nvSpPr>
        <p:spPr>
          <a:xfrm>
            <a:off x="539552" y="1440000"/>
            <a:ext cx="3960000" cy="4860000"/>
          </a:xfrm>
        </p:spPr>
        <p:txBody>
          <a:bodyPr/>
          <a:lstStyle>
            <a:lvl1pPr>
              <a:defRPr sz="2400"/>
            </a:lvl1pPr>
            <a:lvl2pPr marL="285750" indent="-285750">
              <a:defRPr sz="2000"/>
            </a:lvl2pPr>
            <a:lvl3pPr marL="585788" indent="-228600">
              <a:defRPr sz="1800"/>
            </a:lvl3pPr>
            <a:lvl4pPr marL="958850" indent="-228600">
              <a:defRPr sz="1600"/>
            </a:lvl4pPr>
            <a:lvl5pPr marL="1296988" indent="-228600">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3" name="Tijdelijke aanduiding voor afbeelding 2"/>
          <p:cNvSpPr>
            <a:spLocks noGrp="1" noChangeAspect="1"/>
          </p:cNvSpPr>
          <p:nvPr>
            <p:ph type="pic" idx="1" hasCustomPrompt="1"/>
          </p:nvPr>
        </p:nvSpPr>
        <p:spPr>
          <a:xfrm>
            <a:off x="4644008" y="0"/>
            <a:ext cx="4499992" cy="6769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om een afbeelding toe te voegen</a:t>
            </a:r>
            <a:endParaRPr lang="nl-NL" dirty="0"/>
          </a:p>
        </p:txBody>
      </p:sp>
      <p:sp>
        <p:nvSpPr>
          <p:cNvPr id="12" name="Tijdelijke aanduiding voor afbeelding 11"/>
          <p:cNvSpPr>
            <a:spLocks noGrp="1"/>
          </p:cNvSpPr>
          <p:nvPr>
            <p:ph type="pic" sz="quarter" idx="13" hasCustomPrompt="1"/>
          </p:nvPr>
        </p:nvSpPr>
        <p:spPr>
          <a:xfrm>
            <a:off x="0" y="6024562"/>
            <a:ext cx="9162000" cy="833438"/>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Tx/>
              <a:buNone/>
              <a:tabLst/>
              <a:defRPr sz="2200"/>
            </a:lvl1pPr>
          </a:lstStyle>
          <a:p>
            <a:r>
              <a:rPr lang="nl-BE" dirty="0" smtClean="0"/>
              <a:t>Kopieer vanuit een andere dia de kleine boog met de ‘U’ en plak hem in deze dia. De foto moet achter de boog staan.</a:t>
            </a:r>
            <a:endParaRPr lang="nl-NL" dirty="0" smtClean="0"/>
          </a:p>
          <a:p>
            <a:endParaRPr lang="nl-NL" dirty="0" smtClean="0"/>
          </a:p>
        </p:txBody>
      </p:sp>
      <p:sp>
        <p:nvSpPr>
          <p:cNvPr id="5" name="Tijdelijke aanduiding voor datum 4"/>
          <p:cNvSpPr>
            <a:spLocks noGrp="1"/>
          </p:cNvSpPr>
          <p:nvPr>
            <p:ph type="dt" sz="half" idx="10"/>
          </p:nvPr>
        </p:nvSpPr>
        <p:spPr/>
        <p:txBody>
          <a:bodyPr/>
          <a:lstStyle/>
          <a:p>
            <a:fld id="{8FF760A7-6202-4C5B-B798-73425609F823}" type="datetime1">
              <a:rPr lang="nl-NL" smtClean="0"/>
              <a:t>26-10-2016</a:t>
            </a:fld>
            <a:endParaRPr lang="nl-NL"/>
          </a:p>
        </p:txBody>
      </p:sp>
      <p:sp>
        <p:nvSpPr>
          <p:cNvPr id="6" name="Tijdelijke aanduiding voor voettekst 5"/>
          <p:cNvSpPr>
            <a:spLocks noGrp="1"/>
          </p:cNvSpPr>
          <p:nvPr>
            <p:ph type="ftr" sz="quarter" idx="11"/>
          </p:nvPr>
        </p:nvSpPr>
        <p:spPr/>
        <p:txBody>
          <a:bodyPr/>
          <a:lstStyle/>
          <a:p>
            <a:r>
              <a:rPr lang="nl-NL" smtClean="0"/>
              <a:t>voorbeeldpresentatie</a:t>
            </a:r>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1109212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tekst en afbeelding links">
    <p:spTree>
      <p:nvGrpSpPr>
        <p:cNvPr id="1" name=""/>
        <p:cNvGrpSpPr/>
        <p:nvPr/>
      </p:nvGrpSpPr>
      <p:grpSpPr>
        <a:xfrm>
          <a:off x="0" y="0"/>
          <a:ext cx="0" cy="0"/>
          <a:chOff x="0" y="0"/>
          <a:chExt cx="0" cy="0"/>
        </a:xfrm>
      </p:grpSpPr>
      <p:sp>
        <p:nvSpPr>
          <p:cNvPr id="3" name="Tijdelijke aanduiding voor afbeelding 2"/>
          <p:cNvSpPr>
            <a:spLocks noGrp="1" noChangeAspect="1"/>
          </p:cNvSpPr>
          <p:nvPr>
            <p:ph type="pic" idx="1" hasCustomPrompt="1"/>
          </p:nvPr>
        </p:nvSpPr>
        <p:spPr>
          <a:xfrm>
            <a:off x="0" y="0"/>
            <a:ext cx="4499992" cy="6769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om een afbeelding toe te voegen</a:t>
            </a:r>
            <a:endParaRPr lang="nl-NL" dirty="0"/>
          </a:p>
        </p:txBody>
      </p:sp>
      <p:sp>
        <p:nvSpPr>
          <p:cNvPr id="12" name="Tijdelijke aanduiding voor afbeelding 11"/>
          <p:cNvSpPr>
            <a:spLocks noGrp="1"/>
          </p:cNvSpPr>
          <p:nvPr>
            <p:ph type="pic" sz="quarter" idx="13" hasCustomPrompt="1"/>
          </p:nvPr>
        </p:nvSpPr>
        <p:spPr>
          <a:xfrm>
            <a:off x="0" y="6024562"/>
            <a:ext cx="9162000" cy="83343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sz="2200"/>
            </a:lvl1pPr>
          </a:lstStyle>
          <a:p>
            <a:r>
              <a:rPr lang="nl-BE" dirty="0" smtClean="0"/>
              <a:t>Kopieer vanuit een andere dia de kleine boog met de ‘U’ en plak hem in deze dia. De foto moet achter de boog staan.</a:t>
            </a:r>
            <a:endParaRPr lang="nl-NL" dirty="0" smtClean="0"/>
          </a:p>
          <a:p>
            <a:endParaRPr lang="nl-NL" dirty="0" smtClean="0"/>
          </a:p>
          <a:p>
            <a:endParaRPr lang="nl-NL" dirty="0"/>
          </a:p>
        </p:txBody>
      </p:sp>
      <p:sp>
        <p:nvSpPr>
          <p:cNvPr id="8" name="Titel 1"/>
          <p:cNvSpPr>
            <a:spLocks noGrp="1"/>
          </p:cNvSpPr>
          <p:nvPr>
            <p:ph type="title"/>
          </p:nvPr>
        </p:nvSpPr>
        <p:spPr>
          <a:xfrm>
            <a:off x="4860000" y="360000"/>
            <a:ext cx="3960000" cy="936000"/>
          </a:xfrm>
        </p:spPr>
        <p:txBody>
          <a:bodyPr/>
          <a:lstStyle>
            <a:lvl1pPr>
              <a:defRPr/>
            </a:lvl1pPr>
          </a:lstStyle>
          <a:p>
            <a:r>
              <a:rPr lang="nl-NL" dirty="0" smtClean="0"/>
              <a:t>Klik om de stijl te bewerken</a:t>
            </a:r>
            <a:endParaRPr lang="nl-NL" dirty="0"/>
          </a:p>
        </p:txBody>
      </p:sp>
      <p:sp>
        <p:nvSpPr>
          <p:cNvPr id="9" name="Tijdelijke aanduiding voor inhoud 3"/>
          <p:cNvSpPr>
            <a:spLocks noGrp="1"/>
          </p:cNvSpPr>
          <p:nvPr>
            <p:ph sz="half" idx="2"/>
          </p:nvPr>
        </p:nvSpPr>
        <p:spPr>
          <a:xfrm>
            <a:off x="4860000" y="1440000"/>
            <a:ext cx="3960000" cy="4680000"/>
          </a:xfrm>
        </p:spPr>
        <p:txBody>
          <a:bodyPr/>
          <a:lstStyle>
            <a:lvl1pPr>
              <a:defRPr sz="2400"/>
            </a:lvl1pPr>
            <a:lvl2pPr marL="285750" indent="-285750">
              <a:defRPr sz="2000"/>
            </a:lvl2pPr>
            <a:lvl3pPr marL="585788" indent="-228600">
              <a:defRPr sz="1800"/>
            </a:lvl3pPr>
            <a:lvl4pPr marL="958850" indent="-228600">
              <a:defRPr sz="1600"/>
            </a:lvl4pPr>
            <a:lvl5pPr marL="1296988" indent="-228600">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123848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met afbeelding full page">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hasCustomPrompt="1"/>
          </p:nvPr>
        </p:nvSpPr>
        <p:spPr>
          <a:xfrm>
            <a:off x="-9246" y="-6037"/>
            <a:ext cx="9153245" cy="6852793"/>
          </a:xfrm>
        </p:spPr>
        <p:txBody>
          <a:bodyPr/>
          <a:lstStyle>
            <a:lvl1pPr>
              <a:defRPr baseline="0"/>
            </a:lvl1pPr>
          </a:lstStyle>
          <a:p>
            <a:r>
              <a:rPr lang="nl-NL" dirty="0" smtClean="0"/>
              <a:t>Klik op het pictogram om een afbeelding toe te voegen</a:t>
            </a:r>
            <a:endParaRPr lang="nl-NL" dirty="0"/>
          </a:p>
        </p:txBody>
      </p:sp>
      <p:sp>
        <p:nvSpPr>
          <p:cNvPr id="8" name="Tijdelijke aanduiding voor afbeelding 7"/>
          <p:cNvSpPr>
            <a:spLocks noGrp="1"/>
          </p:cNvSpPr>
          <p:nvPr>
            <p:ph type="pic" sz="quarter" idx="13" hasCustomPrompt="1"/>
          </p:nvPr>
        </p:nvSpPr>
        <p:spPr>
          <a:xfrm>
            <a:off x="-9245" y="5197559"/>
            <a:ext cx="9162000" cy="1662617"/>
          </a:xfrm>
        </p:spPr>
        <p:txBody>
          <a:bodyPr/>
          <a:lstStyle>
            <a:lvl1pPr>
              <a:defRPr baseline="0"/>
            </a:lvl1pPr>
          </a:lstStyle>
          <a:p>
            <a:r>
              <a:rPr lang="nl-BE" dirty="0" smtClean="0"/>
              <a:t>Kopieer vanuit een andere dia de hoge boog met volledige logo en plak hem in deze dia. De foto moet achter de boog staan.</a:t>
            </a:r>
            <a:endParaRPr lang="nl-NL" dirty="0"/>
          </a:p>
        </p:txBody>
      </p:sp>
      <p:sp>
        <p:nvSpPr>
          <p:cNvPr id="3" name="Ondertitel 2"/>
          <p:cNvSpPr>
            <a:spLocks noGrp="1"/>
          </p:cNvSpPr>
          <p:nvPr>
            <p:ph type="subTitle" idx="1"/>
          </p:nvPr>
        </p:nvSpPr>
        <p:spPr>
          <a:xfrm>
            <a:off x="539750" y="3645024"/>
            <a:ext cx="8064500" cy="472813"/>
          </a:xfrm>
          <a:solidFill>
            <a:schemeClr val="accent4">
              <a:alpha val="75000"/>
            </a:schemeClr>
          </a:solidFill>
        </p:spPr>
        <p:txBody>
          <a:bodyPr lIns="72000" tIns="36000" rIns="72000" bIns="36000">
            <a:sp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13" name="Titel 1"/>
          <p:cNvSpPr>
            <a:spLocks noGrp="1"/>
          </p:cNvSpPr>
          <p:nvPr>
            <p:ph type="ctrTitle"/>
          </p:nvPr>
        </p:nvSpPr>
        <p:spPr>
          <a:xfrm>
            <a:off x="539750" y="2730292"/>
            <a:ext cx="8064500" cy="626701"/>
          </a:xfrm>
          <a:solidFill>
            <a:schemeClr val="accent4">
              <a:alpha val="75000"/>
            </a:schemeClr>
          </a:solidFill>
        </p:spPr>
        <p:txBody>
          <a:bodyPr lIns="72000" tIns="36000" rIns="72000" bIns="36000" anchor="b" anchorCtr="0">
            <a:spAutoFit/>
          </a:bodyPr>
          <a:lstStyle>
            <a:lvl1pPr algn="l">
              <a:defRPr sz="3600" b="0">
                <a:solidFill>
                  <a:schemeClr val="bg1"/>
                </a:solidFill>
              </a:defRPr>
            </a:lvl1pPr>
          </a:lstStyle>
          <a:p>
            <a:r>
              <a:rPr lang="nl-NL" dirty="0" smtClean="0"/>
              <a:t>Klik om de stijl te bewerken</a:t>
            </a:r>
            <a:endParaRPr lang="nl-NL" dirty="0"/>
          </a:p>
        </p:txBody>
      </p:sp>
    </p:spTree>
    <p:extLst>
      <p:ext uri="{BB962C8B-B14F-4D97-AF65-F5344CB8AC3E}">
        <p14:creationId xmlns:p14="http://schemas.microsoft.com/office/powerpoint/2010/main" val="1082348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oofdstuk dia">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024562"/>
            <a:ext cx="9162000" cy="835079"/>
          </a:xfrm>
          <a:prstGeom prst="rect">
            <a:avLst/>
          </a:prstGeom>
        </p:spPr>
      </p:pic>
      <p:sp>
        <p:nvSpPr>
          <p:cNvPr id="2" name="Titel 1"/>
          <p:cNvSpPr>
            <a:spLocks noGrp="1"/>
          </p:cNvSpPr>
          <p:nvPr>
            <p:ph type="title"/>
          </p:nvPr>
        </p:nvSpPr>
        <p:spPr>
          <a:xfrm>
            <a:off x="539750" y="1700808"/>
            <a:ext cx="8064500" cy="1656184"/>
          </a:xfrm>
        </p:spPr>
        <p:txBody>
          <a:bodyPr lIns="72000" rIns="72000" anchor="b" anchorCtr="0">
            <a:noAutofit/>
          </a:bodyPr>
          <a:lstStyle>
            <a:lvl1pPr algn="l">
              <a:defRPr sz="3600" b="1" cap="none"/>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39750" y="1196975"/>
            <a:ext cx="8064500" cy="503833"/>
          </a:xfrm>
        </p:spPr>
        <p:txBody>
          <a:bodyPr lIns="72000" rIns="72000" anchor="b">
            <a:noAutofit/>
          </a:bodyPr>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p>
            <a:fld id="{F1646035-8169-445B-99AD-38F647E173A8}" type="datetime1">
              <a:rPr lang="nl-NL" smtClean="0"/>
              <a:t>26-10-2016</a:t>
            </a:fld>
            <a:endParaRPr lang="nl-NL"/>
          </a:p>
        </p:txBody>
      </p:sp>
      <p:sp>
        <p:nvSpPr>
          <p:cNvPr id="5" name="Tijdelijke aanduiding voor voettekst 4"/>
          <p:cNvSpPr>
            <a:spLocks noGrp="1"/>
          </p:cNvSpPr>
          <p:nvPr>
            <p:ph type="ftr" sz="quarter" idx="11"/>
          </p:nvPr>
        </p:nvSpPr>
        <p:spPr/>
        <p:txBody>
          <a:bodyPr/>
          <a:lstStyle/>
          <a:p>
            <a:r>
              <a:rPr lang="nl-NL" smtClean="0"/>
              <a:t>voorbeeldpresentatie</a:t>
            </a:r>
            <a:endParaRPr lang="nl-NL"/>
          </a:p>
        </p:txBody>
      </p:sp>
      <p:sp>
        <p:nvSpPr>
          <p:cNvPr id="6" name="Tijdelijke aanduiding voor dianummer 5"/>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3417753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met tekst of object">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024562"/>
            <a:ext cx="9162000" cy="835079"/>
          </a:xfrm>
          <a:prstGeom prst="rect">
            <a:avLst/>
          </a:prstGeom>
        </p:spPr>
      </p:pic>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a:xfrm>
            <a:off x="539552" y="1196976"/>
            <a:ext cx="8064896" cy="4895850"/>
          </a:xfrm>
        </p:spPr>
        <p:txBody>
          <a:bodyPr/>
          <a:lstStyle>
            <a:lvl2pPr marL="216000" indent="-216000">
              <a:defRPr sz="2600"/>
            </a:lvl2pPr>
            <a:lvl3pPr marL="576000" indent="-216000">
              <a:defRPr sz="2400"/>
            </a:lvl3pPr>
            <a:lvl4pPr marL="936000" indent="-216000">
              <a:defRPr sz="2200"/>
            </a:lvl4pPr>
            <a:lvl5pPr marL="1296000" indent="-21600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3700EDBC-F276-4708-BB2C-8BF9B9604881}" type="datetime1">
              <a:rPr lang="nl-NL" smtClean="0"/>
              <a:t>26-10-2016</a:t>
            </a:fld>
            <a:endParaRPr lang="nl-NL" dirty="0"/>
          </a:p>
        </p:txBody>
      </p:sp>
      <p:sp>
        <p:nvSpPr>
          <p:cNvPr id="5" name="Tijdelijke aanduiding voor voettekst 4"/>
          <p:cNvSpPr>
            <a:spLocks noGrp="1"/>
          </p:cNvSpPr>
          <p:nvPr>
            <p:ph type="ftr" sz="quarter" idx="11"/>
          </p:nvPr>
        </p:nvSpPr>
        <p:spPr/>
        <p:txBody>
          <a:bodyPr/>
          <a:lstStyle/>
          <a:p>
            <a:r>
              <a:rPr lang="nl-NL" smtClean="0"/>
              <a:t>voorbeeldpresentatie</a:t>
            </a:r>
            <a:endParaRPr lang="nl-NL"/>
          </a:p>
        </p:txBody>
      </p:sp>
      <p:sp>
        <p:nvSpPr>
          <p:cNvPr id="6" name="Tijdelijke aanduiding voor dianummer 5"/>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3610722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024562"/>
            <a:ext cx="9162000" cy="835079"/>
          </a:xfrm>
          <a:prstGeom prst="rect">
            <a:avLst/>
          </a:prstGeom>
        </p:spPr>
      </p:pic>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539750" y="1196976"/>
            <a:ext cx="3960242" cy="4895849"/>
          </a:xfrm>
        </p:spPr>
        <p:txBody>
          <a:bodyPr/>
          <a:lstStyle>
            <a:lvl1pPr>
              <a:defRPr sz="2800"/>
            </a:lvl1pPr>
            <a:lvl2pPr marL="285750" indent="-285750">
              <a:defRPr sz="2400"/>
            </a:lvl2pPr>
            <a:lvl3pPr marL="585788" indent="-228600">
              <a:defRPr sz="2000"/>
            </a:lvl3pPr>
            <a:lvl4pPr marL="958850" indent="-228600">
              <a:defRPr sz="1800"/>
            </a:lvl4pPr>
            <a:lvl5pPr marL="1309688" indent="-228600">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4008" y="1196976"/>
            <a:ext cx="3960242" cy="4895849"/>
          </a:xfrm>
        </p:spPr>
        <p:txBody>
          <a:bodyPr/>
          <a:lstStyle>
            <a:lvl1pPr>
              <a:defRPr sz="2800"/>
            </a:lvl1pPr>
            <a:lvl2pPr marL="285750" indent="-285750">
              <a:defRPr sz="2400"/>
            </a:lvl2pPr>
            <a:lvl3pPr marL="585788" indent="-228600">
              <a:defRPr sz="2000"/>
            </a:lvl3pPr>
            <a:lvl4pPr marL="958850" indent="-228600">
              <a:defRPr sz="1800"/>
            </a:lvl4pPr>
            <a:lvl5pPr marL="1309688" indent="-228600">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p>
            <a:fld id="{3EDC4772-17F8-4E3A-83E4-CBDF682CE967}" type="datetime1">
              <a:rPr lang="nl-NL" smtClean="0"/>
              <a:t>26-10-2016</a:t>
            </a:fld>
            <a:endParaRPr lang="nl-NL"/>
          </a:p>
        </p:txBody>
      </p:sp>
      <p:sp>
        <p:nvSpPr>
          <p:cNvPr id="6" name="Tijdelijke aanduiding voor voettekst 5"/>
          <p:cNvSpPr>
            <a:spLocks noGrp="1"/>
          </p:cNvSpPr>
          <p:nvPr>
            <p:ph type="ftr" sz="quarter" idx="11"/>
          </p:nvPr>
        </p:nvSpPr>
        <p:spPr/>
        <p:txBody>
          <a:bodyPr/>
          <a:lstStyle/>
          <a:p>
            <a:r>
              <a:rPr lang="nl-NL" smtClean="0"/>
              <a:t>voorbeeldpresentatie</a:t>
            </a:r>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3702426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titel en 2 kolommen: vergelijking">
    <p:spTree>
      <p:nvGrpSpPr>
        <p:cNvPr id="1" name=""/>
        <p:cNvGrpSpPr/>
        <p:nvPr/>
      </p:nvGrpSpPr>
      <p:grpSpPr>
        <a:xfrm>
          <a:off x="0" y="0"/>
          <a:ext cx="0" cy="0"/>
          <a:chOff x="0" y="0"/>
          <a:chExt cx="0" cy="0"/>
        </a:xfrm>
      </p:grpSpPr>
      <p:pic>
        <p:nvPicPr>
          <p:cNvPr id="10" name="Afbeelding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024562"/>
            <a:ext cx="9162000" cy="835079"/>
          </a:xfrm>
          <a:prstGeom prst="rect">
            <a:avLst/>
          </a:prstGeom>
        </p:spPr>
      </p:pic>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539552" y="1196975"/>
            <a:ext cx="3957836" cy="791865"/>
          </a:xfrm>
          <a:solidFill>
            <a:schemeClr val="accent4"/>
          </a:solidFill>
        </p:spPr>
        <p:txBody>
          <a:bodyPr lIns="72000" rIns="72000" anchor="b"/>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539552" y="2060848"/>
            <a:ext cx="3957836" cy="4031977"/>
          </a:xfrm>
        </p:spPr>
        <p:txBody>
          <a:bodyPr/>
          <a:lstStyle>
            <a:lvl1pPr>
              <a:defRPr sz="2400"/>
            </a:lvl1pPr>
            <a:lvl2pPr marL="285750" indent="-285750">
              <a:defRPr sz="2000"/>
            </a:lvl2pPr>
            <a:lvl3pPr marL="585788" indent="-228600">
              <a:defRPr sz="1800"/>
            </a:lvl3pPr>
            <a:lvl4pPr marL="958850" indent="-228600">
              <a:defRPr sz="1600"/>
            </a:lvl4pPr>
            <a:lvl5pPr marL="1296988" indent="-228600">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tekst 4"/>
          <p:cNvSpPr>
            <a:spLocks noGrp="1"/>
          </p:cNvSpPr>
          <p:nvPr>
            <p:ph type="body" sz="quarter" idx="3"/>
          </p:nvPr>
        </p:nvSpPr>
        <p:spPr>
          <a:xfrm>
            <a:off x="4645025" y="1196975"/>
            <a:ext cx="3959225" cy="791865"/>
          </a:xfrm>
          <a:solidFill>
            <a:schemeClr val="accent4"/>
          </a:solidFill>
        </p:spPr>
        <p:txBody>
          <a:bodyPr lIns="72000" rIns="72000" anchor="b"/>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645025" y="2060848"/>
            <a:ext cx="3959225" cy="4031977"/>
          </a:xfrm>
        </p:spPr>
        <p:txBody>
          <a:bodyPr/>
          <a:lstStyle>
            <a:lvl1pPr>
              <a:defRPr sz="2400"/>
            </a:lvl1pPr>
            <a:lvl2pPr marL="285750" indent="-285750">
              <a:defRPr sz="2000"/>
            </a:lvl2pPr>
            <a:lvl3pPr marL="585788" indent="-228600">
              <a:defRPr sz="1800"/>
            </a:lvl3pPr>
            <a:lvl4pPr marL="958850" indent="-228600">
              <a:defRPr sz="1600"/>
            </a:lvl4pPr>
            <a:lvl5pPr marL="1309688" indent="-228600">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Tijdelijke aanduiding voor datum 6"/>
          <p:cNvSpPr>
            <a:spLocks noGrp="1"/>
          </p:cNvSpPr>
          <p:nvPr>
            <p:ph type="dt" sz="half" idx="10"/>
          </p:nvPr>
        </p:nvSpPr>
        <p:spPr/>
        <p:txBody>
          <a:bodyPr/>
          <a:lstStyle/>
          <a:p>
            <a:fld id="{F898F2F8-F7C6-4601-B5D1-4C666ED97577}" type="datetime1">
              <a:rPr lang="nl-NL" smtClean="0"/>
              <a:t>26-10-2016</a:t>
            </a:fld>
            <a:endParaRPr lang="nl-NL"/>
          </a:p>
        </p:txBody>
      </p:sp>
      <p:sp>
        <p:nvSpPr>
          <p:cNvPr id="8" name="Tijdelijke aanduiding voor voettekst 7"/>
          <p:cNvSpPr>
            <a:spLocks noGrp="1"/>
          </p:cNvSpPr>
          <p:nvPr>
            <p:ph type="ftr" sz="quarter" idx="11"/>
          </p:nvPr>
        </p:nvSpPr>
        <p:spPr/>
        <p:txBody>
          <a:bodyPr/>
          <a:lstStyle/>
          <a:p>
            <a:r>
              <a:rPr lang="nl-NL" smtClean="0"/>
              <a:t>voorbeeldpresentatie</a:t>
            </a:r>
            <a:endParaRPr lang="nl-NL"/>
          </a:p>
        </p:txBody>
      </p:sp>
      <p:sp>
        <p:nvSpPr>
          <p:cNvPr id="9" name="Tijdelijke aanduiding voor dianummer 8"/>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1387136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024562"/>
            <a:ext cx="9162000" cy="835079"/>
          </a:xfrm>
          <a:prstGeom prst="rect">
            <a:avLst/>
          </a:prstGeom>
        </p:spPr>
      </p:pic>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09AF28B-E245-4898-8A0D-E2E4E58A61F0}" type="datetime1">
              <a:rPr lang="nl-NL" smtClean="0"/>
              <a:t>26-10-2016</a:t>
            </a:fld>
            <a:endParaRPr lang="nl-NL"/>
          </a:p>
        </p:txBody>
      </p:sp>
      <p:sp>
        <p:nvSpPr>
          <p:cNvPr id="4" name="Tijdelijke aanduiding voor voettekst 3"/>
          <p:cNvSpPr>
            <a:spLocks noGrp="1"/>
          </p:cNvSpPr>
          <p:nvPr>
            <p:ph type="ftr" sz="quarter" idx="11"/>
          </p:nvPr>
        </p:nvSpPr>
        <p:spPr/>
        <p:txBody>
          <a:bodyPr/>
          <a:lstStyle/>
          <a:p>
            <a:r>
              <a:rPr lang="nl-NL" smtClean="0"/>
              <a:t>voorbeeldpresentatie</a:t>
            </a:r>
            <a:endParaRPr lang="nl-NL"/>
          </a:p>
        </p:txBody>
      </p:sp>
      <p:sp>
        <p:nvSpPr>
          <p:cNvPr id="5" name="Tijdelijke aanduiding voor dianummer 4"/>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2852483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024562"/>
            <a:ext cx="9162000" cy="835079"/>
          </a:xfrm>
          <a:prstGeom prst="rect">
            <a:avLst/>
          </a:prstGeom>
        </p:spPr>
      </p:pic>
      <p:sp>
        <p:nvSpPr>
          <p:cNvPr id="2" name="Tijdelijke aanduiding voor datum 1"/>
          <p:cNvSpPr>
            <a:spLocks noGrp="1"/>
          </p:cNvSpPr>
          <p:nvPr>
            <p:ph type="dt" sz="half" idx="10"/>
          </p:nvPr>
        </p:nvSpPr>
        <p:spPr/>
        <p:txBody>
          <a:bodyPr/>
          <a:lstStyle/>
          <a:p>
            <a:fld id="{0ED09C64-F411-4FDC-96AD-EC98B445DDC5}" type="datetime1">
              <a:rPr lang="nl-NL" smtClean="0"/>
              <a:t>26-10-2016</a:t>
            </a:fld>
            <a:endParaRPr lang="nl-NL"/>
          </a:p>
        </p:txBody>
      </p:sp>
      <p:sp>
        <p:nvSpPr>
          <p:cNvPr id="3" name="Tijdelijke aanduiding voor voettekst 2"/>
          <p:cNvSpPr>
            <a:spLocks noGrp="1"/>
          </p:cNvSpPr>
          <p:nvPr>
            <p:ph type="ftr" sz="quarter" idx="11"/>
          </p:nvPr>
        </p:nvSpPr>
        <p:spPr/>
        <p:txBody>
          <a:bodyPr/>
          <a:lstStyle/>
          <a:p>
            <a:r>
              <a:rPr lang="nl-NL" smtClean="0"/>
              <a:t>voorbeeldpresentatie</a:t>
            </a:r>
            <a:endParaRPr lang="nl-NL"/>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‹nr.›</a:t>
            </a:fld>
            <a:endParaRPr lang="nl-NL"/>
          </a:p>
        </p:txBody>
      </p:sp>
    </p:spTree>
    <p:extLst>
      <p:ext uri="{BB962C8B-B14F-4D97-AF65-F5344CB8AC3E}">
        <p14:creationId xmlns:p14="http://schemas.microsoft.com/office/powerpoint/2010/main" val="2424664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llustratie of diagram met bijschrif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024562"/>
            <a:ext cx="9162000" cy="835079"/>
          </a:xfrm>
          <a:prstGeom prst="rect">
            <a:avLst/>
          </a:prstGeom>
        </p:spPr>
      </p:pic>
      <p:sp>
        <p:nvSpPr>
          <p:cNvPr id="2" name="Titel 1"/>
          <p:cNvSpPr>
            <a:spLocks noGrp="1"/>
          </p:cNvSpPr>
          <p:nvPr>
            <p:ph type="title"/>
          </p:nvPr>
        </p:nvSpPr>
        <p:spPr>
          <a:xfrm>
            <a:off x="539750" y="5013176"/>
            <a:ext cx="8064500" cy="566738"/>
          </a:xfrm>
        </p:spPr>
        <p:txBody>
          <a:bodyPr anchor="b">
            <a:normAutofit/>
          </a:bodyPr>
          <a:lstStyle>
            <a:lvl1pPr algn="l">
              <a:defRPr sz="2400" b="0"/>
            </a:lvl1pPr>
          </a:lstStyle>
          <a:p>
            <a:r>
              <a:rPr lang="nl-NL" dirty="0" smtClean="0"/>
              <a:t>Klik om de stijl te bewerken</a:t>
            </a:r>
            <a:endParaRPr lang="nl-NL" dirty="0"/>
          </a:p>
        </p:txBody>
      </p:sp>
      <p:sp>
        <p:nvSpPr>
          <p:cNvPr id="4" name="Tijdelijke aanduiding voor tekst 3"/>
          <p:cNvSpPr>
            <a:spLocks noGrp="1"/>
          </p:cNvSpPr>
          <p:nvPr>
            <p:ph type="body" sz="half" idx="2"/>
          </p:nvPr>
        </p:nvSpPr>
        <p:spPr>
          <a:xfrm>
            <a:off x="539750" y="5590455"/>
            <a:ext cx="8064500" cy="411257"/>
          </a:xfrm>
        </p:spPr>
        <p:txBody>
          <a:bodyPr>
            <a:spAutoFit/>
          </a:bodyPr>
          <a:lstStyle>
            <a:lvl1pPr marL="0" indent="0">
              <a:buNone/>
              <a:defRPr sz="2200">
                <a:solidFill>
                  <a:schemeClr val="accent3"/>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5" name="Tijdelijke aanduiding voor datum 4"/>
          <p:cNvSpPr>
            <a:spLocks noGrp="1"/>
          </p:cNvSpPr>
          <p:nvPr>
            <p:ph type="dt" sz="half" idx="10"/>
          </p:nvPr>
        </p:nvSpPr>
        <p:spPr/>
        <p:txBody>
          <a:bodyPr/>
          <a:lstStyle/>
          <a:p>
            <a:fld id="{B71E2D7C-B77E-48FB-B6F1-3640447F226A}" type="datetime1">
              <a:rPr lang="nl-NL" smtClean="0"/>
              <a:t>26-10-2016</a:t>
            </a:fld>
            <a:endParaRPr lang="nl-NL"/>
          </a:p>
        </p:txBody>
      </p:sp>
      <p:sp>
        <p:nvSpPr>
          <p:cNvPr id="6" name="Tijdelijke aanduiding voor voettekst 5"/>
          <p:cNvSpPr>
            <a:spLocks noGrp="1"/>
          </p:cNvSpPr>
          <p:nvPr>
            <p:ph type="ftr" sz="quarter" idx="11"/>
          </p:nvPr>
        </p:nvSpPr>
        <p:spPr/>
        <p:txBody>
          <a:bodyPr/>
          <a:lstStyle/>
          <a:p>
            <a:r>
              <a:rPr lang="nl-NL" smtClean="0"/>
              <a:t>voorbeeldpresentatie</a:t>
            </a:r>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‹nr.›</a:t>
            </a:fld>
            <a:endParaRPr lang="nl-NL"/>
          </a:p>
        </p:txBody>
      </p:sp>
      <p:sp>
        <p:nvSpPr>
          <p:cNvPr id="10" name="Tijdelijke aanduiding voor inhoud 9"/>
          <p:cNvSpPr>
            <a:spLocks noGrp="1"/>
          </p:cNvSpPr>
          <p:nvPr>
            <p:ph sz="quarter" idx="13" hasCustomPrompt="1"/>
          </p:nvPr>
        </p:nvSpPr>
        <p:spPr>
          <a:xfrm>
            <a:off x="545668" y="0"/>
            <a:ext cx="8058582" cy="4984577"/>
          </a:xfrm>
        </p:spPr>
        <p:txBody>
          <a:bodyPr/>
          <a:lstStyle>
            <a:lvl1pPr>
              <a:defRPr baseline="0"/>
            </a:lvl1pPr>
          </a:lstStyle>
          <a:p>
            <a:pPr lvl="0"/>
            <a:r>
              <a:rPr lang="nl-NL" dirty="0" smtClean="0"/>
              <a:t>Klik op het pictogram om een illustratie, grafiek, tabel of filmpje toe te voegen</a:t>
            </a:r>
            <a:endParaRPr lang="nl-NL" dirty="0"/>
          </a:p>
        </p:txBody>
      </p:sp>
    </p:spTree>
    <p:extLst>
      <p:ext uri="{BB962C8B-B14F-4D97-AF65-F5344CB8AC3E}">
        <p14:creationId xmlns:p14="http://schemas.microsoft.com/office/powerpoint/2010/main" val="1002059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39552" y="116632"/>
            <a:ext cx="8064896" cy="936105"/>
          </a:xfrm>
          <a:prstGeom prst="rect">
            <a:avLst/>
          </a:prstGeom>
        </p:spPr>
        <p:txBody>
          <a:bodyPr vert="horz" lIns="0" tIns="36000" rIns="0" bIns="3600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39552" y="1196976"/>
            <a:ext cx="8064896" cy="4895850"/>
          </a:xfrm>
          <a:prstGeom prst="rect">
            <a:avLst/>
          </a:prstGeom>
        </p:spPr>
        <p:txBody>
          <a:bodyPr vert="horz" lIns="0" tIns="36000" rIns="0" bIns="3600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7236296" y="6327740"/>
            <a:ext cx="1008112" cy="227082"/>
          </a:xfrm>
          <a:prstGeom prst="rect">
            <a:avLst/>
          </a:prstGeom>
        </p:spPr>
        <p:txBody>
          <a:bodyPr vert="horz" lIns="91440" tIns="45720" rIns="91440" bIns="45720" rtlCol="0" anchor="ctr"/>
          <a:lstStyle>
            <a:lvl1pPr algn="r">
              <a:defRPr sz="1200">
                <a:solidFill>
                  <a:schemeClr val="bg1"/>
                </a:solidFill>
              </a:defRPr>
            </a:lvl1pPr>
          </a:lstStyle>
          <a:p>
            <a:fld id="{D4F06C36-30E3-4EC4-970C-BDB2513E3A51}" type="datetime1">
              <a:rPr lang="nl-NL" smtClean="0"/>
              <a:t>26-10-2016</a:t>
            </a:fld>
            <a:endParaRPr lang="nl-NL" dirty="0"/>
          </a:p>
        </p:txBody>
      </p:sp>
      <p:sp>
        <p:nvSpPr>
          <p:cNvPr id="5" name="Tijdelijke aanduiding voor voettekst 4"/>
          <p:cNvSpPr>
            <a:spLocks noGrp="1"/>
          </p:cNvSpPr>
          <p:nvPr>
            <p:ph type="ftr" sz="quarter" idx="3"/>
          </p:nvPr>
        </p:nvSpPr>
        <p:spPr>
          <a:xfrm>
            <a:off x="5220072" y="6562118"/>
            <a:ext cx="3024336" cy="207188"/>
          </a:xfrm>
          <a:prstGeom prst="rect">
            <a:avLst/>
          </a:prstGeom>
        </p:spPr>
        <p:txBody>
          <a:bodyPr vert="horz" lIns="91440" tIns="45720" rIns="91440" bIns="45720" rtlCol="0" anchor="ctr"/>
          <a:lstStyle>
            <a:lvl1pPr algn="r">
              <a:defRPr sz="1200">
                <a:solidFill>
                  <a:schemeClr val="bg1"/>
                </a:solidFill>
              </a:defRPr>
            </a:lvl1pPr>
          </a:lstStyle>
          <a:p>
            <a:r>
              <a:rPr lang="nl-NL" dirty="0" smtClean="0"/>
              <a:t>voorbeeldpresentatie</a:t>
            </a:r>
            <a:endParaRPr lang="nl-NL" dirty="0"/>
          </a:p>
        </p:txBody>
      </p:sp>
      <p:sp>
        <p:nvSpPr>
          <p:cNvPr id="6" name="Tijdelijke aanduiding voor dianummer 5"/>
          <p:cNvSpPr>
            <a:spLocks noGrp="1"/>
          </p:cNvSpPr>
          <p:nvPr>
            <p:ph type="sldNum" sz="quarter" idx="4"/>
          </p:nvPr>
        </p:nvSpPr>
        <p:spPr>
          <a:xfrm>
            <a:off x="-4356" y="6602881"/>
            <a:ext cx="461556" cy="257295"/>
          </a:xfrm>
          <a:prstGeom prst="rect">
            <a:avLst/>
          </a:prstGeom>
        </p:spPr>
        <p:txBody>
          <a:bodyPr vert="horz" lIns="91440" tIns="45720" rIns="91440" bIns="45720" rtlCol="0" anchor="ctr"/>
          <a:lstStyle>
            <a:lvl1pPr algn="r">
              <a:defRPr sz="1200">
                <a:solidFill>
                  <a:schemeClr val="bg1"/>
                </a:solidFill>
              </a:defRPr>
            </a:lvl1pPr>
          </a:lstStyle>
          <a:p>
            <a:fld id="{3B032377-C103-4EFE-98C1-80A6E5A7472A}" type="slidenum">
              <a:rPr lang="nl-NL" smtClean="0"/>
              <a:pPr/>
              <a:t>‹nr.›</a:t>
            </a:fld>
            <a:endParaRPr lang="nl-NL" dirty="0"/>
          </a:p>
        </p:txBody>
      </p:sp>
    </p:spTree>
    <p:extLst>
      <p:ext uri="{BB962C8B-B14F-4D97-AF65-F5344CB8AC3E}">
        <p14:creationId xmlns:p14="http://schemas.microsoft.com/office/powerpoint/2010/main" val="260896068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0" r:id="rId4"/>
    <p:sldLayoutId id="2147483652" r:id="rId5"/>
    <p:sldLayoutId id="2147483653" r:id="rId6"/>
    <p:sldLayoutId id="2147483654" r:id="rId7"/>
    <p:sldLayoutId id="2147483655" r:id="rId8"/>
    <p:sldLayoutId id="2147483657" r:id="rId9"/>
    <p:sldLayoutId id="2147483660" r:id="rId10"/>
    <p:sldLayoutId id="2147483662" r:id="rId11"/>
    <p:sldLayoutId id="2147483663" r:id="rId12"/>
    <p:sldLayoutId id="2147483664" r:id="rId13"/>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3600" kern="1200">
          <a:solidFill>
            <a:schemeClr val="tx2"/>
          </a:solidFill>
          <a:latin typeface="+mj-lt"/>
          <a:ea typeface="+mj-ea"/>
          <a:cs typeface="+mj-cs"/>
        </a:defRPr>
      </a:lvl1pPr>
    </p:titleStyle>
    <p:bodyStyle>
      <a:lvl1pPr marL="0" indent="0" algn="l" defTabSz="914400" rtl="0" eaLnBrk="1" latinLnBrk="0" hangingPunct="1">
        <a:spcBef>
          <a:spcPct val="20000"/>
        </a:spcBef>
        <a:buFontTx/>
        <a:buNone/>
        <a:defRPr sz="2600" kern="1200">
          <a:solidFill>
            <a:schemeClr val="tx2"/>
          </a:solidFill>
          <a:latin typeface="+mn-lt"/>
          <a:ea typeface="+mn-ea"/>
          <a:cs typeface="+mn-cs"/>
        </a:defRPr>
      </a:lvl1pPr>
      <a:lvl2pPr marL="742950" indent="-285750" algn="l" defTabSz="914400" rtl="0" eaLnBrk="1" latinLnBrk="0" hangingPunct="1">
        <a:spcBef>
          <a:spcPct val="20000"/>
        </a:spcBef>
        <a:buSzPct val="85000"/>
        <a:buFont typeface="Wingdings" panose="05000000000000000000" pitchFamily="2" charset="2"/>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SzPct val="85000"/>
        <a:buFont typeface="Wingdings" panose="05000000000000000000" pitchFamily="2" charset="2"/>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SzPct val="85000"/>
        <a:buFont typeface="Wingdings" panose="05000000000000000000" pitchFamily="2" charset="2"/>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SzPct val="85000"/>
        <a:buFont typeface="Wingdings" panose="05000000000000000000" pitchFamily="2" charset="2"/>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idier.boost@uantwerpen.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539750" y="548680"/>
            <a:ext cx="8064500" cy="2808089"/>
          </a:xfrm>
        </p:spPr>
        <p:txBody>
          <a:bodyPr/>
          <a:lstStyle/>
          <a:p>
            <a:pPr algn="ctr"/>
            <a:r>
              <a:rPr lang="nl-BE" sz="4800" dirty="0" smtClean="0"/>
              <a:t/>
            </a:r>
            <a:br>
              <a:rPr lang="nl-BE" sz="4800" dirty="0" smtClean="0"/>
            </a:br>
            <a:r>
              <a:rPr lang="nl-BE" sz="4800" dirty="0"/>
              <a:t/>
            </a:r>
            <a:br>
              <a:rPr lang="nl-BE" sz="4800" dirty="0"/>
            </a:br>
            <a:r>
              <a:rPr lang="nl-BE" sz="4800" dirty="0" smtClean="0"/>
              <a:t/>
            </a:r>
            <a:br>
              <a:rPr lang="nl-BE" sz="4800" dirty="0" smtClean="0"/>
            </a:br>
            <a:r>
              <a:rPr lang="nl-BE" sz="5400" dirty="0" smtClean="0"/>
              <a:t>Een ‘</a:t>
            </a:r>
            <a:r>
              <a:rPr lang="nl-BE" sz="5400" dirty="0" err="1" smtClean="0"/>
              <a:t>theoriegestuurde</a:t>
            </a:r>
            <a:r>
              <a:rPr lang="nl-BE" sz="5400" dirty="0" smtClean="0"/>
              <a:t>’ evaluatiemethodiek </a:t>
            </a:r>
            <a:r>
              <a:rPr lang="nl-BE" sz="5400" dirty="0"/>
              <a:t>voor de sociaal werk </a:t>
            </a:r>
            <a:r>
              <a:rPr lang="nl-BE" sz="5400" dirty="0" smtClean="0"/>
              <a:t>praktijk</a:t>
            </a:r>
            <a:endParaRPr lang="en-US" sz="5400" dirty="0"/>
          </a:p>
        </p:txBody>
      </p:sp>
      <p:sp>
        <p:nvSpPr>
          <p:cNvPr id="8" name="Ondertitel 7"/>
          <p:cNvSpPr>
            <a:spLocks noGrp="1"/>
          </p:cNvSpPr>
          <p:nvPr>
            <p:ph type="subTitle" idx="1"/>
          </p:nvPr>
        </p:nvSpPr>
        <p:spPr/>
        <p:txBody>
          <a:bodyPr/>
          <a:lstStyle/>
          <a:p>
            <a:pPr algn="ctr"/>
            <a:r>
              <a:rPr lang="nl-BE" dirty="0" smtClean="0"/>
              <a:t>Een evaluatieonderzoek naar het </a:t>
            </a:r>
          </a:p>
          <a:p>
            <a:pPr algn="ctr"/>
            <a:r>
              <a:rPr lang="nl-BE" i="1" dirty="0" smtClean="0"/>
              <a:t>Geïntegreerd Breed Onthaal </a:t>
            </a:r>
          </a:p>
          <a:p>
            <a:pPr algn="ctr"/>
            <a:endParaRPr lang="nl-BE" i="1" dirty="0"/>
          </a:p>
          <a:p>
            <a:pPr algn="ctr"/>
            <a:r>
              <a:rPr lang="nl-BE" dirty="0" smtClean="0"/>
              <a:t>Didier Boost</a:t>
            </a:r>
          </a:p>
          <a:p>
            <a:pPr algn="ctr"/>
            <a:r>
              <a:rPr lang="nl-BE" sz="1200" dirty="0" smtClean="0">
                <a:hlinkClick r:id="rId3"/>
              </a:rPr>
              <a:t>Didier.boost@uantwerpen.be</a:t>
            </a:r>
            <a:endParaRPr lang="nl-BE" sz="1200" dirty="0" smtClean="0"/>
          </a:p>
          <a:p>
            <a:pPr algn="ctr"/>
            <a:endParaRPr lang="nl-BE" dirty="0" smtClean="0"/>
          </a:p>
        </p:txBody>
      </p:sp>
      <p:sp>
        <p:nvSpPr>
          <p:cNvPr id="2" name="Tekstvak 1"/>
          <p:cNvSpPr txBox="1"/>
          <p:nvPr/>
        </p:nvSpPr>
        <p:spPr>
          <a:xfrm>
            <a:off x="4039737" y="6414448"/>
            <a:ext cx="184731" cy="369332"/>
          </a:xfrm>
          <a:prstGeom prst="rect">
            <a:avLst/>
          </a:prstGeom>
          <a:noFill/>
        </p:spPr>
        <p:txBody>
          <a:bodyPr wrap="none" rtlCol="0">
            <a:spAutoFit/>
          </a:bodyPr>
          <a:lstStyle/>
          <a:p>
            <a:endParaRPr lang="nl-NL" dirty="0"/>
          </a:p>
        </p:txBody>
      </p:sp>
    </p:spTree>
    <p:extLst>
      <p:ext uri="{BB962C8B-B14F-4D97-AF65-F5344CB8AC3E}">
        <p14:creationId xmlns:p14="http://schemas.microsoft.com/office/powerpoint/2010/main" val="2929459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Context: definitie</a:t>
            </a:r>
            <a:endParaRPr lang="nl-BE" b="1" dirty="0"/>
          </a:p>
        </p:txBody>
      </p:sp>
      <p:sp>
        <p:nvSpPr>
          <p:cNvPr id="3" name="Tijdelijke aanduiding voor inhoud 2"/>
          <p:cNvSpPr>
            <a:spLocks noGrp="1"/>
          </p:cNvSpPr>
          <p:nvPr>
            <p:ph idx="1"/>
          </p:nvPr>
        </p:nvSpPr>
        <p:spPr>
          <a:xfrm>
            <a:off x="539552" y="1196976"/>
            <a:ext cx="8064896" cy="5040336"/>
          </a:xfrm>
        </p:spPr>
        <p:txBody>
          <a:bodyPr>
            <a:normAutofit fontScale="92500"/>
          </a:bodyPr>
          <a:lstStyle/>
          <a:p>
            <a:pPr algn="just"/>
            <a:r>
              <a:rPr lang="nl-BE" b="1" dirty="0" smtClean="0"/>
              <a:t>Macrocontext = brede maatschappelijke context</a:t>
            </a:r>
          </a:p>
          <a:p>
            <a:pPr marL="342900" indent="-342900" algn="just">
              <a:buFont typeface="Arial" panose="020B0604020202020204" pitchFamily="34" charset="0"/>
              <a:buChar char="•"/>
            </a:pPr>
            <a:r>
              <a:rPr lang="nl-BE" sz="2000" dirty="0"/>
              <a:t>Bovenlokale condities die de werking van dienst- en hulpverleningsorganisaties, maar ook de leefwereld van cliënten beïnvloeden. </a:t>
            </a:r>
            <a:endParaRPr lang="nl-BE" sz="2000" dirty="0" smtClean="0"/>
          </a:p>
          <a:p>
            <a:pPr marL="342900" indent="-342900" algn="just">
              <a:buFont typeface="Arial" panose="020B0604020202020204" pitchFamily="34" charset="0"/>
              <a:buChar char="•"/>
            </a:pPr>
            <a:r>
              <a:rPr lang="nl-BE" sz="2000" dirty="0" smtClean="0"/>
              <a:t>Interactie </a:t>
            </a:r>
            <a:r>
              <a:rPr lang="nl-BE" sz="2000" dirty="0"/>
              <a:t>tussen </a:t>
            </a:r>
            <a:r>
              <a:rPr lang="nl-NL" sz="2000" dirty="0"/>
              <a:t>sociale, politieke, economische en culturele aspecten</a:t>
            </a:r>
            <a:r>
              <a:rPr lang="nl-NL" sz="2000" dirty="0" smtClean="0"/>
              <a:t>.</a:t>
            </a:r>
          </a:p>
          <a:p>
            <a:pPr algn="just"/>
            <a:endParaRPr lang="en-US" sz="2000" dirty="0"/>
          </a:p>
          <a:p>
            <a:pPr algn="just"/>
            <a:r>
              <a:rPr lang="nl-BE" b="1" dirty="0" err="1" smtClean="0"/>
              <a:t>Mesocontext</a:t>
            </a:r>
            <a:r>
              <a:rPr lang="nl-BE" b="1" dirty="0" smtClean="0"/>
              <a:t> </a:t>
            </a:r>
            <a:r>
              <a:rPr lang="nl-BE" b="1" dirty="0"/>
              <a:t>= </a:t>
            </a:r>
            <a:r>
              <a:rPr lang="nl-BE" b="1" dirty="0" smtClean="0"/>
              <a:t>interventiecontext</a:t>
            </a:r>
          </a:p>
          <a:p>
            <a:pPr marL="342900" indent="-342900" algn="just">
              <a:buFont typeface="Arial" panose="020B0604020202020204" pitchFamily="34" charset="0"/>
              <a:buChar char="•"/>
            </a:pPr>
            <a:r>
              <a:rPr lang="nl-NL" sz="2000" b="1" dirty="0"/>
              <a:t>Directe condities</a:t>
            </a:r>
            <a:r>
              <a:rPr lang="nl-NL" sz="2000" dirty="0"/>
              <a:t>: invloeden die rechtstreeks voortvloeien uit de organisatie van de sociale voorziening waarbinnen de sociaal werker actief is</a:t>
            </a:r>
          </a:p>
          <a:p>
            <a:pPr marL="342900" indent="-342900" algn="just">
              <a:buFont typeface="Arial" panose="020B0604020202020204" pitchFamily="34" charset="0"/>
              <a:buChar char="•"/>
            </a:pPr>
            <a:r>
              <a:rPr lang="nl-NL" sz="2000" b="1" dirty="0" smtClean="0"/>
              <a:t>Indirecte </a:t>
            </a:r>
            <a:r>
              <a:rPr lang="nl-NL" sz="2000" b="1" dirty="0"/>
              <a:t>condities</a:t>
            </a:r>
            <a:r>
              <a:rPr lang="nl-NL" sz="2000" dirty="0"/>
              <a:t>: de (lokale) politieke besluitvorming, het bestuur en de allocatie van </a:t>
            </a:r>
            <a:r>
              <a:rPr lang="nl-NL" sz="2000" dirty="0" smtClean="0"/>
              <a:t>middelen</a:t>
            </a:r>
          </a:p>
          <a:p>
            <a:pPr marL="342900" indent="-342900" algn="just">
              <a:buFont typeface="Arial" panose="020B0604020202020204" pitchFamily="34" charset="0"/>
              <a:buChar char="•"/>
            </a:pPr>
            <a:endParaRPr lang="en-US" sz="2000" dirty="0"/>
          </a:p>
          <a:p>
            <a:pPr algn="just"/>
            <a:r>
              <a:rPr lang="nl-BE" b="1" dirty="0" smtClean="0"/>
              <a:t>Microcontext </a:t>
            </a:r>
            <a:r>
              <a:rPr lang="nl-BE" b="1" dirty="0"/>
              <a:t>= </a:t>
            </a:r>
            <a:r>
              <a:rPr lang="nl-BE" b="1" dirty="0" smtClean="0"/>
              <a:t>cliëntcontext</a:t>
            </a:r>
          </a:p>
          <a:p>
            <a:pPr marL="342900" indent="-342900" algn="just">
              <a:buFont typeface="Arial" panose="020B0604020202020204" pitchFamily="34" charset="0"/>
              <a:buChar char="•"/>
            </a:pPr>
            <a:r>
              <a:rPr lang="nl-NL" sz="2100" b="1" dirty="0"/>
              <a:t>De leefwereld van cliënten: </a:t>
            </a:r>
            <a:r>
              <a:rPr lang="nl-NL" sz="2100" dirty="0"/>
              <a:t>de private sfeer van hulpvragers en hun levensomstandigheden, probleemsituaties en beschikbare sociale netwerken. </a:t>
            </a:r>
            <a:endParaRPr lang="en-US" sz="2100" dirty="0"/>
          </a:p>
          <a:p>
            <a:pPr algn="just"/>
            <a:endParaRPr lang="nl-BE" sz="2400" b="1" dirty="0"/>
          </a:p>
          <a:p>
            <a:pPr algn="just"/>
            <a:endParaRPr lang="nl-BE" sz="2400" b="1" dirty="0"/>
          </a:p>
          <a:p>
            <a:pPr marL="342900" indent="-342900" algn="just">
              <a:buFont typeface="Arial" panose="020B0604020202020204" pitchFamily="34" charset="0"/>
              <a:buChar char="•"/>
            </a:pPr>
            <a:endParaRPr lang="nl-BE" sz="2400" b="1"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10</a:t>
            </a:fld>
            <a:endParaRPr lang="nl-NL"/>
          </a:p>
        </p:txBody>
      </p:sp>
    </p:spTree>
    <p:extLst>
      <p:ext uri="{BB962C8B-B14F-4D97-AF65-F5344CB8AC3E}">
        <p14:creationId xmlns:p14="http://schemas.microsoft.com/office/powerpoint/2010/main" val="379522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Actoren: definitie</a:t>
            </a:r>
            <a:endParaRPr lang="nl-BE" b="1" dirty="0"/>
          </a:p>
        </p:txBody>
      </p:sp>
      <p:sp>
        <p:nvSpPr>
          <p:cNvPr id="3" name="Tijdelijke aanduiding voor inhoud 2"/>
          <p:cNvSpPr>
            <a:spLocks noGrp="1"/>
          </p:cNvSpPr>
          <p:nvPr>
            <p:ph idx="1"/>
          </p:nvPr>
        </p:nvSpPr>
        <p:spPr>
          <a:xfrm>
            <a:off x="539552" y="1196976"/>
            <a:ext cx="8064896" cy="5040336"/>
          </a:xfrm>
        </p:spPr>
        <p:txBody>
          <a:bodyPr>
            <a:normAutofit/>
          </a:bodyPr>
          <a:lstStyle/>
          <a:p>
            <a:pPr algn="just"/>
            <a:r>
              <a:rPr lang="nl-BE" b="1" dirty="0" smtClean="0"/>
              <a:t>Actoren </a:t>
            </a:r>
            <a:r>
              <a:rPr lang="nl-BE" dirty="0"/>
              <a:t>= diegenen die rechtstreeks of onrechtstreeks een invloed uitoefenen op het interventieproces. H</a:t>
            </a:r>
            <a:r>
              <a:rPr lang="nl-NL" dirty="0"/>
              <a:t>et zijn de </a:t>
            </a:r>
            <a:r>
              <a:rPr lang="nl-NL" i="1" dirty="0" err="1"/>
              <a:t>implementers</a:t>
            </a:r>
            <a:r>
              <a:rPr lang="nl-NL" dirty="0"/>
              <a:t> van de sociale interventie, oftewel diegenen die verantwoordelijk zijn om de doelstellingen van het project te verwezenlijken ten aanzien van de doelgroep.  </a:t>
            </a:r>
            <a:endParaRPr lang="en-US" dirty="0"/>
          </a:p>
          <a:p>
            <a:pPr algn="just"/>
            <a:endParaRPr lang="nl-BE" sz="2400" b="1" dirty="0"/>
          </a:p>
          <a:p>
            <a:pPr algn="just"/>
            <a:endParaRPr lang="nl-BE" sz="2400" b="1" dirty="0"/>
          </a:p>
          <a:p>
            <a:pPr marL="342900" indent="-342900" algn="just">
              <a:buFont typeface="Arial" panose="020B0604020202020204" pitchFamily="34" charset="0"/>
              <a:buChar char="•"/>
            </a:pPr>
            <a:endParaRPr lang="nl-BE" sz="2400" b="1"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11</a:t>
            </a:fld>
            <a:endParaRPr lang="nl-NL"/>
          </a:p>
        </p:txBody>
      </p:sp>
    </p:spTree>
    <p:extLst>
      <p:ext uri="{BB962C8B-B14F-4D97-AF65-F5344CB8AC3E}">
        <p14:creationId xmlns:p14="http://schemas.microsoft.com/office/powerpoint/2010/main" val="661492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Interventies: definitie</a:t>
            </a:r>
            <a:endParaRPr lang="nl-BE" b="1" dirty="0"/>
          </a:p>
        </p:txBody>
      </p:sp>
      <p:sp>
        <p:nvSpPr>
          <p:cNvPr id="3" name="Tijdelijke aanduiding voor inhoud 2"/>
          <p:cNvSpPr>
            <a:spLocks noGrp="1"/>
          </p:cNvSpPr>
          <p:nvPr>
            <p:ph idx="1"/>
          </p:nvPr>
        </p:nvSpPr>
        <p:spPr>
          <a:xfrm>
            <a:off x="539552" y="1196976"/>
            <a:ext cx="8064896" cy="5040336"/>
          </a:xfrm>
        </p:spPr>
        <p:txBody>
          <a:bodyPr>
            <a:normAutofit/>
          </a:bodyPr>
          <a:lstStyle/>
          <a:p>
            <a:pPr algn="just"/>
            <a:r>
              <a:rPr lang="nl-BE" b="1" dirty="0" smtClean="0"/>
              <a:t>Interventie = </a:t>
            </a:r>
            <a:r>
              <a:rPr lang="nl-BE" dirty="0" smtClean="0"/>
              <a:t>elke activiteit die gericht is op het beïnvloeden van determinanten. Het zijn de acties die de actoren ondernemen om veranderingen teweeg te brengen die tegemoetkomen aan de doelstelling(en) van het programma of project. </a:t>
            </a:r>
          </a:p>
          <a:p>
            <a:pPr algn="just"/>
            <a:endParaRPr lang="nl-BE" b="1" dirty="0"/>
          </a:p>
          <a:p>
            <a:pPr algn="just"/>
            <a:r>
              <a:rPr lang="nl-BE" b="1" dirty="0" smtClean="0"/>
              <a:t>Oriënterende perspectieven </a:t>
            </a:r>
            <a:r>
              <a:rPr lang="nl-BE" b="1" dirty="0"/>
              <a:t>= </a:t>
            </a:r>
            <a:r>
              <a:rPr lang="nl-BE" dirty="0" smtClean="0"/>
              <a:t>bepalen de precieze aard en inhoud van interventies. Het zijn de principes die de hulp- en dienstverlening vormgeven en richting geven aan het handelen van de betrokken actoren. </a:t>
            </a:r>
            <a:endParaRPr lang="en-US" b="1" dirty="0"/>
          </a:p>
          <a:p>
            <a:pPr algn="just"/>
            <a:endParaRPr lang="nl-BE" sz="2400" b="1" dirty="0"/>
          </a:p>
          <a:p>
            <a:pPr algn="just"/>
            <a:endParaRPr lang="nl-BE" sz="2400" b="1" dirty="0"/>
          </a:p>
          <a:p>
            <a:pPr marL="342900" indent="-342900" algn="just">
              <a:buFont typeface="Arial" panose="020B0604020202020204" pitchFamily="34" charset="0"/>
              <a:buChar char="•"/>
            </a:pPr>
            <a:endParaRPr lang="nl-BE" sz="2400" b="1"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12</a:t>
            </a:fld>
            <a:endParaRPr lang="nl-NL"/>
          </a:p>
        </p:txBody>
      </p:sp>
    </p:spTree>
    <p:extLst>
      <p:ext uri="{BB962C8B-B14F-4D97-AF65-F5344CB8AC3E}">
        <p14:creationId xmlns:p14="http://schemas.microsoft.com/office/powerpoint/2010/main" val="54329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Mechanismen: definitie</a:t>
            </a:r>
            <a:endParaRPr lang="nl-BE" b="1" dirty="0"/>
          </a:p>
        </p:txBody>
      </p:sp>
      <p:sp>
        <p:nvSpPr>
          <p:cNvPr id="3" name="Tijdelijke aanduiding voor inhoud 2"/>
          <p:cNvSpPr>
            <a:spLocks noGrp="1"/>
          </p:cNvSpPr>
          <p:nvPr>
            <p:ph idx="1"/>
          </p:nvPr>
        </p:nvSpPr>
        <p:spPr>
          <a:xfrm>
            <a:off x="539552" y="1196976"/>
            <a:ext cx="8064896" cy="5040336"/>
          </a:xfrm>
        </p:spPr>
        <p:txBody>
          <a:bodyPr>
            <a:normAutofit/>
          </a:bodyPr>
          <a:lstStyle/>
          <a:p>
            <a:pPr marL="457200" indent="-457200" algn="just">
              <a:buFont typeface="Arial" panose="020B0604020202020204" pitchFamily="34" charset="0"/>
              <a:buChar char="•"/>
            </a:pPr>
            <a:r>
              <a:rPr lang="nl-BE" sz="2400" dirty="0" smtClean="0"/>
              <a:t>Verduidelijken </a:t>
            </a:r>
            <a:r>
              <a:rPr lang="nl-BE" sz="2400" dirty="0"/>
              <a:t>waarom bepaalde interventies verwacht worden tot bepaalde resultaten te leiden</a:t>
            </a:r>
          </a:p>
          <a:p>
            <a:pPr marL="457200" indent="-457200" algn="just">
              <a:buFont typeface="Arial" panose="020B0604020202020204" pitchFamily="34" charset="0"/>
              <a:buChar char="•"/>
            </a:pPr>
            <a:r>
              <a:rPr lang="nl-BE" sz="2400" dirty="0" smtClean="0"/>
              <a:t>Sluit aan op inzichten uit het kritisch realisme </a:t>
            </a:r>
          </a:p>
          <a:p>
            <a:pPr marL="457200" indent="-457200" algn="just">
              <a:buFont typeface="Arial" panose="020B0604020202020204" pitchFamily="34" charset="0"/>
              <a:buChar char="•"/>
            </a:pPr>
            <a:r>
              <a:rPr lang="nl-BE" sz="2400" dirty="0" smtClean="0"/>
              <a:t>Identificeren en expliciteren van mechanismen als belangrijk onderdeel van </a:t>
            </a:r>
            <a:r>
              <a:rPr lang="nl-BE" sz="2400" dirty="0" err="1" smtClean="0"/>
              <a:t>theoriegestuurde</a:t>
            </a:r>
            <a:r>
              <a:rPr lang="nl-BE" sz="2400" dirty="0" smtClean="0"/>
              <a:t> evaluatie</a:t>
            </a:r>
          </a:p>
          <a:p>
            <a:pPr marL="1033200" lvl="2" indent="-457200" algn="just">
              <a:buFont typeface="Wingdings" panose="05000000000000000000" pitchFamily="2" charset="2"/>
              <a:buChar char="Ø"/>
            </a:pPr>
            <a:r>
              <a:rPr lang="nl-BE" sz="1800" dirty="0" smtClean="0"/>
              <a:t>MAAR = geen makkelijke aangelegenheid  </a:t>
            </a:r>
          </a:p>
          <a:p>
            <a:pPr algn="just"/>
            <a:endParaRPr lang="nl-BE" b="1" dirty="0" smtClean="0"/>
          </a:p>
          <a:p>
            <a:pPr algn="just"/>
            <a:r>
              <a:rPr lang="nl-BE" b="1" dirty="0" smtClean="0"/>
              <a:t>Twee selectiecriteria</a:t>
            </a:r>
          </a:p>
          <a:p>
            <a:pPr marL="457200" indent="-457200" algn="just">
              <a:buFont typeface="Arial" panose="020B0604020202020204" pitchFamily="34" charset="0"/>
              <a:buChar char="•"/>
            </a:pPr>
            <a:r>
              <a:rPr lang="nl-BE" sz="2400" dirty="0"/>
              <a:t>Een mechanisme verklaart waarom het GBO verwacht wordt tot zekere resultaten te leiden</a:t>
            </a:r>
          </a:p>
          <a:p>
            <a:pPr marL="457200" indent="-457200" algn="just">
              <a:buFont typeface="Arial" panose="020B0604020202020204" pitchFamily="34" charset="0"/>
              <a:buChar char="•"/>
            </a:pPr>
            <a:r>
              <a:rPr lang="nl-BE" sz="2400" dirty="0"/>
              <a:t>Een mechanisme is steeds geënt op een bepaalde probleemdefinitie of context</a:t>
            </a:r>
          </a:p>
          <a:p>
            <a:pPr marL="457200" indent="-457200" algn="just">
              <a:buFont typeface="Arial" panose="020B0604020202020204" pitchFamily="34" charset="0"/>
              <a:buChar char="•"/>
            </a:pPr>
            <a:endParaRPr lang="nl-BE" b="1" dirty="0"/>
          </a:p>
          <a:p>
            <a:pPr algn="just"/>
            <a:endParaRPr lang="nl-BE" sz="2400" b="1" dirty="0"/>
          </a:p>
          <a:p>
            <a:pPr algn="just"/>
            <a:endParaRPr lang="nl-BE" sz="2400" b="1" dirty="0"/>
          </a:p>
          <a:p>
            <a:pPr marL="342900" indent="-342900" algn="just">
              <a:buFont typeface="Arial" panose="020B0604020202020204" pitchFamily="34" charset="0"/>
              <a:buChar char="•"/>
            </a:pPr>
            <a:endParaRPr lang="nl-BE" sz="2400" b="1"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13</a:t>
            </a:fld>
            <a:endParaRPr lang="nl-NL"/>
          </a:p>
        </p:txBody>
      </p:sp>
    </p:spTree>
    <p:extLst>
      <p:ext uri="{BB962C8B-B14F-4D97-AF65-F5344CB8AC3E}">
        <p14:creationId xmlns:p14="http://schemas.microsoft.com/office/powerpoint/2010/main" val="602437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Resultaten: definitie</a:t>
            </a:r>
            <a:endParaRPr lang="nl-BE" b="1" dirty="0"/>
          </a:p>
        </p:txBody>
      </p:sp>
      <p:sp>
        <p:nvSpPr>
          <p:cNvPr id="3" name="Tijdelijke aanduiding voor inhoud 2"/>
          <p:cNvSpPr>
            <a:spLocks noGrp="1"/>
          </p:cNvSpPr>
          <p:nvPr>
            <p:ph idx="1"/>
          </p:nvPr>
        </p:nvSpPr>
        <p:spPr>
          <a:xfrm>
            <a:off x="539552" y="1196976"/>
            <a:ext cx="8064896" cy="5040336"/>
          </a:xfrm>
        </p:spPr>
        <p:txBody>
          <a:bodyPr>
            <a:normAutofit/>
          </a:bodyPr>
          <a:lstStyle/>
          <a:p>
            <a:pPr algn="just"/>
            <a:r>
              <a:rPr lang="nl-BE" b="1" dirty="0" smtClean="0"/>
              <a:t>Resultaten = </a:t>
            </a:r>
            <a:r>
              <a:rPr lang="nl-BE" dirty="0" smtClean="0"/>
              <a:t>de uitkomst van de interventies die de betrokken actoren ondernemen met een bepaalde doelstelling in het achterhoofd. Deze kunnen onderscheiden worden naargelang hun tijdsperspectief. </a:t>
            </a:r>
            <a:endParaRPr lang="nl-BE" sz="2400" dirty="0"/>
          </a:p>
          <a:p>
            <a:pPr algn="just"/>
            <a:endParaRPr lang="nl-BE" sz="2400" b="1" dirty="0"/>
          </a:p>
          <a:p>
            <a:pPr marL="342900" indent="-342900" algn="just">
              <a:buFont typeface="Arial" panose="020B0604020202020204" pitchFamily="34" charset="0"/>
              <a:buChar char="•"/>
            </a:pPr>
            <a:endParaRPr lang="nl-BE" sz="2400" b="1"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14</a:t>
            </a:fld>
            <a:endParaRPr lang="nl-NL"/>
          </a:p>
        </p:txBody>
      </p:sp>
    </p:spTree>
    <p:extLst>
      <p:ext uri="{BB962C8B-B14F-4D97-AF65-F5344CB8AC3E}">
        <p14:creationId xmlns:p14="http://schemas.microsoft.com/office/powerpoint/2010/main" val="2500206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hthoek 4"/>
          <p:cNvSpPr/>
          <p:nvPr/>
        </p:nvSpPr>
        <p:spPr>
          <a:xfrm>
            <a:off x="100783" y="322776"/>
            <a:ext cx="8944534" cy="6433170"/>
          </a:xfrm>
          <a:prstGeom prst="rect">
            <a:avLst/>
          </a:prstGeom>
          <a:noFill/>
          <a:ln w="38100" cmpd="sng">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dirty="0"/>
          </a:p>
        </p:txBody>
      </p:sp>
      <p:sp>
        <p:nvSpPr>
          <p:cNvPr id="6" name="Tekstvak 5"/>
          <p:cNvSpPr txBox="1"/>
          <p:nvPr/>
        </p:nvSpPr>
        <p:spPr>
          <a:xfrm>
            <a:off x="867456" y="-27319"/>
            <a:ext cx="7900705" cy="367152"/>
          </a:xfrm>
          <a:prstGeom prst="rect">
            <a:avLst/>
          </a:prstGeom>
          <a:noFill/>
        </p:spPr>
        <p:txBody>
          <a:bodyPr wrap="square" rtlCol="0">
            <a:spAutoFit/>
          </a:bodyPr>
          <a:lstStyle/>
          <a:p>
            <a:pPr algn="ctr"/>
            <a:r>
              <a:rPr lang="nl-NL" sz="1786" b="1" dirty="0"/>
              <a:t>Maatschappelijke context</a:t>
            </a:r>
          </a:p>
        </p:txBody>
      </p:sp>
      <p:sp>
        <p:nvSpPr>
          <p:cNvPr id="7" name="Rechthoek 6"/>
          <p:cNvSpPr/>
          <p:nvPr/>
        </p:nvSpPr>
        <p:spPr>
          <a:xfrm>
            <a:off x="205242" y="704170"/>
            <a:ext cx="464564" cy="5949723"/>
          </a:xfrm>
          <a:prstGeom prst="rect">
            <a:avLst/>
          </a:prstGeom>
          <a:solidFill>
            <a:schemeClr val="tx2">
              <a:alpha val="18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dirty="0"/>
          </a:p>
        </p:txBody>
      </p:sp>
      <p:sp>
        <p:nvSpPr>
          <p:cNvPr id="8" name="Rechthoek 7"/>
          <p:cNvSpPr/>
          <p:nvPr/>
        </p:nvSpPr>
        <p:spPr>
          <a:xfrm>
            <a:off x="867456" y="704170"/>
            <a:ext cx="8082642" cy="5949723"/>
          </a:xfrm>
          <a:prstGeom prst="rect">
            <a:avLst/>
          </a:prstGeom>
          <a:solidFill>
            <a:schemeClr val="tx2">
              <a:alpha val="18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a:p>
        </p:txBody>
      </p:sp>
      <p:sp>
        <p:nvSpPr>
          <p:cNvPr id="10" name="Rechthoek 9"/>
          <p:cNvSpPr>
            <a:spLocks noChangeAspect="1"/>
          </p:cNvSpPr>
          <p:nvPr/>
        </p:nvSpPr>
        <p:spPr>
          <a:xfrm>
            <a:off x="1030742" y="1019168"/>
            <a:ext cx="7737419" cy="5471439"/>
          </a:xfrm>
          <a:prstGeom prst="rect">
            <a:avLst/>
          </a:prstGeom>
          <a:solidFill>
            <a:schemeClr val="tx2">
              <a:alpha val="51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dirty="0"/>
          </a:p>
          <a:p>
            <a:pPr algn="ctr"/>
            <a:endParaRPr lang="nl-NL" sz="2220" dirty="0"/>
          </a:p>
        </p:txBody>
      </p:sp>
      <p:sp>
        <p:nvSpPr>
          <p:cNvPr id="11" name="Tekstvak 10"/>
          <p:cNvSpPr txBox="1"/>
          <p:nvPr/>
        </p:nvSpPr>
        <p:spPr>
          <a:xfrm>
            <a:off x="1315339" y="374649"/>
            <a:ext cx="7067440" cy="367152"/>
          </a:xfrm>
          <a:prstGeom prst="rect">
            <a:avLst/>
          </a:prstGeom>
          <a:noFill/>
        </p:spPr>
        <p:txBody>
          <a:bodyPr wrap="square" rtlCol="0">
            <a:spAutoFit/>
          </a:bodyPr>
          <a:lstStyle/>
          <a:p>
            <a:pPr algn="ctr"/>
            <a:r>
              <a:rPr lang="nl-NL" sz="1786" b="1" dirty="0"/>
              <a:t>Interventiecontext</a:t>
            </a:r>
          </a:p>
        </p:txBody>
      </p:sp>
      <p:sp>
        <p:nvSpPr>
          <p:cNvPr id="12" name="Tekstvak 11"/>
          <p:cNvSpPr txBox="1"/>
          <p:nvPr/>
        </p:nvSpPr>
        <p:spPr>
          <a:xfrm>
            <a:off x="950148" y="706400"/>
            <a:ext cx="7735319" cy="345159"/>
          </a:xfrm>
          <a:prstGeom prst="rect">
            <a:avLst/>
          </a:prstGeom>
          <a:noFill/>
        </p:spPr>
        <p:txBody>
          <a:bodyPr wrap="square" rtlCol="0">
            <a:spAutoFit/>
          </a:bodyPr>
          <a:lstStyle/>
          <a:p>
            <a:pPr algn="ctr"/>
            <a:r>
              <a:rPr lang="nl-NL" sz="1643" dirty="0"/>
              <a:t>Indirecte interventiecondities</a:t>
            </a:r>
          </a:p>
        </p:txBody>
      </p:sp>
      <p:sp>
        <p:nvSpPr>
          <p:cNvPr id="13" name="Tekstvak 12"/>
          <p:cNvSpPr txBox="1"/>
          <p:nvPr/>
        </p:nvSpPr>
        <p:spPr>
          <a:xfrm>
            <a:off x="1030741" y="1058590"/>
            <a:ext cx="7636636" cy="686791"/>
          </a:xfrm>
          <a:prstGeom prst="rect">
            <a:avLst/>
          </a:prstGeom>
          <a:noFill/>
        </p:spPr>
        <p:txBody>
          <a:bodyPr wrap="square" rtlCol="0">
            <a:spAutoFit/>
          </a:bodyPr>
          <a:lstStyle/>
          <a:p>
            <a:pPr algn="ctr"/>
            <a:r>
              <a:rPr lang="nl-NL" sz="1643" dirty="0"/>
              <a:t>Directe interventiecondities</a:t>
            </a:r>
          </a:p>
          <a:p>
            <a:pPr algn="ctr"/>
            <a:endParaRPr lang="nl-NL" sz="2220" dirty="0"/>
          </a:p>
        </p:txBody>
      </p:sp>
      <p:sp>
        <p:nvSpPr>
          <p:cNvPr id="14" name="Rechthoek 13"/>
          <p:cNvSpPr/>
          <p:nvPr/>
        </p:nvSpPr>
        <p:spPr>
          <a:xfrm>
            <a:off x="1315340" y="1448646"/>
            <a:ext cx="3960831" cy="1487153"/>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a:p>
        </p:txBody>
      </p:sp>
      <p:sp>
        <p:nvSpPr>
          <p:cNvPr id="42" name="Tekstvak 41"/>
          <p:cNvSpPr txBox="1"/>
          <p:nvPr/>
        </p:nvSpPr>
        <p:spPr>
          <a:xfrm rot="16200000">
            <a:off x="-2550317" y="3490839"/>
            <a:ext cx="5949723" cy="376385"/>
          </a:xfrm>
          <a:prstGeom prst="rect">
            <a:avLst/>
          </a:prstGeom>
          <a:noFill/>
        </p:spPr>
        <p:txBody>
          <a:bodyPr wrap="square" rtlCol="0">
            <a:spAutoFit/>
          </a:bodyPr>
          <a:lstStyle/>
          <a:p>
            <a:pPr algn="ctr"/>
            <a:r>
              <a:rPr lang="nl-NL" sz="1846" b="1" dirty="0"/>
              <a:t>Cliëntcontext</a:t>
            </a:r>
          </a:p>
        </p:txBody>
      </p:sp>
      <p:sp>
        <p:nvSpPr>
          <p:cNvPr id="49" name="Rechthoek 48"/>
          <p:cNvSpPr/>
          <p:nvPr/>
        </p:nvSpPr>
        <p:spPr>
          <a:xfrm>
            <a:off x="3474190" y="3322557"/>
            <a:ext cx="1796795" cy="3075111"/>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a:p>
        </p:txBody>
      </p:sp>
      <p:cxnSp>
        <p:nvCxnSpPr>
          <p:cNvPr id="59" name="Rechte verbindingslijn met pijl 58"/>
          <p:cNvCxnSpPr/>
          <p:nvPr/>
        </p:nvCxnSpPr>
        <p:spPr>
          <a:xfrm>
            <a:off x="3293099" y="772091"/>
            <a:ext cx="0" cy="506154"/>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Rechte verbindingslijn met pijl 60"/>
          <p:cNvCxnSpPr/>
          <p:nvPr/>
        </p:nvCxnSpPr>
        <p:spPr>
          <a:xfrm>
            <a:off x="6284038" y="772090"/>
            <a:ext cx="0" cy="506154"/>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Rechte verbindingslijn met pijl 61"/>
          <p:cNvCxnSpPr/>
          <p:nvPr/>
        </p:nvCxnSpPr>
        <p:spPr>
          <a:xfrm flipH="1" flipV="1">
            <a:off x="227029" y="1257970"/>
            <a:ext cx="1331575" cy="24984"/>
          </a:xfrm>
          <a:prstGeom prst="straightConnector1">
            <a:avLst/>
          </a:prstGeom>
          <a:ln w="184150" cap="sq" cmpd="sng">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6" name="Rechte verbindingslijn met pijl 65"/>
          <p:cNvCxnSpPr/>
          <p:nvPr/>
        </p:nvCxnSpPr>
        <p:spPr>
          <a:xfrm>
            <a:off x="435648" y="373531"/>
            <a:ext cx="3749" cy="27988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hthoek 51"/>
          <p:cNvSpPr/>
          <p:nvPr/>
        </p:nvSpPr>
        <p:spPr>
          <a:xfrm>
            <a:off x="5482984" y="5051000"/>
            <a:ext cx="3121266" cy="1355027"/>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dirty="0"/>
          </a:p>
        </p:txBody>
      </p:sp>
      <p:cxnSp>
        <p:nvCxnSpPr>
          <p:cNvPr id="54" name="Rechte verbindingslijn met pijl 53"/>
          <p:cNvCxnSpPr/>
          <p:nvPr/>
        </p:nvCxnSpPr>
        <p:spPr>
          <a:xfrm>
            <a:off x="8534861" y="389188"/>
            <a:ext cx="3749" cy="27988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kstvak 16"/>
          <p:cNvSpPr txBox="1"/>
          <p:nvPr/>
        </p:nvSpPr>
        <p:spPr>
          <a:xfrm>
            <a:off x="1322279" y="1471179"/>
            <a:ext cx="3953891" cy="290208"/>
          </a:xfrm>
          <a:prstGeom prst="rect">
            <a:avLst/>
          </a:prstGeom>
          <a:noFill/>
        </p:spPr>
        <p:txBody>
          <a:bodyPr wrap="square" rtlCol="0">
            <a:spAutoFit/>
          </a:bodyPr>
          <a:lstStyle/>
          <a:p>
            <a:pPr algn="ctr"/>
            <a:r>
              <a:rPr lang="nl-NL" sz="1286" b="1" dirty="0"/>
              <a:t>Actoren</a:t>
            </a:r>
          </a:p>
        </p:txBody>
      </p:sp>
      <p:sp>
        <p:nvSpPr>
          <p:cNvPr id="18" name="Tekstvak 17"/>
          <p:cNvSpPr txBox="1"/>
          <p:nvPr/>
        </p:nvSpPr>
        <p:spPr>
          <a:xfrm>
            <a:off x="1339887" y="1734703"/>
            <a:ext cx="2148314" cy="1516825"/>
          </a:xfrm>
          <a:prstGeom prst="rect">
            <a:avLst/>
          </a:prstGeom>
          <a:noFill/>
        </p:spPr>
        <p:txBody>
          <a:bodyPr wrap="square" rtlCol="0">
            <a:spAutoFit/>
          </a:bodyPr>
          <a:lstStyle/>
          <a:p>
            <a:pPr marL="163289" indent="-163289">
              <a:buAutoNum type="arabicParenBoth"/>
            </a:pPr>
            <a:r>
              <a:rPr lang="nl-NL" sz="1000" b="1" dirty="0"/>
              <a:t>Kernactoren</a:t>
            </a:r>
          </a:p>
          <a:p>
            <a:pPr marL="163289" indent="-163289">
              <a:buFont typeface="Arial" charset="0"/>
              <a:buChar char="•"/>
            </a:pPr>
            <a:r>
              <a:rPr lang="nl-NL" sz="857" dirty="0"/>
              <a:t>Sociale Diensten (OCMW)</a:t>
            </a:r>
          </a:p>
          <a:p>
            <a:pPr marL="163289" indent="-163289">
              <a:buFont typeface="Arial" charset="0"/>
              <a:buChar char="•"/>
            </a:pPr>
            <a:r>
              <a:rPr lang="nl-NL" sz="857" dirty="0"/>
              <a:t>Centra Algemeen Welzijn (CAW)</a:t>
            </a:r>
          </a:p>
          <a:p>
            <a:pPr marL="163289" indent="-163289">
              <a:buFont typeface="Arial" charset="0"/>
              <a:buChar char="•"/>
            </a:pPr>
            <a:r>
              <a:rPr lang="nl-NL" sz="857" dirty="0"/>
              <a:t>Diensten Maatschappelijk Werk</a:t>
            </a:r>
          </a:p>
          <a:p>
            <a:pPr marL="163289" indent="-163289">
              <a:buFont typeface="Arial" charset="0"/>
              <a:buChar char="•"/>
            </a:pPr>
            <a:r>
              <a:rPr lang="nl-NL" sz="857" dirty="0"/>
              <a:t>(Gemeentelijke Sociale Dienst)</a:t>
            </a:r>
          </a:p>
          <a:p>
            <a:pPr marL="163289" indent="-163289">
              <a:buFont typeface="Arial" charset="0"/>
              <a:buChar char="•"/>
            </a:pPr>
            <a:endParaRPr lang="nl-NL" sz="857" dirty="0"/>
          </a:p>
          <a:p>
            <a:pPr marL="163289" indent="-163289">
              <a:buFont typeface="Wingdings" charset="2"/>
              <a:buChar char="Ø"/>
            </a:pPr>
            <a:r>
              <a:rPr lang="nl-NL" sz="700" b="1" dirty="0"/>
              <a:t>Decretale onthaalopdracht</a:t>
            </a:r>
          </a:p>
          <a:p>
            <a:pPr marL="163289" indent="-163289">
              <a:buFont typeface="Wingdings" charset="2"/>
              <a:buChar char="Ø"/>
            </a:pPr>
            <a:r>
              <a:rPr lang="nl-NL" sz="700" b="1" dirty="0"/>
              <a:t>Voortrekkersrol &amp; eindverantwoordelijkheid</a:t>
            </a:r>
          </a:p>
          <a:p>
            <a:pPr marL="163289" indent="-163289">
              <a:buFont typeface="Arial" charset="0"/>
              <a:buChar char="•"/>
            </a:pPr>
            <a:endParaRPr lang="nl-NL" sz="857" dirty="0"/>
          </a:p>
          <a:p>
            <a:endParaRPr lang="nl-NL" sz="857" b="1" dirty="0"/>
          </a:p>
          <a:p>
            <a:endParaRPr lang="nl-NL" sz="857" dirty="0"/>
          </a:p>
        </p:txBody>
      </p:sp>
      <p:sp>
        <p:nvSpPr>
          <p:cNvPr id="57" name="Tekstvak 56"/>
          <p:cNvSpPr txBox="1"/>
          <p:nvPr/>
        </p:nvSpPr>
        <p:spPr>
          <a:xfrm>
            <a:off x="3430717" y="1734130"/>
            <a:ext cx="2148314" cy="1686167"/>
          </a:xfrm>
          <a:prstGeom prst="rect">
            <a:avLst/>
          </a:prstGeom>
          <a:noFill/>
        </p:spPr>
        <p:txBody>
          <a:bodyPr wrap="square" rtlCol="0">
            <a:spAutoFit/>
          </a:bodyPr>
          <a:lstStyle/>
          <a:p>
            <a:pPr marL="163289" indent="-163289">
              <a:buFont typeface="Wingdings" charset="2"/>
              <a:buAutoNum type="arabicParenBoth" startAt="2"/>
            </a:pPr>
            <a:r>
              <a:rPr lang="nl-NL" sz="1000" b="1" dirty="0"/>
              <a:t>Basis- of faciliterende actoren</a:t>
            </a:r>
          </a:p>
          <a:p>
            <a:pPr marL="163289" indent="-163289">
              <a:buFont typeface="Arial" charset="0"/>
              <a:buChar char="•"/>
            </a:pPr>
            <a:r>
              <a:rPr lang="nl-NL" sz="857" dirty="0"/>
              <a:t>Afhankelijk van lokale context</a:t>
            </a:r>
          </a:p>
          <a:p>
            <a:pPr marL="163289" indent="-163289">
              <a:buFont typeface="Wingdings" charset="2"/>
              <a:buChar char="Ø"/>
            </a:pPr>
            <a:r>
              <a:rPr lang="nl-NL" sz="786" b="1" dirty="0"/>
              <a:t>Vindplaatsen &amp; expertise</a:t>
            </a:r>
          </a:p>
          <a:p>
            <a:pPr marL="163289" indent="-163289">
              <a:buFont typeface="Wingdings" charset="2"/>
              <a:buChar char="Ø"/>
            </a:pPr>
            <a:endParaRPr lang="nl-NL" sz="857" b="1" dirty="0"/>
          </a:p>
          <a:p>
            <a:pPr marL="163289" indent="-163289">
              <a:buFont typeface="Wingdings" charset="2"/>
              <a:buChar char="Ø"/>
            </a:pPr>
            <a:endParaRPr lang="nl-NL" sz="786" b="1" dirty="0"/>
          </a:p>
          <a:p>
            <a:pPr marL="163289" indent="-163289">
              <a:buFont typeface="Wingdings" charset="2"/>
              <a:buAutoNum type="arabicParenBoth" startAt="3"/>
            </a:pPr>
            <a:r>
              <a:rPr lang="nl-NL" sz="1000" b="1" dirty="0"/>
              <a:t>Achterliggend aanbod</a:t>
            </a:r>
          </a:p>
          <a:p>
            <a:pPr marL="163289" indent="-163289">
              <a:buFont typeface="Arial" charset="0"/>
              <a:buChar char="•"/>
            </a:pPr>
            <a:r>
              <a:rPr lang="nl-NL" sz="857" dirty="0"/>
              <a:t>Afhankelijk van hulp- of zorgvraag</a:t>
            </a:r>
          </a:p>
          <a:p>
            <a:pPr marL="163289" indent="-163289">
              <a:buFont typeface="Wingdings" charset="2"/>
              <a:buChar char="Ø"/>
            </a:pPr>
            <a:r>
              <a:rPr lang="nl-NL" sz="786" b="1" dirty="0"/>
              <a:t>Gespecialiseerde hulpverlening</a:t>
            </a:r>
          </a:p>
          <a:p>
            <a:pPr marL="163289" indent="-163289">
              <a:buFont typeface="Arial" charset="0"/>
              <a:buChar char="•"/>
            </a:pPr>
            <a:endParaRPr lang="nl-NL" sz="857" dirty="0"/>
          </a:p>
          <a:p>
            <a:pPr marL="163289" indent="-163289">
              <a:buFont typeface="Arial" charset="0"/>
              <a:buChar char="•"/>
            </a:pPr>
            <a:endParaRPr lang="nl-NL" sz="857" dirty="0"/>
          </a:p>
          <a:p>
            <a:endParaRPr lang="nl-NL" sz="857" b="1" dirty="0"/>
          </a:p>
          <a:p>
            <a:endParaRPr lang="nl-NL" sz="857" dirty="0"/>
          </a:p>
        </p:txBody>
      </p:sp>
      <p:sp>
        <p:nvSpPr>
          <p:cNvPr id="60" name="Rechthoek 59"/>
          <p:cNvSpPr/>
          <p:nvPr/>
        </p:nvSpPr>
        <p:spPr>
          <a:xfrm>
            <a:off x="1316458" y="3325317"/>
            <a:ext cx="1796795" cy="3075111"/>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a:p>
        </p:txBody>
      </p:sp>
      <p:sp>
        <p:nvSpPr>
          <p:cNvPr id="19" name="Tekstvak 18"/>
          <p:cNvSpPr txBox="1"/>
          <p:nvPr/>
        </p:nvSpPr>
        <p:spPr>
          <a:xfrm>
            <a:off x="3488201" y="3335497"/>
            <a:ext cx="1782783" cy="290208"/>
          </a:xfrm>
          <a:prstGeom prst="rect">
            <a:avLst/>
          </a:prstGeom>
          <a:noFill/>
        </p:spPr>
        <p:txBody>
          <a:bodyPr wrap="square" rtlCol="0">
            <a:spAutoFit/>
          </a:bodyPr>
          <a:lstStyle/>
          <a:p>
            <a:pPr algn="ctr"/>
            <a:r>
              <a:rPr lang="nl-NL" sz="1286" b="1" dirty="0"/>
              <a:t>Interventies</a:t>
            </a:r>
          </a:p>
        </p:txBody>
      </p:sp>
      <p:sp>
        <p:nvSpPr>
          <p:cNvPr id="20" name="Tekstvak 19"/>
          <p:cNvSpPr txBox="1"/>
          <p:nvPr/>
        </p:nvSpPr>
        <p:spPr>
          <a:xfrm>
            <a:off x="3491880" y="3544220"/>
            <a:ext cx="1782783" cy="2963440"/>
          </a:xfrm>
          <a:prstGeom prst="rect">
            <a:avLst/>
          </a:prstGeom>
          <a:noFill/>
        </p:spPr>
        <p:txBody>
          <a:bodyPr wrap="square" rtlCol="0">
            <a:spAutoFit/>
          </a:bodyPr>
          <a:lstStyle/>
          <a:p>
            <a:r>
              <a:rPr lang="nl-NL" sz="900" b="1" dirty="0"/>
              <a:t>Netwerkniveau</a:t>
            </a:r>
          </a:p>
          <a:p>
            <a:pPr marL="122467" indent="-122467">
              <a:buFont typeface="Arial" charset="0"/>
              <a:buChar char="•"/>
            </a:pPr>
            <a:r>
              <a:rPr lang="nl-NL" sz="700" dirty="0"/>
              <a:t>Afspraken en afstemming</a:t>
            </a:r>
          </a:p>
          <a:p>
            <a:pPr marL="122467" indent="-122467">
              <a:buFont typeface="Arial" charset="0"/>
              <a:buChar char="•"/>
            </a:pPr>
            <a:r>
              <a:rPr lang="nl-NL" sz="700" dirty="0"/>
              <a:t>Naadloze overgang achterliggend aanbod</a:t>
            </a:r>
          </a:p>
          <a:p>
            <a:pPr marL="122467" indent="-122467">
              <a:buFont typeface="Arial" charset="0"/>
              <a:buChar char="•"/>
            </a:pPr>
            <a:r>
              <a:rPr lang="nl-NL" sz="700" dirty="0"/>
              <a:t>Dialoog opzetten</a:t>
            </a:r>
          </a:p>
          <a:p>
            <a:pPr marL="122467" indent="-122467">
              <a:buFont typeface="Arial" charset="0"/>
              <a:buChar char="•"/>
            </a:pPr>
            <a:r>
              <a:rPr lang="nl-NL" sz="700" dirty="0"/>
              <a:t>Case-overleg</a:t>
            </a:r>
          </a:p>
          <a:p>
            <a:pPr marL="122467" indent="-122467">
              <a:buFont typeface="Arial" charset="0"/>
              <a:buChar char="•"/>
            </a:pPr>
            <a:r>
              <a:rPr lang="nl-NL" sz="700" dirty="0"/>
              <a:t>Community building</a:t>
            </a:r>
          </a:p>
          <a:p>
            <a:pPr marL="122467" indent="-122467">
              <a:buFont typeface="Arial" charset="0"/>
              <a:buChar char="•"/>
            </a:pPr>
            <a:r>
              <a:rPr lang="nl-NL" sz="700" dirty="0"/>
              <a:t>Uitbouw gegevensdeling</a:t>
            </a:r>
          </a:p>
          <a:p>
            <a:pPr marL="122467" indent="-122467">
              <a:buFont typeface="Arial" charset="0"/>
              <a:buChar char="•"/>
            </a:pPr>
            <a:endParaRPr lang="nl-NL" sz="700" dirty="0"/>
          </a:p>
          <a:p>
            <a:r>
              <a:rPr lang="nl-NL" sz="900" b="1" dirty="0" smtClean="0"/>
              <a:t>Hulpverleningsniveau</a:t>
            </a:r>
          </a:p>
          <a:p>
            <a:r>
              <a:rPr lang="nl-NL" sz="900" b="1" dirty="0" smtClean="0"/>
              <a:t>1. Instroom</a:t>
            </a:r>
            <a:endParaRPr lang="nl-NL" sz="900" b="1" dirty="0"/>
          </a:p>
          <a:p>
            <a:pPr marL="122467" indent="-122467">
              <a:buFont typeface="Arial" charset="0"/>
              <a:buChar char="•"/>
            </a:pPr>
            <a:r>
              <a:rPr lang="nl-NL" sz="700" dirty="0" smtClean="0"/>
              <a:t>Proactief bereiken van doelgroep</a:t>
            </a:r>
          </a:p>
          <a:p>
            <a:pPr marL="122467" indent="-122467">
              <a:buFont typeface="Arial" charset="0"/>
              <a:buChar char="•"/>
            </a:pPr>
            <a:r>
              <a:rPr lang="nl-NL" sz="700" dirty="0" smtClean="0"/>
              <a:t>Ontmoeting organiseren</a:t>
            </a:r>
          </a:p>
          <a:p>
            <a:pPr marL="122467" indent="-122467">
              <a:buFont typeface="Arial" charset="0"/>
              <a:buChar char="•"/>
            </a:pPr>
            <a:endParaRPr lang="nl-NL" sz="700" dirty="0"/>
          </a:p>
          <a:p>
            <a:r>
              <a:rPr lang="nl-NL" sz="900" b="1" dirty="0" smtClean="0"/>
              <a:t>2. Begeleiding</a:t>
            </a:r>
            <a:endParaRPr lang="nl-NL" sz="700" dirty="0"/>
          </a:p>
          <a:p>
            <a:pPr marL="122467" indent="-122467">
              <a:buFont typeface="Arial" charset="0"/>
              <a:buChar char="•"/>
            </a:pPr>
            <a:r>
              <a:rPr lang="nl-NL" sz="700" dirty="0" smtClean="0"/>
              <a:t>Informeren</a:t>
            </a:r>
          </a:p>
          <a:p>
            <a:pPr marL="122467" indent="-122467">
              <a:buFont typeface="Arial" charset="0"/>
              <a:buChar char="•"/>
            </a:pPr>
            <a:r>
              <a:rPr lang="nl-NL" sz="700" dirty="0" smtClean="0"/>
              <a:t>Aanbod en vraag verhelderen</a:t>
            </a:r>
          </a:p>
          <a:p>
            <a:pPr marL="122467" indent="-122467">
              <a:buFont typeface="Arial" charset="0"/>
              <a:buChar char="•"/>
            </a:pPr>
            <a:r>
              <a:rPr lang="nl-NL" sz="700" dirty="0" smtClean="0"/>
              <a:t>Verkennen en realiseren rechten</a:t>
            </a:r>
          </a:p>
          <a:p>
            <a:pPr marL="122467" indent="-122467">
              <a:buFont typeface="Arial" charset="0"/>
              <a:buChar char="•"/>
            </a:pPr>
            <a:r>
              <a:rPr lang="nl-NL" sz="700" dirty="0" smtClean="0"/>
              <a:t>Sociaal administratieve hulp</a:t>
            </a:r>
          </a:p>
          <a:p>
            <a:pPr marL="122467" indent="-122467">
              <a:buFont typeface="Arial" charset="0"/>
              <a:buChar char="•"/>
            </a:pPr>
            <a:r>
              <a:rPr lang="nl-NL" sz="700" dirty="0" smtClean="0"/>
              <a:t>Versterken van vertrouwen</a:t>
            </a:r>
          </a:p>
          <a:p>
            <a:pPr marL="122467" indent="-122467">
              <a:buFont typeface="Arial" charset="0"/>
              <a:buChar char="•"/>
            </a:pPr>
            <a:endParaRPr lang="nl-NL" sz="700" dirty="0" smtClean="0"/>
          </a:p>
          <a:p>
            <a:r>
              <a:rPr lang="nl-NL" sz="900" b="1" dirty="0" smtClean="0"/>
              <a:t>3. Doorstroom</a:t>
            </a:r>
            <a:endParaRPr lang="nl-NL" sz="900" b="1" dirty="0"/>
          </a:p>
          <a:p>
            <a:pPr marL="122467" indent="-122467">
              <a:buFont typeface="Arial" charset="0"/>
              <a:buChar char="•"/>
            </a:pPr>
            <a:r>
              <a:rPr lang="nl-NL" sz="700" dirty="0" smtClean="0"/>
              <a:t>Actieve en zorgzame toeleiding</a:t>
            </a:r>
            <a:endParaRPr lang="nl-NL" sz="700" dirty="0"/>
          </a:p>
          <a:p>
            <a:endParaRPr lang="nl-NL" sz="857" dirty="0"/>
          </a:p>
        </p:txBody>
      </p:sp>
      <p:sp>
        <p:nvSpPr>
          <p:cNvPr id="63" name="Tekstvak 62"/>
          <p:cNvSpPr txBox="1"/>
          <p:nvPr/>
        </p:nvSpPr>
        <p:spPr>
          <a:xfrm>
            <a:off x="1315340" y="3339302"/>
            <a:ext cx="1797912" cy="253916"/>
          </a:xfrm>
          <a:prstGeom prst="rect">
            <a:avLst/>
          </a:prstGeom>
          <a:noFill/>
        </p:spPr>
        <p:txBody>
          <a:bodyPr wrap="square" rtlCol="0">
            <a:spAutoFit/>
          </a:bodyPr>
          <a:lstStyle/>
          <a:p>
            <a:pPr algn="ctr"/>
            <a:r>
              <a:rPr lang="nl-NL" sz="1050" b="1" dirty="0" smtClean="0"/>
              <a:t>Oriënterende perspectieven</a:t>
            </a:r>
            <a:endParaRPr lang="nl-NL" sz="1050" b="1" dirty="0"/>
          </a:p>
        </p:txBody>
      </p:sp>
      <p:sp>
        <p:nvSpPr>
          <p:cNvPr id="64" name="Tekstvak 63"/>
          <p:cNvSpPr txBox="1"/>
          <p:nvPr/>
        </p:nvSpPr>
        <p:spPr>
          <a:xfrm>
            <a:off x="1315339" y="3544220"/>
            <a:ext cx="1782783" cy="3071162"/>
          </a:xfrm>
          <a:prstGeom prst="rect">
            <a:avLst/>
          </a:prstGeom>
          <a:noFill/>
        </p:spPr>
        <p:txBody>
          <a:bodyPr wrap="square" rtlCol="0">
            <a:spAutoFit/>
          </a:bodyPr>
          <a:lstStyle/>
          <a:p>
            <a:r>
              <a:rPr lang="nl-NL" sz="900" b="1" dirty="0" smtClean="0"/>
              <a:t>Generalistisch</a:t>
            </a:r>
          </a:p>
          <a:p>
            <a:pPr marL="122467" indent="-122467">
              <a:buFont typeface="Arial" charset="0"/>
              <a:buChar char="•"/>
            </a:pPr>
            <a:r>
              <a:rPr lang="nl-NL" sz="700" dirty="0" smtClean="0"/>
              <a:t>Holistische </a:t>
            </a:r>
            <a:r>
              <a:rPr lang="nl-NL" sz="700" dirty="0"/>
              <a:t>en integrale </a:t>
            </a:r>
            <a:r>
              <a:rPr lang="nl-NL" sz="700" dirty="0" smtClean="0"/>
              <a:t>aanpak</a:t>
            </a:r>
          </a:p>
          <a:p>
            <a:pPr marL="122467" indent="-122467">
              <a:buFont typeface="Arial" charset="0"/>
              <a:buChar char="•"/>
            </a:pPr>
            <a:r>
              <a:rPr lang="nl-NL" sz="700" dirty="0"/>
              <a:t>Verbinden met andere (specialistische) </a:t>
            </a:r>
            <a:r>
              <a:rPr lang="nl-NL" sz="700" dirty="0" smtClean="0"/>
              <a:t>diensten</a:t>
            </a:r>
          </a:p>
          <a:p>
            <a:pPr marL="122467" indent="-122467">
              <a:buFont typeface="Arial" charset="0"/>
              <a:buChar char="•"/>
            </a:pPr>
            <a:endParaRPr lang="nl-NL" sz="300" dirty="0"/>
          </a:p>
          <a:p>
            <a:r>
              <a:rPr lang="nl-NL" sz="900" b="1" dirty="0" err="1" smtClean="0"/>
              <a:t>Outreachend</a:t>
            </a:r>
            <a:r>
              <a:rPr lang="nl-NL" sz="900" b="1" dirty="0" smtClean="0"/>
              <a:t> </a:t>
            </a:r>
            <a:r>
              <a:rPr lang="nl-NL" sz="900" b="1" dirty="0"/>
              <a:t>en proactief</a:t>
            </a:r>
          </a:p>
          <a:p>
            <a:pPr marL="122467" indent="-122467">
              <a:buFont typeface="Arial" charset="0"/>
              <a:buChar char="•"/>
            </a:pPr>
            <a:r>
              <a:rPr lang="nl-NL" sz="700" dirty="0"/>
              <a:t>(proactief) trachten te bereiken van kwetsbare burgers</a:t>
            </a:r>
          </a:p>
          <a:p>
            <a:pPr marL="122467" indent="-122467">
              <a:buFont typeface="Arial" charset="0"/>
              <a:buChar char="•"/>
            </a:pPr>
            <a:r>
              <a:rPr lang="nl-NL" sz="700" dirty="0"/>
              <a:t>Aansluiten op leefwereld </a:t>
            </a:r>
            <a:r>
              <a:rPr lang="nl-NL" sz="700" dirty="0" smtClean="0"/>
              <a:t>cliënt</a:t>
            </a:r>
          </a:p>
          <a:p>
            <a:pPr marL="122467" indent="-122467">
              <a:buFont typeface="Arial" charset="0"/>
              <a:buChar char="•"/>
            </a:pPr>
            <a:endParaRPr lang="nl-NL" sz="300" dirty="0"/>
          </a:p>
          <a:p>
            <a:r>
              <a:rPr lang="nl-NL" sz="900" b="1" dirty="0" smtClean="0"/>
              <a:t>Participatief</a:t>
            </a:r>
          </a:p>
          <a:p>
            <a:pPr marL="122467" indent="-122467">
              <a:buFont typeface="Arial" charset="0"/>
              <a:buChar char="•"/>
            </a:pPr>
            <a:r>
              <a:rPr lang="nl-NL" sz="700" dirty="0"/>
              <a:t>Structureel betrekken van </a:t>
            </a:r>
            <a:r>
              <a:rPr lang="nl-NL" sz="700" dirty="0" smtClean="0"/>
              <a:t>doelgroep</a:t>
            </a:r>
          </a:p>
          <a:p>
            <a:pPr marL="122467" indent="-122467">
              <a:buFont typeface="Arial" charset="0"/>
              <a:buChar char="•"/>
            </a:pPr>
            <a:endParaRPr lang="nl-NL" sz="300" dirty="0"/>
          </a:p>
          <a:p>
            <a:r>
              <a:rPr lang="nl-NL" sz="900" b="1" dirty="0" smtClean="0"/>
              <a:t>Krachtgericht</a:t>
            </a:r>
          </a:p>
          <a:p>
            <a:pPr marL="122467" indent="-122467">
              <a:buFont typeface="Arial" charset="0"/>
              <a:buChar char="•"/>
            </a:pPr>
            <a:r>
              <a:rPr lang="nl-NL" sz="700" dirty="0" err="1"/>
              <a:t>Behoeftegestuurde</a:t>
            </a:r>
            <a:r>
              <a:rPr lang="nl-NL" sz="700" dirty="0"/>
              <a:t> zorg</a:t>
            </a:r>
          </a:p>
          <a:p>
            <a:pPr marL="122467" indent="-122467">
              <a:buFont typeface="Arial" charset="0"/>
              <a:buChar char="•"/>
            </a:pPr>
            <a:r>
              <a:rPr lang="nl-NL" sz="700" dirty="0"/>
              <a:t>Cliënt aan het stuur</a:t>
            </a:r>
          </a:p>
          <a:p>
            <a:pPr marL="122467" indent="-122467">
              <a:buFont typeface="Arial" charset="0"/>
              <a:buChar char="•"/>
            </a:pPr>
            <a:r>
              <a:rPr lang="nl-NL" sz="700" dirty="0" smtClean="0"/>
              <a:t>Valoriseren van aanwezige krachten</a:t>
            </a:r>
          </a:p>
          <a:p>
            <a:pPr marL="122467" indent="-122467">
              <a:buFont typeface="Arial" charset="0"/>
              <a:buChar char="•"/>
            </a:pPr>
            <a:endParaRPr lang="nl-NL" sz="300" dirty="0" smtClean="0"/>
          </a:p>
          <a:p>
            <a:r>
              <a:rPr lang="nl-NL" sz="900" b="1" dirty="0" smtClean="0"/>
              <a:t>Subsidiariteit</a:t>
            </a:r>
            <a:endParaRPr lang="nl-NL" sz="900" b="1" dirty="0"/>
          </a:p>
          <a:p>
            <a:pPr marL="122467" indent="-122467">
              <a:buFont typeface="Arial" charset="0"/>
              <a:buChar char="•"/>
            </a:pPr>
            <a:r>
              <a:rPr lang="nl-NL" sz="700" dirty="0" smtClean="0"/>
              <a:t>Minst ingrijpende hulp</a:t>
            </a:r>
          </a:p>
          <a:p>
            <a:pPr marL="122467" indent="-122467">
              <a:buFont typeface="Arial" charset="0"/>
              <a:buChar char="•"/>
            </a:pPr>
            <a:r>
              <a:rPr lang="nl-NL" sz="700" dirty="0" smtClean="0"/>
              <a:t>Beroepen op aanwezige krachten in omgeving</a:t>
            </a:r>
          </a:p>
          <a:p>
            <a:pPr marL="122467" indent="-122467">
              <a:buFont typeface="Arial" charset="0"/>
              <a:buChar char="•"/>
            </a:pPr>
            <a:r>
              <a:rPr lang="nl-NL" sz="700" dirty="0" smtClean="0"/>
              <a:t>Preventief</a:t>
            </a:r>
          </a:p>
          <a:p>
            <a:pPr marL="122467" indent="-122467">
              <a:buFont typeface="Arial" charset="0"/>
              <a:buChar char="•"/>
            </a:pPr>
            <a:endParaRPr lang="nl-NL" sz="300" dirty="0" smtClean="0"/>
          </a:p>
          <a:p>
            <a:r>
              <a:rPr lang="nl-NL" sz="900" b="1" dirty="0"/>
              <a:t>Proportioneel </a:t>
            </a:r>
            <a:r>
              <a:rPr lang="nl-NL" sz="900" b="1" dirty="0" smtClean="0"/>
              <a:t>universalisme</a:t>
            </a:r>
          </a:p>
          <a:p>
            <a:pPr marL="122467" indent="-122467">
              <a:buFont typeface="Arial" charset="0"/>
              <a:buChar char="•"/>
            </a:pPr>
            <a:r>
              <a:rPr lang="nl-NL" sz="700" dirty="0"/>
              <a:t>Uitbouwen aanbod naar mensen met meer noden</a:t>
            </a:r>
          </a:p>
          <a:p>
            <a:endParaRPr lang="nl-NL" sz="857" b="1" dirty="0"/>
          </a:p>
        </p:txBody>
      </p:sp>
      <p:sp>
        <p:nvSpPr>
          <p:cNvPr id="65" name="Rechthoek 64"/>
          <p:cNvSpPr/>
          <p:nvPr/>
        </p:nvSpPr>
        <p:spPr>
          <a:xfrm>
            <a:off x="5473821" y="1448646"/>
            <a:ext cx="3121266" cy="3135217"/>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20"/>
          </a:p>
        </p:txBody>
      </p:sp>
      <p:sp>
        <p:nvSpPr>
          <p:cNvPr id="9" name="Tekstvak 8"/>
          <p:cNvSpPr txBox="1"/>
          <p:nvPr/>
        </p:nvSpPr>
        <p:spPr>
          <a:xfrm>
            <a:off x="5466133" y="1636070"/>
            <a:ext cx="3102739" cy="4275209"/>
          </a:xfrm>
          <a:prstGeom prst="rect">
            <a:avLst/>
          </a:prstGeom>
          <a:noFill/>
        </p:spPr>
        <p:txBody>
          <a:bodyPr wrap="square" rtlCol="0">
            <a:spAutoFit/>
          </a:bodyPr>
          <a:lstStyle/>
          <a:p>
            <a:r>
              <a:rPr lang="nl-NL" sz="857" b="1" dirty="0"/>
              <a:t>Resultaten op lange termijn</a:t>
            </a:r>
          </a:p>
          <a:p>
            <a:pPr marL="122467" indent="-122467">
              <a:buFont typeface="Arial" charset="0"/>
              <a:buChar char="•"/>
            </a:pPr>
            <a:r>
              <a:rPr lang="nl-NL" sz="857" dirty="0"/>
              <a:t>Een maximale realisatie van sociale grondrechten</a:t>
            </a:r>
          </a:p>
          <a:p>
            <a:pPr marL="122467" indent="-122467">
              <a:buFont typeface="Arial" charset="0"/>
              <a:buChar char="•"/>
            </a:pPr>
            <a:r>
              <a:rPr lang="nl-NL" sz="857" dirty="0"/>
              <a:t>Tegengaan van onderbescherming</a:t>
            </a:r>
          </a:p>
          <a:p>
            <a:r>
              <a:rPr lang="nl-NL" sz="857" b="1" dirty="0" smtClean="0"/>
              <a:t>Resultaten </a:t>
            </a:r>
            <a:r>
              <a:rPr lang="nl-NL" sz="857" b="1" dirty="0"/>
              <a:t>op middellange termijn</a:t>
            </a:r>
          </a:p>
          <a:p>
            <a:pPr marL="122467" indent="-122467">
              <a:buFont typeface="Arial" charset="0"/>
              <a:buChar char="•"/>
            </a:pPr>
            <a:r>
              <a:rPr lang="nl-NL" sz="857" dirty="0"/>
              <a:t>Een (meer) toegankelijke hulp- en dienstverlening die bekend, bereikbaar, beschikbaar, begrijpbaar, betrouwbaar, betaalbaar en bruikbaar is</a:t>
            </a:r>
          </a:p>
          <a:p>
            <a:r>
              <a:rPr lang="nl-NL" sz="857" b="1" dirty="0" smtClean="0"/>
              <a:t>Resultaten </a:t>
            </a:r>
            <a:r>
              <a:rPr lang="nl-NL" sz="857" b="1" dirty="0"/>
              <a:t>op korte </a:t>
            </a:r>
            <a:r>
              <a:rPr lang="nl-NL" sz="857" b="1" dirty="0" smtClean="0"/>
              <a:t>termijn</a:t>
            </a:r>
          </a:p>
          <a:p>
            <a:r>
              <a:rPr lang="nl-NL" sz="857" b="1" dirty="0" smtClean="0"/>
              <a:t>1. Organisatieniveau</a:t>
            </a:r>
            <a:endParaRPr lang="nl-NL" sz="857" dirty="0"/>
          </a:p>
          <a:p>
            <a:pPr marL="122467" indent="-122467">
              <a:buFont typeface="Arial" charset="0"/>
              <a:buChar char="•"/>
            </a:pPr>
            <a:r>
              <a:rPr lang="nl-NL" sz="857" dirty="0"/>
              <a:t>Een maximale afstemming tussen actoren op 1</a:t>
            </a:r>
            <a:r>
              <a:rPr lang="nl-NL" sz="857" baseline="30000" dirty="0"/>
              <a:t>ste</a:t>
            </a:r>
            <a:r>
              <a:rPr lang="nl-NL" sz="857" dirty="0"/>
              <a:t> </a:t>
            </a:r>
            <a:r>
              <a:rPr lang="nl-NL" sz="857" dirty="0" smtClean="0"/>
              <a:t>lijn</a:t>
            </a:r>
          </a:p>
          <a:p>
            <a:pPr marL="122467" indent="-122467">
              <a:buFont typeface="Arial" charset="0"/>
              <a:buChar char="•"/>
            </a:pPr>
            <a:r>
              <a:rPr lang="nl-NL" sz="857" dirty="0" smtClean="0"/>
              <a:t>Afbakening van kerntaken actoren met visie op onthaal</a:t>
            </a:r>
          </a:p>
          <a:p>
            <a:pPr marL="122467" indent="-122467">
              <a:buFont typeface="Arial" charset="0"/>
              <a:buChar char="•"/>
            </a:pPr>
            <a:r>
              <a:rPr lang="nl-NL" sz="857" dirty="0" smtClean="0"/>
              <a:t>Een lokale en functionele samenwerking</a:t>
            </a:r>
          </a:p>
          <a:p>
            <a:pPr marL="122467" indent="-122467">
              <a:buFont typeface="Arial" charset="0"/>
              <a:buChar char="•"/>
            </a:pPr>
            <a:r>
              <a:rPr lang="nl-NL" sz="857" dirty="0" smtClean="0"/>
              <a:t>Evolutie naar meer </a:t>
            </a:r>
            <a:r>
              <a:rPr lang="nl-NL" sz="857" dirty="0" err="1" smtClean="0"/>
              <a:t>vraaggestuurd</a:t>
            </a:r>
            <a:r>
              <a:rPr lang="nl-NL" sz="857" dirty="0" smtClean="0"/>
              <a:t> aanbod</a:t>
            </a:r>
          </a:p>
          <a:p>
            <a:pPr marL="122467" indent="-122467">
              <a:buFont typeface="Arial" charset="0"/>
              <a:buChar char="•"/>
            </a:pPr>
            <a:endParaRPr lang="nl-NL" sz="300" dirty="0"/>
          </a:p>
          <a:p>
            <a:r>
              <a:rPr lang="nl-NL" sz="857" b="1" dirty="0" smtClean="0"/>
              <a:t>2. </a:t>
            </a:r>
            <a:r>
              <a:rPr lang="nl-NL" sz="857" b="1" dirty="0"/>
              <a:t>H</a:t>
            </a:r>
            <a:r>
              <a:rPr lang="nl-NL" sz="857" b="1" dirty="0" smtClean="0"/>
              <a:t>ulpverleningsniveau</a:t>
            </a:r>
          </a:p>
          <a:p>
            <a:pPr marL="122467" indent="-122467">
              <a:buFont typeface="Arial" charset="0"/>
              <a:buChar char="•"/>
            </a:pPr>
            <a:r>
              <a:rPr lang="nl-NL" sz="857" dirty="0" smtClean="0"/>
              <a:t>Bereiken van mensen die zelf de stap niet (kunnen) zetten</a:t>
            </a:r>
          </a:p>
          <a:p>
            <a:pPr marL="122467" indent="-122467">
              <a:buFont typeface="Arial" charset="0"/>
              <a:buChar char="•"/>
            </a:pPr>
            <a:r>
              <a:rPr lang="nl-NL" sz="857" dirty="0" smtClean="0"/>
              <a:t>Hulpverleningsrelatie met intermenselijke ontmoeting</a:t>
            </a:r>
          </a:p>
          <a:p>
            <a:pPr indent="-122467">
              <a:buFont typeface="Arial" charset="0"/>
              <a:buChar char="•"/>
            </a:pPr>
            <a:endParaRPr lang="nl-NL" sz="300" b="1" dirty="0"/>
          </a:p>
          <a:p>
            <a:r>
              <a:rPr lang="nl-NL" sz="857" b="1" dirty="0" smtClean="0"/>
              <a:t>3. Cliëntniveau</a:t>
            </a:r>
          </a:p>
          <a:p>
            <a:pPr marL="171450" indent="-171450">
              <a:buFont typeface="Arial" panose="020B0604020202020204" pitchFamily="34" charset="0"/>
              <a:buChar char="•"/>
            </a:pPr>
            <a:r>
              <a:rPr lang="nl-NL" sz="860" dirty="0" smtClean="0"/>
              <a:t>Kennis en inzicht verwerven, uitbreiding keuzemogelijkheden</a:t>
            </a:r>
          </a:p>
          <a:p>
            <a:pPr marL="171450" indent="-171450">
              <a:buFont typeface="Arial" panose="020B0604020202020204" pitchFamily="34" charset="0"/>
              <a:buChar char="•"/>
            </a:pPr>
            <a:r>
              <a:rPr lang="nl-NL" sz="860" dirty="0" smtClean="0"/>
              <a:t>Bouwen aan de samenleving en versterken van netwerken</a:t>
            </a:r>
          </a:p>
          <a:p>
            <a:pPr marL="171450" indent="-171450">
              <a:buFont typeface="Arial" panose="020B0604020202020204" pitchFamily="34" charset="0"/>
              <a:buChar char="•"/>
            </a:pPr>
            <a:r>
              <a:rPr lang="nl-NL" sz="860" dirty="0" smtClean="0"/>
              <a:t>Universele en voorspelbare hulpverleningstrajecten</a:t>
            </a:r>
          </a:p>
          <a:p>
            <a:pPr marL="171450" indent="-171450">
              <a:buFont typeface="Arial" panose="020B0604020202020204" pitchFamily="34" charset="0"/>
              <a:buChar char="•"/>
            </a:pPr>
            <a:r>
              <a:rPr lang="nl-NL" sz="860" dirty="0" smtClean="0"/>
              <a:t>Ankerpunt binnen GBO</a:t>
            </a:r>
            <a:endParaRPr lang="nl-NL" sz="860" dirty="0"/>
          </a:p>
          <a:p>
            <a:pPr marL="122467" indent="-122467">
              <a:buFont typeface="Arial" charset="0"/>
              <a:buChar char="•"/>
            </a:pPr>
            <a:endParaRPr lang="nl-NL" sz="857" dirty="0"/>
          </a:p>
          <a:p>
            <a:endParaRPr lang="nl-NL" sz="857" dirty="0"/>
          </a:p>
          <a:p>
            <a:pPr marL="122467" indent="-122467">
              <a:buFont typeface="Arial" charset="0"/>
              <a:buChar char="•"/>
            </a:pPr>
            <a:endParaRPr lang="nl-NL" sz="857" dirty="0" smtClean="0"/>
          </a:p>
          <a:p>
            <a:pPr marL="122467" indent="-122467">
              <a:buFont typeface="Arial" charset="0"/>
              <a:buChar char="•"/>
            </a:pPr>
            <a:endParaRPr lang="nl-NL" sz="857" dirty="0"/>
          </a:p>
          <a:p>
            <a:pPr marL="122467" indent="-122467">
              <a:buFont typeface="Arial" charset="0"/>
              <a:buChar char="•"/>
            </a:pPr>
            <a:endParaRPr lang="nl-NL" sz="857" dirty="0" smtClean="0"/>
          </a:p>
          <a:p>
            <a:pPr marL="122467" indent="-122467">
              <a:buFont typeface="Arial" charset="0"/>
              <a:buChar char="•"/>
            </a:pPr>
            <a:endParaRPr lang="nl-NL" sz="857" dirty="0"/>
          </a:p>
          <a:p>
            <a:pPr marL="122467" indent="-122467">
              <a:buFont typeface="Arial" charset="0"/>
              <a:buChar char="•"/>
            </a:pPr>
            <a:endParaRPr lang="nl-NL" sz="857" dirty="0"/>
          </a:p>
          <a:p>
            <a:pPr marL="122467" indent="-122467">
              <a:buFont typeface="Arial" charset="0"/>
              <a:buChar char="•"/>
            </a:pPr>
            <a:endParaRPr lang="nl-NL" sz="857" dirty="0"/>
          </a:p>
          <a:p>
            <a:pPr marL="122467" indent="-122467">
              <a:buFont typeface="Arial" charset="0"/>
              <a:buChar char="•"/>
            </a:pPr>
            <a:endParaRPr lang="nl-NL" sz="857" dirty="0"/>
          </a:p>
          <a:p>
            <a:pPr marL="122467" indent="-122467">
              <a:buFont typeface="Arial" charset="0"/>
              <a:buChar char="•"/>
            </a:pPr>
            <a:endParaRPr lang="nl-NL" sz="857" dirty="0"/>
          </a:p>
        </p:txBody>
      </p:sp>
      <p:sp>
        <p:nvSpPr>
          <p:cNvPr id="22" name="Tekstvak 21"/>
          <p:cNvSpPr txBox="1"/>
          <p:nvPr/>
        </p:nvSpPr>
        <p:spPr>
          <a:xfrm>
            <a:off x="5492247" y="1410276"/>
            <a:ext cx="3121266" cy="301173"/>
          </a:xfrm>
          <a:prstGeom prst="rect">
            <a:avLst/>
          </a:prstGeom>
          <a:noFill/>
        </p:spPr>
        <p:txBody>
          <a:bodyPr wrap="square" rtlCol="0">
            <a:spAutoFit/>
          </a:bodyPr>
          <a:lstStyle/>
          <a:p>
            <a:pPr algn="ctr"/>
            <a:r>
              <a:rPr lang="nl-NL" sz="1357" b="1" dirty="0"/>
              <a:t>Resultaten</a:t>
            </a:r>
          </a:p>
        </p:txBody>
      </p:sp>
      <p:sp>
        <p:nvSpPr>
          <p:cNvPr id="2" name="Tekstvak 1"/>
          <p:cNvSpPr txBox="1"/>
          <p:nvPr/>
        </p:nvSpPr>
        <p:spPr>
          <a:xfrm>
            <a:off x="5520887" y="5283399"/>
            <a:ext cx="3102739" cy="1169551"/>
          </a:xfrm>
          <a:prstGeom prst="rect">
            <a:avLst/>
          </a:prstGeom>
          <a:noFill/>
        </p:spPr>
        <p:txBody>
          <a:bodyPr wrap="square" rtlCol="0">
            <a:spAutoFit/>
          </a:bodyPr>
          <a:lstStyle/>
          <a:p>
            <a:pPr marL="122467" indent="-122467">
              <a:buFont typeface="Arial" charset="0"/>
              <a:buChar char="•"/>
            </a:pPr>
            <a:r>
              <a:rPr lang="nl-NL" sz="700" dirty="0" smtClean="0"/>
              <a:t>Een integrale benadering</a:t>
            </a:r>
          </a:p>
          <a:p>
            <a:pPr marL="122467" indent="-122467">
              <a:buFont typeface="Arial" charset="0"/>
              <a:buChar char="•"/>
            </a:pPr>
            <a:r>
              <a:rPr lang="nl-NL" sz="700" dirty="0" smtClean="0"/>
              <a:t>De mogelijkheid om verschillende partners en hun expertise samen te brengen</a:t>
            </a:r>
          </a:p>
          <a:p>
            <a:pPr marL="122467" indent="-122467">
              <a:buFont typeface="Arial" charset="0"/>
              <a:buChar char="•"/>
            </a:pPr>
            <a:r>
              <a:rPr lang="nl-NL" sz="700" dirty="0" smtClean="0"/>
              <a:t>Een gedeelde verantwoordelijkheid</a:t>
            </a:r>
          </a:p>
          <a:p>
            <a:pPr marL="122467" indent="-122467">
              <a:buFont typeface="Arial" charset="0"/>
              <a:buChar char="•"/>
            </a:pPr>
            <a:r>
              <a:rPr lang="nl-NL" sz="700" dirty="0" smtClean="0"/>
              <a:t>Een afstemming tussen generalistisch en specialistisch aanbod</a:t>
            </a:r>
          </a:p>
          <a:p>
            <a:pPr marL="122467" indent="-122467">
              <a:buFont typeface="Arial" charset="0"/>
              <a:buChar char="•"/>
            </a:pPr>
            <a:r>
              <a:rPr lang="nl-NL" sz="700" dirty="0" smtClean="0"/>
              <a:t>Een afstemming tussen welzijns- en gezondheidsdomein</a:t>
            </a:r>
          </a:p>
          <a:p>
            <a:pPr marL="122467" indent="-122467">
              <a:buFont typeface="Arial" charset="0"/>
              <a:buChar char="•"/>
            </a:pPr>
            <a:r>
              <a:rPr lang="nl-NL" sz="700" dirty="0" smtClean="0"/>
              <a:t>Het spreken van een gemeenschappelijke taal</a:t>
            </a:r>
          </a:p>
          <a:p>
            <a:pPr marL="122467" indent="-122467">
              <a:buFont typeface="Arial" charset="0"/>
              <a:buChar char="•"/>
            </a:pPr>
            <a:r>
              <a:rPr lang="nl-NL" sz="700" dirty="0" smtClean="0"/>
              <a:t>De inbreng van de doelgroep</a:t>
            </a:r>
          </a:p>
          <a:p>
            <a:pPr marL="122467" indent="-122467">
              <a:buFont typeface="Arial" charset="0"/>
              <a:buChar char="•"/>
            </a:pPr>
            <a:r>
              <a:rPr lang="nl-NL" sz="700" dirty="0" smtClean="0"/>
              <a:t>Informele ontmoeting als toegangspoort</a:t>
            </a:r>
          </a:p>
          <a:p>
            <a:pPr marL="122467" indent="-122467">
              <a:buFont typeface="Arial" charset="0"/>
              <a:buChar char="•"/>
            </a:pPr>
            <a:r>
              <a:rPr lang="nl-NL" sz="700" dirty="0" smtClean="0"/>
              <a:t>Ruimte en vrijheid</a:t>
            </a:r>
            <a:endParaRPr lang="nl-NL" sz="700" dirty="0"/>
          </a:p>
        </p:txBody>
      </p:sp>
      <p:sp>
        <p:nvSpPr>
          <p:cNvPr id="32" name="Tekstvak 31"/>
          <p:cNvSpPr txBox="1"/>
          <p:nvPr/>
        </p:nvSpPr>
        <p:spPr>
          <a:xfrm>
            <a:off x="5429180" y="5051000"/>
            <a:ext cx="3121266" cy="301173"/>
          </a:xfrm>
          <a:prstGeom prst="rect">
            <a:avLst/>
          </a:prstGeom>
          <a:noFill/>
        </p:spPr>
        <p:txBody>
          <a:bodyPr wrap="square" rtlCol="0">
            <a:spAutoFit/>
          </a:bodyPr>
          <a:lstStyle/>
          <a:p>
            <a:pPr algn="ctr"/>
            <a:r>
              <a:rPr lang="nl-NL" sz="1357" b="1" dirty="0"/>
              <a:t>Mechanismen</a:t>
            </a:r>
          </a:p>
        </p:txBody>
      </p:sp>
      <p:sp>
        <p:nvSpPr>
          <p:cNvPr id="4" name="Pijl links 3"/>
          <p:cNvSpPr/>
          <p:nvPr/>
        </p:nvSpPr>
        <p:spPr>
          <a:xfrm rot="5400000">
            <a:off x="4223988" y="2980683"/>
            <a:ext cx="316394" cy="309932"/>
          </a:xfrm>
          <a:prstGeom prst="rightArrow">
            <a:avLst/>
          </a:prstGeom>
          <a:solidFill>
            <a:schemeClr val="bg1"/>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86"/>
          </a:p>
        </p:txBody>
      </p:sp>
      <p:sp>
        <p:nvSpPr>
          <p:cNvPr id="34" name="Pijl links 33"/>
          <p:cNvSpPr/>
          <p:nvPr/>
        </p:nvSpPr>
        <p:spPr>
          <a:xfrm>
            <a:off x="3134055" y="4669485"/>
            <a:ext cx="316394" cy="309932"/>
          </a:xfrm>
          <a:prstGeom prst="rightArrow">
            <a:avLst/>
          </a:prstGeom>
          <a:solidFill>
            <a:schemeClr val="bg1"/>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86"/>
          </a:p>
        </p:txBody>
      </p:sp>
      <p:sp>
        <p:nvSpPr>
          <p:cNvPr id="35" name="Pijl links 34"/>
          <p:cNvSpPr/>
          <p:nvPr/>
        </p:nvSpPr>
        <p:spPr>
          <a:xfrm>
            <a:off x="5243144" y="5093268"/>
            <a:ext cx="316394" cy="309932"/>
          </a:xfrm>
          <a:prstGeom prst="rightArrow">
            <a:avLst/>
          </a:prstGeom>
          <a:solidFill>
            <a:schemeClr val="bg1"/>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86"/>
          </a:p>
        </p:txBody>
      </p:sp>
      <p:sp>
        <p:nvSpPr>
          <p:cNvPr id="36" name="Pijl links 35"/>
          <p:cNvSpPr/>
          <p:nvPr/>
        </p:nvSpPr>
        <p:spPr>
          <a:xfrm rot="16200000">
            <a:off x="6804376" y="4659856"/>
            <a:ext cx="378645" cy="309932"/>
          </a:xfrm>
          <a:prstGeom prst="rightArrow">
            <a:avLst/>
          </a:prstGeom>
          <a:solidFill>
            <a:schemeClr val="bg1"/>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86"/>
          </a:p>
        </p:txBody>
      </p:sp>
      <p:sp>
        <p:nvSpPr>
          <p:cNvPr id="3" name="Rechthoek 2"/>
          <p:cNvSpPr/>
          <p:nvPr/>
        </p:nvSpPr>
        <p:spPr>
          <a:xfrm>
            <a:off x="-175067" y="641301"/>
            <a:ext cx="4572000" cy="415498"/>
          </a:xfrm>
          <a:prstGeom prst="rect">
            <a:avLst/>
          </a:prstGeom>
        </p:spPr>
        <p:txBody>
          <a:bodyPr>
            <a:spAutoFit/>
          </a:bodyPr>
          <a:lstStyle/>
          <a:p>
            <a:pPr algn="ctr"/>
            <a:r>
              <a:rPr lang="nl-BE" sz="1050" b="1" dirty="0" smtClean="0"/>
              <a:t>Versnippering</a:t>
            </a:r>
            <a:r>
              <a:rPr lang="nl-BE" sz="1050" b="1" dirty="0"/>
              <a:t>, hiaten, overlapping </a:t>
            </a:r>
            <a:endParaRPr lang="nl-BE" sz="1050" b="1" dirty="0" smtClean="0"/>
          </a:p>
          <a:p>
            <a:pPr algn="ctr"/>
            <a:r>
              <a:rPr lang="nl-BE" sz="1050" b="1" dirty="0" smtClean="0"/>
              <a:t>&amp; </a:t>
            </a:r>
            <a:r>
              <a:rPr lang="nl-BE" sz="1050" b="1" dirty="0"/>
              <a:t>beperkte </a:t>
            </a:r>
            <a:r>
              <a:rPr lang="nl-BE" sz="1050" b="1" dirty="0" smtClean="0"/>
              <a:t>afstemming</a:t>
            </a:r>
            <a:endParaRPr lang="en-US" sz="1050" b="1" dirty="0"/>
          </a:p>
        </p:txBody>
      </p:sp>
      <p:sp>
        <p:nvSpPr>
          <p:cNvPr id="15" name="Rechthoek 14"/>
          <p:cNvSpPr/>
          <p:nvPr/>
        </p:nvSpPr>
        <p:spPr>
          <a:xfrm>
            <a:off x="5306248" y="734877"/>
            <a:ext cx="4572000" cy="261610"/>
          </a:xfrm>
          <a:prstGeom prst="rect">
            <a:avLst/>
          </a:prstGeom>
        </p:spPr>
        <p:txBody>
          <a:bodyPr>
            <a:spAutoFit/>
          </a:bodyPr>
          <a:lstStyle/>
          <a:p>
            <a:pPr algn="ctr"/>
            <a:r>
              <a:rPr lang="nl-BE" sz="1100" b="1" dirty="0" smtClean="0"/>
              <a:t>D</a:t>
            </a:r>
            <a:r>
              <a:rPr lang="nl-BE" sz="1050" b="1" dirty="0" smtClean="0"/>
              <a:t>oorgedreven </a:t>
            </a:r>
            <a:r>
              <a:rPr lang="nl-BE" sz="1050" b="1" dirty="0"/>
              <a:t>specialisatie</a:t>
            </a:r>
            <a:endParaRPr lang="en-US" sz="1050" b="1" dirty="0"/>
          </a:p>
        </p:txBody>
      </p:sp>
      <p:sp>
        <p:nvSpPr>
          <p:cNvPr id="16" name="Rechthoek 15"/>
          <p:cNvSpPr/>
          <p:nvPr/>
        </p:nvSpPr>
        <p:spPr>
          <a:xfrm>
            <a:off x="5306248" y="1007340"/>
            <a:ext cx="4572000" cy="415498"/>
          </a:xfrm>
          <a:prstGeom prst="rect">
            <a:avLst/>
          </a:prstGeom>
        </p:spPr>
        <p:txBody>
          <a:bodyPr>
            <a:spAutoFit/>
          </a:bodyPr>
          <a:lstStyle/>
          <a:p>
            <a:pPr algn="ctr"/>
            <a:r>
              <a:rPr lang="nl-BE" sz="1050" b="1" dirty="0"/>
              <a:t>Diversiteit en variëteit van </a:t>
            </a:r>
            <a:endParaRPr lang="nl-BE" sz="1050" b="1" dirty="0" smtClean="0"/>
          </a:p>
          <a:p>
            <a:pPr algn="ctr"/>
            <a:r>
              <a:rPr lang="nl-BE" sz="1050" b="1" dirty="0" smtClean="0"/>
              <a:t>hulp- </a:t>
            </a:r>
            <a:r>
              <a:rPr lang="nl-BE" sz="1050" b="1" dirty="0"/>
              <a:t>en dienstverleningsaanbod</a:t>
            </a:r>
            <a:endParaRPr lang="en-US" sz="1050" b="1" dirty="0"/>
          </a:p>
        </p:txBody>
      </p:sp>
      <p:sp>
        <p:nvSpPr>
          <p:cNvPr id="21" name="Rechthoek 20"/>
          <p:cNvSpPr/>
          <p:nvPr/>
        </p:nvSpPr>
        <p:spPr>
          <a:xfrm>
            <a:off x="1043544" y="68653"/>
            <a:ext cx="4572000" cy="261610"/>
          </a:xfrm>
          <a:prstGeom prst="rect">
            <a:avLst/>
          </a:prstGeom>
        </p:spPr>
        <p:txBody>
          <a:bodyPr>
            <a:spAutoFit/>
          </a:bodyPr>
          <a:lstStyle/>
          <a:p>
            <a:r>
              <a:rPr lang="nl-BE" sz="1050" b="1" dirty="0" smtClean="0"/>
              <a:t>Risicosamenleving</a:t>
            </a:r>
            <a:endParaRPr lang="en-US" sz="1050" b="1" dirty="0"/>
          </a:p>
        </p:txBody>
      </p:sp>
      <p:sp>
        <p:nvSpPr>
          <p:cNvPr id="40" name="Rechthoek 39"/>
          <p:cNvSpPr/>
          <p:nvPr/>
        </p:nvSpPr>
        <p:spPr>
          <a:xfrm>
            <a:off x="6482161" y="67196"/>
            <a:ext cx="4572000" cy="261610"/>
          </a:xfrm>
          <a:prstGeom prst="rect">
            <a:avLst/>
          </a:prstGeom>
        </p:spPr>
        <p:txBody>
          <a:bodyPr>
            <a:spAutoFit/>
          </a:bodyPr>
          <a:lstStyle/>
          <a:p>
            <a:r>
              <a:rPr lang="nl-BE" sz="1050" b="1" dirty="0" smtClean="0"/>
              <a:t>Vermaatschappelijking van de zorg</a:t>
            </a:r>
            <a:endParaRPr lang="en-US" sz="1050" b="1" dirty="0"/>
          </a:p>
        </p:txBody>
      </p:sp>
      <p:sp>
        <p:nvSpPr>
          <p:cNvPr id="41" name="Rechthoek 40"/>
          <p:cNvSpPr/>
          <p:nvPr/>
        </p:nvSpPr>
        <p:spPr>
          <a:xfrm rot="16200000">
            <a:off x="-1705652" y="258383"/>
            <a:ext cx="4572000" cy="261610"/>
          </a:xfrm>
          <a:prstGeom prst="rect">
            <a:avLst/>
          </a:prstGeom>
        </p:spPr>
        <p:txBody>
          <a:bodyPr>
            <a:spAutoFit/>
          </a:bodyPr>
          <a:lstStyle/>
          <a:p>
            <a:r>
              <a:rPr lang="nl-BE" sz="1050" b="1" dirty="0" smtClean="0"/>
              <a:t>Onderbescherming</a:t>
            </a:r>
            <a:endParaRPr lang="en-US" sz="1050" b="1" dirty="0"/>
          </a:p>
        </p:txBody>
      </p:sp>
      <p:sp>
        <p:nvSpPr>
          <p:cNvPr id="23" name="Rechthoek 22"/>
          <p:cNvSpPr/>
          <p:nvPr/>
        </p:nvSpPr>
        <p:spPr>
          <a:xfrm>
            <a:off x="360251" y="1067974"/>
            <a:ext cx="1099019" cy="369332"/>
          </a:xfrm>
          <a:prstGeom prst="rect">
            <a:avLst/>
          </a:prstGeom>
        </p:spPr>
        <p:txBody>
          <a:bodyPr wrap="none">
            <a:spAutoFit/>
          </a:bodyPr>
          <a:lstStyle/>
          <a:p>
            <a:r>
              <a:rPr lang="nl-BE" b="1" dirty="0">
                <a:solidFill>
                  <a:schemeClr val="bg2">
                    <a:lumMod val="20000"/>
                    <a:lumOff val="80000"/>
                  </a:schemeClr>
                </a:solidFill>
              </a:rPr>
              <a:t>Drempels</a:t>
            </a:r>
            <a:endParaRPr lang="en-US" b="1" dirty="0">
              <a:solidFill>
                <a:schemeClr val="bg2">
                  <a:lumMod val="20000"/>
                  <a:lumOff val="80000"/>
                </a:schemeClr>
              </a:solidFill>
            </a:endParaRPr>
          </a:p>
        </p:txBody>
      </p:sp>
    </p:spTree>
    <p:extLst>
      <p:ext uri="{BB962C8B-B14F-4D97-AF65-F5344CB8AC3E}">
        <p14:creationId xmlns:p14="http://schemas.microsoft.com/office/powerpoint/2010/main" val="3340164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Vragen? </a:t>
            </a:r>
            <a:endParaRPr lang="nl-BE" b="1" dirty="0"/>
          </a:p>
        </p:txBody>
      </p:sp>
      <p:sp>
        <p:nvSpPr>
          <p:cNvPr id="3" name="Tijdelijke aanduiding voor inhoud 2"/>
          <p:cNvSpPr>
            <a:spLocks noGrp="1"/>
          </p:cNvSpPr>
          <p:nvPr>
            <p:ph idx="1"/>
          </p:nvPr>
        </p:nvSpPr>
        <p:spPr>
          <a:xfrm>
            <a:off x="539552" y="1196976"/>
            <a:ext cx="8064896" cy="5040336"/>
          </a:xfrm>
        </p:spPr>
        <p:txBody>
          <a:bodyPr>
            <a:normAutofit/>
          </a:bodyPr>
          <a:lstStyle/>
          <a:p>
            <a:pPr marL="514350" indent="-514350" algn="just">
              <a:buFont typeface="+mj-lt"/>
              <a:buAutoNum type="arabicPeriod"/>
            </a:pPr>
            <a:endParaRPr lang="nl-BE" dirty="0" smtClean="0"/>
          </a:p>
          <a:p>
            <a:pPr marL="457200" indent="-457200" algn="just">
              <a:buFont typeface="Wingdings" panose="05000000000000000000" pitchFamily="2" charset="2"/>
              <a:buChar char="§"/>
            </a:pPr>
            <a:endParaRPr lang="nl-BE" sz="2400" dirty="0"/>
          </a:p>
          <a:p>
            <a:pPr algn="just"/>
            <a:endParaRPr lang="nl-BE" sz="2400" b="1" dirty="0"/>
          </a:p>
          <a:p>
            <a:pPr marL="342900" indent="-342900" algn="just">
              <a:buFont typeface="Arial" panose="020B0604020202020204" pitchFamily="34" charset="0"/>
              <a:buChar char="•"/>
            </a:pPr>
            <a:endParaRPr lang="nl-BE" sz="2400" b="1"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16</a:t>
            </a:fld>
            <a:endParaRPr lang="nl-NL"/>
          </a:p>
        </p:txBody>
      </p:sp>
    </p:spTree>
    <p:extLst>
      <p:ext uri="{BB962C8B-B14F-4D97-AF65-F5344CB8AC3E}">
        <p14:creationId xmlns:p14="http://schemas.microsoft.com/office/powerpoint/2010/main" val="79386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Voorstelling onderzoeksproject</a:t>
            </a:r>
            <a:endParaRPr lang="nl-BE" b="1" dirty="0"/>
          </a:p>
        </p:txBody>
      </p:sp>
      <p:sp>
        <p:nvSpPr>
          <p:cNvPr id="3" name="Tijdelijke aanduiding voor inhoud 2"/>
          <p:cNvSpPr>
            <a:spLocks noGrp="1"/>
          </p:cNvSpPr>
          <p:nvPr>
            <p:ph idx="1"/>
          </p:nvPr>
        </p:nvSpPr>
        <p:spPr>
          <a:xfrm>
            <a:off x="539552" y="1196976"/>
            <a:ext cx="8064896" cy="5040336"/>
          </a:xfrm>
        </p:spPr>
        <p:txBody>
          <a:bodyPr>
            <a:normAutofit/>
          </a:bodyPr>
          <a:lstStyle/>
          <a:p>
            <a:pPr algn="just"/>
            <a:r>
              <a:rPr lang="nl-BE" sz="2800" b="1" dirty="0" smtClean="0"/>
              <a:t>Een evaluatie van het Geïntegreerd Breed Onthaal:</a:t>
            </a:r>
          </a:p>
          <a:p>
            <a:pPr marL="342900" indent="-342900" algn="just">
              <a:buFont typeface="Wingdings" panose="05000000000000000000" pitchFamily="2" charset="2"/>
              <a:buChar char="§"/>
            </a:pPr>
            <a:r>
              <a:rPr lang="nl-BE" sz="2400" dirty="0" smtClean="0"/>
              <a:t>In opdracht van Ministerie Welzijn, Volksgezondheid &amp; gezin</a:t>
            </a:r>
          </a:p>
          <a:p>
            <a:pPr marL="342900" indent="-342900" algn="just">
              <a:buFont typeface="Wingdings" panose="05000000000000000000" pitchFamily="2" charset="2"/>
              <a:buChar char="§"/>
            </a:pPr>
            <a:r>
              <a:rPr lang="nl-BE" sz="2400" dirty="0" smtClean="0"/>
              <a:t>Gefinancierd door Porticus en het Steunpunt WVG</a:t>
            </a:r>
          </a:p>
          <a:p>
            <a:pPr marL="342900" indent="-342900" algn="just">
              <a:buFont typeface="Wingdings" panose="05000000000000000000" pitchFamily="2" charset="2"/>
              <a:buChar char="§"/>
            </a:pPr>
            <a:r>
              <a:rPr lang="nl-BE" sz="2400" dirty="0" smtClean="0"/>
              <a:t>Samenwerking tussen </a:t>
            </a:r>
            <a:r>
              <a:rPr lang="nl-BE" sz="2400" dirty="0" err="1" smtClean="0"/>
              <a:t>UAntwerpen</a:t>
            </a:r>
            <a:r>
              <a:rPr lang="nl-BE" sz="2400" dirty="0" smtClean="0"/>
              <a:t> en KU Leuven</a:t>
            </a:r>
          </a:p>
          <a:p>
            <a:pPr marL="342900" indent="-342900" algn="just">
              <a:buFont typeface="Wingdings" panose="05000000000000000000" pitchFamily="2" charset="2"/>
              <a:buChar char="§"/>
            </a:pPr>
            <a:r>
              <a:rPr lang="nl-BE" sz="2400" dirty="0" smtClean="0"/>
              <a:t>Loopduur: september ‘16 tot april ’18</a:t>
            </a:r>
          </a:p>
          <a:p>
            <a:pPr algn="just"/>
            <a:endParaRPr lang="nl-BE" sz="2400" dirty="0" smtClean="0"/>
          </a:p>
          <a:p>
            <a:pPr algn="just"/>
            <a:endParaRPr lang="nl-BE" sz="2400" dirty="0"/>
          </a:p>
          <a:p>
            <a:pPr algn="just"/>
            <a:endParaRPr lang="nl-BE" sz="2400" dirty="0" smtClean="0"/>
          </a:p>
          <a:p>
            <a:pPr marL="342900" indent="-342900" algn="just">
              <a:buFont typeface="Arial" panose="020B0604020202020204" pitchFamily="34" charset="0"/>
              <a:buChar char="•"/>
            </a:pPr>
            <a:endParaRPr lang="nl-BE" sz="2400"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2</a:t>
            </a:fld>
            <a:endParaRPr lang="nl-NL"/>
          </a:p>
        </p:txBody>
      </p:sp>
    </p:spTree>
    <p:extLst>
      <p:ext uri="{BB962C8B-B14F-4D97-AF65-F5344CB8AC3E}">
        <p14:creationId xmlns:p14="http://schemas.microsoft.com/office/powerpoint/2010/main" val="568024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Het “Geïntegreerd Breed Onthaal”?</a:t>
            </a:r>
            <a:endParaRPr lang="nl-BE" dirty="0"/>
          </a:p>
        </p:txBody>
      </p:sp>
      <p:sp>
        <p:nvSpPr>
          <p:cNvPr id="3" name="Tijdelijke aanduiding voor inhoud 2"/>
          <p:cNvSpPr>
            <a:spLocks noGrp="1"/>
          </p:cNvSpPr>
          <p:nvPr>
            <p:ph idx="1"/>
          </p:nvPr>
        </p:nvSpPr>
        <p:spPr>
          <a:xfrm>
            <a:off x="539552" y="932181"/>
            <a:ext cx="8064896" cy="5040089"/>
          </a:xfrm>
        </p:spPr>
        <p:txBody>
          <a:bodyPr>
            <a:normAutofit/>
          </a:bodyPr>
          <a:lstStyle/>
          <a:p>
            <a:pPr algn="just"/>
            <a:r>
              <a:rPr lang="nl-BE" sz="2000" i="1" dirty="0" smtClean="0"/>
              <a:t>“Een strategie om aan de hand  van een aantal governance en hulpverleningsprincipes een meer toegankelijke hulp- en dienstverlening te creëren, opdat elke burger zijn grondrechten maximaal kan realiseren”</a:t>
            </a:r>
          </a:p>
          <a:p>
            <a:pPr algn="just"/>
            <a:endParaRPr lang="nl-BE" sz="2000" i="1" dirty="0"/>
          </a:p>
          <a:p>
            <a:pPr marL="342900" indent="-342900" algn="just">
              <a:buFont typeface="Arial" panose="020B0604020202020204" pitchFamily="34" charset="0"/>
              <a:buChar char="•"/>
            </a:pPr>
            <a:endParaRPr lang="nl-BE" sz="2000" i="1" dirty="0" smtClean="0"/>
          </a:p>
          <a:p>
            <a:pPr algn="just"/>
            <a:endParaRPr lang="nl-BE" sz="2400" i="1" dirty="0"/>
          </a:p>
          <a:p>
            <a:pPr algn="just"/>
            <a:endParaRPr lang="nl-BE" sz="2400" i="1" dirty="0" smtClean="0"/>
          </a:p>
          <a:p>
            <a:pPr algn="just"/>
            <a:endParaRPr lang="nl-BE" sz="2400" i="1" dirty="0"/>
          </a:p>
          <a:p>
            <a:pPr algn="just"/>
            <a:endParaRPr lang="nl-BE" sz="2100" dirty="0"/>
          </a:p>
          <a:p>
            <a:pPr algn="just"/>
            <a:endParaRPr lang="nl-BE" sz="2100" dirty="0" smtClean="0"/>
          </a:p>
          <a:p>
            <a:pPr algn="just"/>
            <a:endParaRPr lang="nl-BE" sz="2100" dirty="0" smtClean="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3</a:t>
            </a:fld>
            <a:endParaRPr lang="nl-NL"/>
          </a:p>
        </p:txBody>
      </p:sp>
      <p:sp>
        <p:nvSpPr>
          <p:cNvPr id="7" name="Rechthoek 6"/>
          <p:cNvSpPr>
            <a:spLocks noChangeAspect="1"/>
          </p:cNvSpPr>
          <p:nvPr/>
        </p:nvSpPr>
        <p:spPr>
          <a:xfrm>
            <a:off x="1469425" y="5304846"/>
            <a:ext cx="1681281" cy="575593"/>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Grondrechten</a:t>
            </a:r>
          </a:p>
          <a:p>
            <a:pPr algn="ctr"/>
            <a:r>
              <a:rPr lang="nl-NL" dirty="0" smtClean="0"/>
              <a:t>Benadering</a:t>
            </a:r>
          </a:p>
        </p:txBody>
      </p:sp>
      <p:sp>
        <p:nvSpPr>
          <p:cNvPr id="8" name="Rechthoek 7"/>
          <p:cNvSpPr>
            <a:spLocks noChangeAspect="1"/>
          </p:cNvSpPr>
          <p:nvPr/>
        </p:nvSpPr>
        <p:spPr>
          <a:xfrm>
            <a:off x="5962082" y="2596829"/>
            <a:ext cx="2304256" cy="1080119"/>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dirty="0" smtClean="0"/>
              <a:t>Toegankelijkheid</a:t>
            </a:r>
            <a:endParaRPr lang="nl-NL" dirty="0"/>
          </a:p>
        </p:txBody>
      </p:sp>
      <p:sp>
        <p:nvSpPr>
          <p:cNvPr id="9" name="Rechthoek 8"/>
          <p:cNvSpPr>
            <a:spLocks noChangeAspect="1"/>
          </p:cNvSpPr>
          <p:nvPr/>
        </p:nvSpPr>
        <p:spPr>
          <a:xfrm>
            <a:off x="5962082" y="4636482"/>
            <a:ext cx="2304256" cy="1080120"/>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dirty="0" smtClean="0"/>
              <a:t>Onderbescherming</a:t>
            </a:r>
            <a:endParaRPr lang="nl-NL" dirty="0"/>
          </a:p>
        </p:txBody>
      </p:sp>
      <p:sp>
        <p:nvSpPr>
          <p:cNvPr id="10" name="Rechthoek 9"/>
          <p:cNvSpPr>
            <a:spLocks noChangeAspect="1"/>
          </p:cNvSpPr>
          <p:nvPr/>
        </p:nvSpPr>
        <p:spPr>
          <a:xfrm>
            <a:off x="564489" y="2335979"/>
            <a:ext cx="3494019" cy="576187"/>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Intersectorale</a:t>
            </a:r>
          </a:p>
          <a:p>
            <a:pPr algn="ctr"/>
            <a:r>
              <a:rPr lang="nl-NL" dirty="0" smtClean="0"/>
              <a:t>Samenwerking &amp; afstemming</a:t>
            </a:r>
          </a:p>
        </p:txBody>
      </p:sp>
      <p:sp>
        <p:nvSpPr>
          <p:cNvPr id="12" name="Rechthoek 11"/>
          <p:cNvSpPr>
            <a:spLocks noChangeAspect="1"/>
          </p:cNvSpPr>
          <p:nvPr/>
        </p:nvSpPr>
        <p:spPr>
          <a:xfrm>
            <a:off x="2350566" y="3066617"/>
            <a:ext cx="1678417" cy="464661"/>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Outreachend</a:t>
            </a:r>
            <a:endParaRPr lang="nl-NL" dirty="0" smtClean="0"/>
          </a:p>
        </p:txBody>
      </p:sp>
      <p:sp>
        <p:nvSpPr>
          <p:cNvPr id="13" name="Pijl omlaag 12"/>
          <p:cNvSpPr>
            <a:spLocks noChangeAspect="1"/>
          </p:cNvSpPr>
          <p:nvPr/>
        </p:nvSpPr>
        <p:spPr>
          <a:xfrm flipH="1">
            <a:off x="5992859" y="4817684"/>
            <a:ext cx="386329" cy="796722"/>
          </a:xfrm>
          <a:prstGeom prst="downArrow">
            <a:avLst/>
          </a:prstGeom>
          <a:solidFill>
            <a:schemeClr val="bg1"/>
          </a:solidFill>
          <a:ln w="60325">
            <a:solidFill>
              <a:schemeClr val="bg1">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Pijl omlaag 13"/>
          <p:cNvSpPr>
            <a:spLocks noChangeAspect="1"/>
          </p:cNvSpPr>
          <p:nvPr/>
        </p:nvSpPr>
        <p:spPr>
          <a:xfrm rot="10800000" flipH="1">
            <a:off x="5992859" y="2717092"/>
            <a:ext cx="386329" cy="796722"/>
          </a:xfrm>
          <a:prstGeom prst="downArrow">
            <a:avLst/>
          </a:prstGeom>
          <a:solidFill>
            <a:schemeClr val="bg1"/>
          </a:solidFill>
          <a:ln w="60325">
            <a:solidFill>
              <a:schemeClr val="bg1">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6" name="Rechte verbindingslijn met pijl 15"/>
          <p:cNvCxnSpPr>
            <a:cxnSpLocks noChangeAspect="1"/>
          </p:cNvCxnSpPr>
          <p:nvPr/>
        </p:nvCxnSpPr>
        <p:spPr>
          <a:xfrm>
            <a:off x="7114210" y="3800229"/>
            <a:ext cx="0" cy="66306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a:cxnSpLocks noChangeAspect="1"/>
          </p:cNvCxnSpPr>
          <p:nvPr/>
        </p:nvCxnSpPr>
        <p:spPr>
          <a:xfrm flipV="1">
            <a:off x="3243721" y="5516755"/>
            <a:ext cx="2483036" cy="2056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0" name="Rechthoek 19"/>
          <p:cNvSpPr>
            <a:spLocks noChangeAspect="1"/>
          </p:cNvSpPr>
          <p:nvPr/>
        </p:nvSpPr>
        <p:spPr>
          <a:xfrm>
            <a:off x="564488" y="3707160"/>
            <a:ext cx="1678417" cy="41568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Krachtgericht</a:t>
            </a:r>
          </a:p>
        </p:txBody>
      </p:sp>
      <p:sp>
        <p:nvSpPr>
          <p:cNvPr id="21" name="Rechthoek 20"/>
          <p:cNvSpPr>
            <a:spLocks noChangeAspect="1"/>
          </p:cNvSpPr>
          <p:nvPr/>
        </p:nvSpPr>
        <p:spPr>
          <a:xfrm>
            <a:off x="2380091" y="3687375"/>
            <a:ext cx="1678417" cy="41568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Proactief</a:t>
            </a:r>
          </a:p>
        </p:txBody>
      </p:sp>
      <p:sp>
        <p:nvSpPr>
          <p:cNvPr id="22" name="Rechthoek 21"/>
          <p:cNvSpPr>
            <a:spLocks noChangeAspect="1"/>
          </p:cNvSpPr>
          <p:nvPr/>
        </p:nvSpPr>
        <p:spPr>
          <a:xfrm>
            <a:off x="564489" y="3084083"/>
            <a:ext cx="1678417" cy="429731"/>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Generalistisch</a:t>
            </a:r>
          </a:p>
        </p:txBody>
      </p:sp>
      <p:sp>
        <p:nvSpPr>
          <p:cNvPr id="23" name="Vierkante haak rechts 22"/>
          <p:cNvSpPr>
            <a:spLocks noChangeAspect="1"/>
          </p:cNvSpPr>
          <p:nvPr/>
        </p:nvSpPr>
        <p:spPr>
          <a:xfrm>
            <a:off x="3862805" y="2172057"/>
            <a:ext cx="488452" cy="2651231"/>
          </a:xfrm>
          <a:prstGeom prst="rightBracket">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24" name="Rechte verbindingslijn met pijl 23"/>
          <p:cNvCxnSpPr>
            <a:cxnSpLocks noChangeAspect="1"/>
          </p:cNvCxnSpPr>
          <p:nvPr/>
        </p:nvCxnSpPr>
        <p:spPr>
          <a:xfrm>
            <a:off x="4382033" y="3234299"/>
            <a:ext cx="138441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1" name="Rechte verbindingslijn met pijl 30"/>
          <p:cNvCxnSpPr>
            <a:cxnSpLocks noChangeAspect="1"/>
            <a:stCxn id="7" idx="0"/>
          </p:cNvCxnSpPr>
          <p:nvPr/>
        </p:nvCxnSpPr>
        <p:spPr>
          <a:xfrm flipV="1">
            <a:off x="2310066" y="4735468"/>
            <a:ext cx="0" cy="56937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5" name="Rechthoek 24"/>
          <p:cNvSpPr>
            <a:spLocks noChangeAspect="1"/>
          </p:cNvSpPr>
          <p:nvPr/>
        </p:nvSpPr>
        <p:spPr>
          <a:xfrm>
            <a:off x="556569" y="4246244"/>
            <a:ext cx="1678417" cy="41568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Subsidiariteit</a:t>
            </a:r>
          </a:p>
        </p:txBody>
      </p:sp>
      <p:sp>
        <p:nvSpPr>
          <p:cNvPr id="26" name="Rechthoek 25"/>
          <p:cNvSpPr>
            <a:spLocks noChangeAspect="1"/>
          </p:cNvSpPr>
          <p:nvPr/>
        </p:nvSpPr>
        <p:spPr>
          <a:xfrm>
            <a:off x="2388011" y="4255457"/>
            <a:ext cx="1678417" cy="41568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Participatief</a:t>
            </a:r>
          </a:p>
        </p:txBody>
      </p:sp>
    </p:spTree>
    <p:extLst>
      <p:ext uri="{BB962C8B-B14F-4D97-AF65-F5344CB8AC3E}">
        <p14:creationId xmlns:p14="http://schemas.microsoft.com/office/powerpoint/2010/main" val="483778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Het “Geïntegreerd Breed Onthaal”?</a:t>
            </a:r>
            <a:endParaRPr lang="nl-BE" dirty="0"/>
          </a:p>
        </p:txBody>
      </p:sp>
      <p:sp>
        <p:nvSpPr>
          <p:cNvPr id="3" name="Tijdelijke aanduiding voor inhoud 2"/>
          <p:cNvSpPr>
            <a:spLocks noGrp="1"/>
          </p:cNvSpPr>
          <p:nvPr>
            <p:ph idx="1"/>
          </p:nvPr>
        </p:nvSpPr>
        <p:spPr>
          <a:xfrm>
            <a:off x="539552" y="932181"/>
            <a:ext cx="8064896" cy="5040089"/>
          </a:xfrm>
        </p:spPr>
        <p:txBody>
          <a:bodyPr>
            <a:normAutofit fontScale="92500" lnSpcReduction="20000"/>
          </a:bodyPr>
          <a:lstStyle/>
          <a:p>
            <a:pPr algn="just"/>
            <a:endParaRPr lang="nl-BE" sz="2200" b="1" dirty="0"/>
          </a:p>
          <a:p>
            <a:pPr algn="just"/>
            <a:r>
              <a:rPr lang="nl-BE" sz="2200" b="1" dirty="0" smtClean="0"/>
              <a:t>Intersectorale samenwerking tussen: </a:t>
            </a:r>
            <a:endParaRPr lang="nl-BE" sz="2200" b="1" dirty="0"/>
          </a:p>
          <a:p>
            <a:pPr algn="just"/>
            <a:endParaRPr lang="nl-BE" sz="2000" b="1" dirty="0" smtClean="0"/>
          </a:p>
          <a:p>
            <a:pPr lvl="1" algn="just"/>
            <a:r>
              <a:rPr lang="nl-BE" sz="2000" b="1" dirty="0" smtClean="0"/>
              <a:t>Kernactoren </a:t>
            </a:r>
            <a:r>
              <a:rPr lang="nl-BE" sz="2000" b="1" dirty="0"/>
              <a:t>= </a:t>
            </a:r>
            <a:r>
              <a:rPr lang="nl-BE" sz="2000" dirty="0"/>
              <a:t>decretale onthaalopdracht</a:t>
            </a:r>
          </a:p>
          <a:p>
            <a:pPr marL="673200" lvl="1" indent="-457200" algn="just">
              <a:buFont typeface="Arial" panose="020B0604020202020204" pitchFamily="34" charset="0"/>
              <a:buChar char="•"/>
            </a:pPr>
            <a:r>
              <a:rPr lang="nl-BE" sz="2000" dirty="0"/>
              <a:t>Sociale diensten van </a:t>
            </a:r>
            <a:r>
              <a:rPr lang="nl-BE" sz="2000" dirty="0" err="1"/>
              <a:t>OCMW’s</a:t>
            </a:r>
            <a:endParaRPr lang="nl-BE" sz="2000" dirty="0"/>
          </a:p>
          <a:p>
            <a:pPr marL="673200" lvl="1" indent="-457200" algn="just">
              <a:buFont typeface="Arial" panose="020B0604020202020204" pitchFamily="34" charset="0"/>
              <a:buChar char="•"/>
            </a:pPr>
            <a:r>
              <a:rPr lang="nl-BE" sz="2000" dirty="0"/>
              <a:t>Centra Algemeen Welzijn (CAW)</a:t>
            </a:r>
          </a:p>
          <a:p>
            <a:pPr marL="673200" lvl="1" indent="-457200" algn="just">
              <a:buFont typeface="Arial" panose="020B0604020202020204" pitchFamily="34" charset="0"/>
              <a:buChar char="•"/>
            </a:pPr>
            <a:r>
              <a:rPr lang="nl-BE" sz="2000" dirty="0"/>
              <a:t>DMW van de ziekenfondsen</a:t>
            </a:r>
          </a:p>
          <a:p>
            <a:pPr marL="673200" lvl="1" indent="-457200" algn="just">
              <a:buFont typeface="Arial" panose="020B0604020202020204" pitchFamily="34" charset="0"/>
              <a:buChar char="•"/>
            </a:pPr>
            <a:r>
              <a:rPr lang="nl-BE" sz="2000" dirty="0"/>
              <a:t>(gemeentelijke sociale dienst)</a:t>
            </a:r>
          </a:p>
          <a:p>
            <a:pPr marL="673200" lvl="1" indent="-457200" algn="just">
              <a:buFont typeface="Arial" panose="020B0604020202020204" pitchFamily="34" charset="0"/>
              <a:buChar char="•"/>
            </a:pPr>
            <a:r>
              <a:rPr lang="nl-BE" sz="2000" dirty="0"/>
              <a:t>Lokaal bestuur</a:t>
            </a:r>
          </a:p>
          <a:p>
            <a:pPr lvl="1" algn="just"/>
            <a:endParaRPr lang="en-US" sz="2000" dirty="0"/>
          </a:p>
          <a:p>
            <a:pPr lvl="1" algn="just"/>
            <a:r>
              <a:rPr lang="nl-BE" sz="2000" b="1" dirty="0"/>
              <a:t>Basis- of faciliterende actoren = </a:t>
            </a:r>
            <a:r>
              <a:rPr lang="nl-BE" sz="2000" dirty="0"/>
              <a:t>prominente positie 1</a:t>
            </a:r>
            <a:r>
              <a:rPr lang="nl-BE" sz="2000" baseline="30000" dirty="0"/>
              <a:t>ste</a:t>
            </a:r>
            <a:r>
              <a:rPr lang="nl-BE" sz="2000" dirty="0"/>
              <a:t> lijn</a:t>
            </a:r>
          </a:p>
          <a:p>
            <a:pPr marL="673200" lvl="1" indent="-457200" algn="just">
              <a:buFont typeface="Arial" panose="020B0604020202020204" pitchFamily="34" charset="0"/>
              <a:buChar char="•"/>
            </a:pPr>
            <a:r>
              <a:rPr lang="nl-BE" sz="2000" dirty="0"/>
              <a:t>Afhankelijk van lokale context</a:t>
            </a:r>
          </a:p>
          <a:p>
            <a:pPr lvl="1" algn="just"/>
            <a:endParaRPr lang="nl-BE" sz="2000" b="1" dirty="0"/>
          </a:p>
          <a:p>
            <a:pPr lvl="1" algn="just"/>
            <a:r>
              <a:rPr lang="nl-BE" sz="2000" b="1" dirty="0"/>
              <a:t>Achterliggend aanbod </a:t>
            </a:r>
          </a:p>
          <a:p>
            <a:pPr marL="673200" lvl="1" indent="-457200" algn="just">
              <a:buFont typeface="Arial" panose="020B0604020202020204" pitchFamily="34" charset="0"/>
              <a:buChar char="•"/>
            </a:pPr>
            <a:r>
              <a:rPr lang="nl-BE" sz="2000" dirty="0"/>
              <a:t>Gespecialiseerd hulp- en zorgaanbod</a:t>
            </a:r>
          </a:p>
          <a:p>
            <a:pPr marL="673200" lvl="1" indent="-457200" algn="just">
              <a:buFont typeface="Arial" panose="020B0604020202020204" pitchFamily="34" charset="0"/>
              <a:buChar char="•"/>
            </a:pPr>
            <a:r>
              <a:rPr lang="nl-BE" sz="2000" dirty="0"/>
              <a:t>Afhankelijk van lokale context en hulpvraag</a:t>
            </a:r>
          </a:p>
          <a:p>
            <a:pPr algn="just"/>
            <a:endParaRPr lang="nl-BE" sz="2000" i="1" dirty="0"/>
          </a:p>
          <a:p>
            <a:pPr marL="342900" indent="-342900" algn="just">
              <a:buFont typeface="Arial" panose="020B0604020202020204" pitchFamily="34" charset="0"/>
              <a:buChar char="•"/>
            </a:pPr>
            <a:endParaRPr lang="nl-BE" sz="2000" i="1" dirty="0" smtClean="0"/>
          </a:p>
          <a:p>
            <a:pPr algn="just"/>
            <a:endParaRPr lang="nl-BE" sz="2400" i="1" dirty="0"/>
          </a:p>
          <a:p>
            <a:pPr algn="just"/>
            <a:endParaRPr lang="nl-BE" sz="2400" i="1" dirty="0" smtClean="0"/>
          </a:p>
          <a:p>
            <a:pPr algn="just"/>
            <a:endParaRPr lang="nl-BE" sz="2400" i="1" dirty="0"/>
          </a:p>
          <a:p>
            <a:pPr algn="just"/>
            <a:endParaRPr lang="nl-BE" sz="2100" dirty="0"/>
          </a:p>
          <a:p>
            <a:pPr algn="just"/>
            <a:endParaRPr lang="nl-BE" sz="2100" dirty="0" smtClean="0"/>
          </a:p>
          <a:p>
            <a:pPr algn="just"/>
            <a:endParaRPr lang="nl-BE" sz="2100" dirty="0" smtClean="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4</a:t>
            </a:fld>
            <a:endParaRPr lang="nl-NL"/>
          </a:p>
        </p:txBody>
      </p:sp>
    </p:spTree>
    <p:extLst>
      <p:ext uri="{BB962C8B-B14F-4D97-AF65-F5344CB8AC3E}">
        <p14:creationId xmlns:p14="http://schemas.microsoft.com/office/powerpoint/2010/main" val="3801067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Evaluatie van sociale interventies</a:t>
            </a:r>
            <a:endParaRPr lang="nl-BE" b="1" dirty="0"/>
          </a:p>
        </p:txBody>
      </p:sp>
      <p:sp>
        <p:nvSpPr>
          <p:cNvPr id="3" name="Tijdelijke aanduiding voor inhoud 2"/>
          <p:cNvSpPr>
            <a:spLocks noGrp="1"/>
          </p:cNvSpPr>
          <p:nvPr>
            <p:ph idx="1"/>
          </p:nvPr>
        </p:nvSpPr>
        <p:spPr>
          <a:xfrm>
            <a:off x="539552" y="1196976"/>
            <a:ext cx="8064896" cy="5040336"/>
          </a:xfrm>
        </p:spPr>
        <p:txBody>
          <a:bodyPr>
            <a:normAutofit fontScale="92500" lnSpcReduction="20000"/>
          </a:bodyPr>
          <a:lstStyle/>
          <a:p>
            <a:pPr algn="just"/>
            <a:r>
              <a:rPr lang="nl-BE" sz="2500" b="1" dirty="0" smtClean="0"/>
              <a:t>Context:</a:t>
            </a:r>
          </a:p>
          <a:p>
            <a:pPr marL="342900" indent="-342900" algn="just">
              <a:buFont typeface="Wingdings" panose="05000000000000000000" pitchFamily="2" charset="2"/>
              <a:buChar char="§"/>
            </a:pPr>
            <a:r>
              <a:rPr lang="nl-BE" sz="2400" dirty="0" smtClean="0"/>
              <a:t>(Her)opleving van debat rond de kennisbasis van het SW</a:t>
            </a:r>
          </a:p>
          <a:p>
            <a:pPr marL="342900" indent="-342900" algn="just">
              <a:buFont typeface="Wingdings" panose="05000000000000000000" pitchFamily="2" charset="2"/>
              <a:buChar char="§"/>
            </a:pPr>
            <a:r>
              <a:rPr lang="nl-BE" sz="2400" dirty="0" smtClean="0"/>
              <a:t>Toenemende vraag om effectiviteit en meerwaarde van interventies aan te tonen in ‘meetbare’ resultaten</a:t>
            </a:r>
          </a:p>
          <a:p>
            <a:pPr marL="342900" indent="-342900" algn="just">
              <a:buFont typeface="Wingdings" panose="05000000000000000000" pitchFamily="2" charset="2"/>
              <a:buChar char="§"/>
            </a:pPr>
            <a:r>
              <a:rPr lang="nl-BE" sz="2400" dirty="0" smtClean="0"/>
              <a:t>Paradigmashift </a:t>
            </a:r>
            <a:r>
              <a:rPr lang="nl-NL" sz="2400" dirty="0" smtClean="0"/>
              <a:t>richting </a:t>
            </a:r>
            <a:r>
              <a:rPr lang="nl-NL" sz="2400" i="1" dirty="0" err="1"/>
              <a:t>evidence-based</a:t>
            </a:r>
            <a:r>
              <a:rPr lang="nl-NL" sz="2400" i="1" dirty="0"/>
              <a:t> </a:t>
            </a:r>
            <a:r>
              <a:rPr lang="nl-NL" sz="2400" i="1" dirty="0" err="1" smtClean="0"/>
              <a:t>practice</a:t>
            </a:r>
            <a:r>
              <a:rPr lang="nl-NL" sz="2400" dirty="0"/>
              <a:t>:</a:t>
            </a:r>
            <a:endParaRPr lang="nl-BE" sz="2000" dirty="0"/>
          </a:p>
          <a:p>
            <a:pPr marL="918900" lvl="2" indent="-342900" algn="just">
              <a:buFont typeface="Wingdings" panose="05000000000000000000" pitchFamily="2" charset="2"/>
              <a:buChar char="Ø"/>
            </a:pPr>
            <a:r>
              <a:rPr lang="nl-BE" sz="2100" dirty="0" smtClean="0"/>
              <a:t>Voortbouwend op </a:t>
            </a:r>
            <a:r>
              <a:rPr lang="nl-BE" sz="2100" i="1" dirty="0" err="1" smtClean="0"/>
              <a:t>evidence-based</a:t>
            </a:r>
            <a:r>
              <a:rPr lang="nl-BE" sz="2100" i="1" dirty="0" smtClean="0"/>
              <a:t> </a:t>
            </a:r>
            <a:r>
              <a:rPr lang="nl-BE" sz="2100" i="1" dirty="0" err="1" smtClean="0"/>
              <a:t>medicine</a:t>
            </a:r>
            <a:r>
              <a:rPr lang="nl-BE" sz="2100" i="1" dirty="0" smtClean="0"/>
              <a:t> → </a:t>
            </a:r>
            <a:r>
              <a:rPr lang="nl-BE" sz="2100" dirty="0" err="1" smtClean="0"/>
              <a:t>RCT’s</a:t>
            </a:r>
            <a:endParaRPr lang="nl-BE" sz="2100" dirty="0" smtClean="0"/>
          </a:p>
          <a:p>
            <a:pPr marL="918900" lvl="2" indent="-342900" algn="just">
              <a:buFont typeface="Wingdings" panose="05000000000000000000" pitchFamily="2" charset="2"/>
              <a:buChar char="Ø"/>
            </a:pPr>
            <a:r>
              <a:rPr lang="nl-BE" sz="2100" dirty="0" smtClean="0"/>
              <a:t>Bekritiseerd om nadruk op ‘wat werkt’, strikt positivistische wetenschapsopvatting en beperkte erkenning van specificiteit en complexiteit van het sociaal werk</a:t>
            </a:r>
          </a:p>
          <a:p>
            <a:pPr lvl="3" indent="0" algn="just">
              <a:buNone/>
            </a:pPr>
            <a:endParaRPr lang="nl-BE" sz="2400" b="1" dirty="0"/>
          </a:p>
          <a:p>
            <a:pPr algn="just"/>
            <a:r>
              <a:rPr lang="nl-BE" sz="2400" b="1" dirty="0"/>
              <a:t>Brede invulling van </a:t>
            </a:r>
            <a:r>
              <a:rPr lang="nl-BE" sz="2400" b="1" i="1" dirty="0" err="1" smtClean="0"/>
              <a:t>evidence-based-practice</a:t>
            </a:r>
            <a:r>
              <a:rPr lang="nl-BE" sz="2400" b="1" dirty="0" smtClean="0"/>
              <a:t>:</a:t>
            </a:r>
            <a:endParaRPr lang="nl-BE" sz="2400" b="1" dirty="0"/>
          </a:p>
          <a:p>
            <a:pPr marL="342900" indent="-342900" algn="just">
              <a:buFont typeface="Wingdings" panose="05000000000000000000" pitchFamily="2" charset="2"/>
              <a:buChar char="§"/>
            </a:pPr>
            <a:r>
              <a:rPr lang="nl-BE" sz="2400" dirty="0"/>
              <a:t>Aandacht voor interactie tussen interventie en context</a:t>
            </a:r>
          </a:p>
          <a:p>
            <a:pPr marL="342900" indent="-342900" algn="just">
              <a:buFont typeface="Wingdings" panose="05000000000000000000" pitchFamily="2" charset="2"/>
              <a:buChar char="§"/>
            </a:pPr>
            <a:r>
              <a:rPr lang="nl-BE" sz="2400" dirty="0"/>
              <a:t>Aandacht voor verklarende </a:t>
            </a:r>
            <a:r>
              <a:rPr lang="nl-BE" sz="2400" dirty="0" smtClean="0"/>
              <a:t>mechanismen</a:t>
            </a:r>
          </a:p>
          <a:p>
            <a:pPr marL="558900" lvl="1" indent="-342900" algn="just">
              <a:buFont typeface="Wingdings" panose="05000000000000000000" pitchFamily="2" charset="2"/>
              <a:buChar char="Ø"/>
            </a:pPr>
            <a:endParaRPr lang="nl-BE" sz="2400" dirty="0"/>
          </a:p>
          <a:p>
            <a:pPr marL="558900" lvl="1" indent="-342900" algn="just">
              <a:buFont typeface="Wingdings" panose="05000000000000000000" pitchFamily="2" charset="2"/>
              <a:buChar char="Ø"/>
            </a:pPr>
            <a:r>
              <a:rPr lang="nl-BE" sz="2400" dirty="0" smtClean="0"/>
              <a:t>Wat betekent dit voor de evaluatie van sociale interventies? </a:t>
            </a:r>
            <a:endParaRPr lang="nl-BE" sz="2400" dirty="0"/>
          </a:p>
          <a:p>
            <a:pPr algn="just"/>
            <a:endParaRPr lang="nl-BE" sz="2400" b="1" dirty="0" smtClean="0"/>
          </a:p>
          <a:p>
            <a:pPr marL="342900" indent="-342900" algn="just">
              <a:buFont typeface="Arial" charset="0"/>
              <a:buChar char="•"/>
            </a:pPr>
            <a:endParaRPr lang="nl-BE" sz="2400"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5</a:t>
            </a:fld>
            <a:endParaRPr lang="nl-NL"/>
          </a:p>
        </p:txBody>
      </p:sp>
    </p:spTree>
    <p:extLst>
      <p:ext uri="{BB962C8B-B14F-4D97-AF65-F5344CB8AC3E}">
        <p14:creationId xmlns:p14="http://schemas.microsoft.com/office/powerpoint/2010/main" val="1612375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a:t>
            </a:r>
            <a:r>
              <a:rPr lang="nl-BE" b="1" dirty="0" err="1" smtClean="0"/>
              <a:t>Theory</a:t>
            </a:r>
            <a:r>
              <a:rPr lang="nl-BE" b="1" dirty="0" err="1"/>
              <a:t>-</a:t>
            </a:r>
            <a:r>
              <a:rPr lang="nl-BE" b="1" dirty="0" err="1" smtClean="0"/>
              <a:t>driven</a:t>
            </a:r>
            <a:r>
              <a:rPr lang="nl-BE" b="1" dirty="0" smtClean="0"/>
              <a:t>’ evaluatie?</a:t>
            </a:r>
            <a:endParaRPr lang="nl-BE" b="1" dirty="0"/>
          </a:p>
        </p:txBody>
      </p:sp>
      <p:sp>
        <p:nvSpPr>
          <p:cNvPr id="3" name="Tijdelijke aanduiding voor inhoud 2"/>
          <p:cNvSpPr>
            <a:spLocks noGrp="1"/>
          </p:cNvSpPr>
          <p:nvPr>
            <p:ph idx="1"/>
          </p:nvPr>
        </p:nvSpPr>
        <p:spPr>
          <a:xfrm>
            <a:off x="539552" y="908720"/>
            <a:ext cx="8064896" cy="5616624"/>
          </a:xfrm>
        </p:spPr>
        <p:txBody>
          <a:bodyPr>
            <a:normAutofit fontScale="92500"/>
          </a:bodyPr>
          <a:lstStyle/>
          <a:p>
            <a:pPr algn="just"/>
            <a:r>
              <a:rPr lang="nl-BE" sz="2000" i="1" dirty="0" smtClean="0"/>
              <a:t>‘Een benadering die verschillende vormen van theorie expliciet integreert en hanteert bij het conceptualiseren, ontwerpen, uitvoeren, interpreteren en toepassen van evaluaties’ </a:t>
            </a:r>
            <a:r>
              <a:rPr lang="nl-BE" sz="1300" dirty="0" smtClean="0"/>
              <a:t>(</a:t>
            </a:r>
            <a:r>
              <a:rPr lang="nl-BE" sz="1300" dirty="0" err="1" smtClean="0"/>
              <a:t>Coryn</a:t>
            </a:r>
            <a:r>
              <a:rPr lang="nl-BE" sz="1300" dirty="0" smtClean="0"/>
              <a:t> et. al., 2011)</a:t>
            </a:r>
          </a:p>
          <a:p>
            <a:pPr algn="just"/>
            <a:endParaRPr lang="nl-BE" sz="1300" dirty="0"/>
          </a:p>
          <a:p>
            <a:pPr marL="285750" indent="-285750" algn="just">
              <a:buFont typeface="Wingdings" panose="05000000000000000000" pitchFamily="2" charset="2"/>
              <a:buChar char="§"/>
            </a:pPr>
            <a:r>
              <a:rPr lang="nl-BE" sz="1800" dirty="0" smtClean="0"/>
              <a:t>Bekritiseert klassieke evaluatiemethoden om hun eenzijdige focus op behaalde resultaten en het vasthouden aan (moeilijk) “meetbare” indicatoren</a:t>
            </a:r>
          </a:p>
          <a:p>
            <a:pPr algn="just"/>
            <a:endParaRPr lang="nl-BE" sz="1800" dirty="0"/>
          </a:p>
          <a:p>
            <a:pPr marL="285750" indent="-285750" algn="just">
              <a:buFont typeface="Wingdings" panose="05000000000000000000" pitchFamily="2" charset="2"/>
              <a:buChar char="§"/>
            </a:pPr>
            <a:r>
              <a:rPr lang="nl-BE" sz="1800" dirty="0" smtClean="0"/>
              <a:t>Verbreedt de focus van de behaalde resultaten naar:</a:t>
            </a:r>
          </a:p>
          <a:p>
            <a:pPr marL="501750" lvl="1" indent="-285750" algn="just">
              <a:buFont typeface="Wingdings" panose="05000000000000000000" pitchFamily="2" charset="2"/>
              <a:buChar char="Ø"/>
            </a:pPr>
            <a:r>
              <a:rPr lang="nl-BE" sz="1500" dirty="0" smtClean="0"/>
              <a:t>Achterliggende processen</a:t>
            </a:r>
          </a:p>
          <a:p>
            <a:pPr marL="501750" lvl="1" indent="-285750" algn="just">
              <a:buFont typeface="Wingdings" panose="05000000000000000000" pitchFamily="2" charset="2"/>
              <a:buChar char="Ø"/>
            </a:pPr>
            <a:r>
              <a:rPr lang="nl-BE" sz="1500" dirty="0" smtClean="0"/>
              <a:t>Perspectieven en ervaringen van de verschillende stakeholders</a:t>
            </a:r>
            <a:endParaRPr lang="nl-BE" sz="1500" dirty="0"/>
          </a:p>
          <a:p>
            <a:pPr algn="just"/>
            <a:endParaRPr lang="en-US" sz="1300" dirty="0" smtClean="0"/>
          </a:p>
          <a:p>
            <a:pPr marL="285750" indent="-285750" algn="just">
              <a:buFont typeface="Wingdings" panose="05000000000000000000" pitchFamily="2" charset="2"/>
              <a:buChar char="§"/>
            </a:pPr>
            <a:r>
              <a:rPr lang="nl-NL" sz="1800" dirty="0"/>
              <a:t>Doel = verklaren hoe en waarom een bepaalde interventie </a:t>
            </a:r>
            <a:r>
              <a:rPr lang="nl-NL" sz="1800" dirty="0" smtClean="0"/>
              <a:t> bepaalde resultaten teweegbrengt </a:t>
            </a:r>
            <a:r>
              <a:rPr lang="nl-NL" sz="1800" dirty="0"/>
              <a:t>binnen een specifieke praktijkcontext ten aanzien van specifieke doelgroepen </a:t>
            </a:r>
            <a:r>
              <a:rPr lang="nl-NL" sz="1200" dirty="0"/>
              <a:t>(</a:t>
            </a:r>
            <a:r>
              <a:rPr lang="nl-NL" sz="1200" dirty="0" err="1"/>
              <a:t>Astbury</a:t>
            </a:r>
            <a:r>
              <a:rPr lang="nl-NL" sz="1200" dirty="0"/>
              <a:t> &amp; Leeuw, 2010; </a:t>
            </a:r>
            <a:r>
              <a:rPr lang="nl-NL" sz="1200" dirty="0" err="1"/>
              <a:t>Pawson</a:t>
            </a:r>
            <a:r>
              <a:rPr lang="nl-NL" sz="1200" dirty="0"/>
              <a:t>, 2013</a:t>
            </a:r>
            <a:r>
              <a:rPr lang="nl-NL" sz="1200" dirty="0" smtClean="0"/>
              <a:t>)</a:t>
            </a:r>
          </a:p>
          <a:p>
            <a:pPr marL="285750" indent="-285750" algn="just">
              <a:buFont typeface="Wingdings" panose="05000000000000000000" pitchFamily="2" charset="2"/>
              <a:buChar char="§"/>
            </a:pPr>
            <a:endParaRPr lang="nl-NL" sz="1200" dirty="0"/>
          </a:p>
          <a:p>
            <a:pPr marL="285750" indent="-285750" algn="just">
              <a:buFont typeface="Wingdings" panose="05000000000000000000" pitchFamily="2" charset="2"/>
              <a:buChar char="§"/>
            </a:pPr>
            <a:r>
              <a:rPr lang="nl-NL" sz="1800" dirty="0"/>
              <a:t>Niet ‘wat werkt’, maar ‘wat werkt, voor wie en onder welke omstandigheden’ </a:t>
            </a:r>
            <a:r>
              <a:rPr lang="nl-NL" sz="1200" dirty="0"/>
              <a:t>(White, 2009)</a:t>
            </a:r>
          </a:p>
          <a:p>
            <a:pPr marL="285750" indent="-285750" algn="just">
              <a:buFont typeface="Wingdings" panose="05000000000000000000" pitchFamily="2" charset="2"/>
              <a:buChar char="§"/>
            </a:pPr>
            <a:endParaRPr lang="nl-NL" sz="1800" dirty="0" smtClean="0"/>
          </a:p>
          <a:p>
            <a:pPr marL="285750" indent="-285750" algn="just">
              <a:buFont typeface="Wingdings" panose="05000000000000000000" pitchFamily="2" charset="2"/>
              <a:buChar char="§"/>
            </a:pPr>
            <a:r>
              <a:rPr lang="nl-NL" sz="1800" dirty="0" smtClean="0"/>
              <a:t>Twee essentiële componenten </a:t>
            </a:r>
            <a:r>
              <a:rPr lang="nl-NL" sz="1200" dirty="0" smtClean="0"/>
              <a:t>(Rogers et al., 2000)</a:t>
            </a:r>
          </a:p>
          <a:p>
            <a:pPr marL="501750" lvl="1" indent="-285750" algn="just">
              <a:buFont typeface="Wingdings" panose="05000000000000000000" pitchFamily="2" charset="2"/>
              <a:buChar char="Ø"/>
            </a:pPr>
            <a:r>
              <a:rPr lang="nl-NL" sz="1500" u="sng" dirty="0"/>
              <a:t>Empirisch</a:t>
            </a:r>
            <a:r>
              <a:rPr lang="nl-NL" sz="1500" dirty="0"/>
              <a:t>: onderzoeken hoe interventies de voorgenomen of geobserveerde </a:t>
            </a:r>
            <a:r>
              <a:rPr lang="nl-NL" sz="1500" dirty="0" err="1"/>
              <a:t>outcomes</a:t>
            </a:r>
            <a:r>
              <a:rPr lang="nl-NL" sz="1500" dirty="0"/>
              <a:t> veroorzaken </a:t>
            </a:r>
            <a:endParaRPr lang="nl-NL" sz="1500" dirty="0" smtClean="0"/>
          </a:p>
          <a:p>
            <a:pPr marL="501750" lvl="1" indent="-285750" algn="just">
              <a:buFont typeface="Wingdings" panose="05000000000000000000" pitchFamily="2" charset="2"/>
              <a:buChar char="Ø"/>
            </a:pPr>
            <a:r>
              <a:rPr lang="nl-NL" sz="1500" u="sng" dirty="0" smtClean="0"/>
              <a:t>Conceptueel</a:t>
            </a:r>
            <a:r>
              <a:rPr lang="nl-NL" sz="1500" dirty="0" smtClean="0"/>
              <a:t>: een TDE moet een programmatheorie of model expliciteren</a:t>
            </a:r>
            <a:endParaRPr lang="nl-NL" sz="1500" dirty="0"/>
          </a:p>
          <a:p>
            <a:pPr marL="342900" indent="-342900" algn="just">
              <a:buFont typeface="Wingdings" panose="05000000000000000000" pitchFamily="2" charset="2"/>
              <a:buChar char="§"/>
            </a:pPr>
            <a:endParaRPr lang="nl-NL" sz="2400" dirty="0"/>
          </a:p>
          <a:p>
            <a:pPr marL="342900" indent="-342900" algn="just">
              <a:buFont typeface="Arial" charset="0"/>
              <a:buChar char="•"/>
            </a:pPr>
            <a:endParaRPr lang="nl-BE" sz="2400"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6</a:t>
            </a:fld>
            <a:endParaRPr lang="nl-NL"/>
          </a:p>
        </p:txBody>
      </p:sp>
    </p:spTree>
    <p:extLst>
      <p:ext uri="{BB962C8B-B14F-4D97-AF65-F5344CB8AC3E}">
        <p14:creationId xmlns:p14="http://schemas.microsoft.com/office/powerpoint/2010/main" val="1167037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a:t>‘</a:t>
            </a:r>
            <a:r>
              <a:rPr lang="nl-BE" b="1" dirty="0" err="1"/>
              <a:t>Theory-driven</a:t>
            </a:r>
            <a:r>
              <a:rPr lang="nl-BE" b="1" dirty="0"/>
              <a:t>’ </a:t>
            </a:r>
            <a:r>
              <a:rPr lang="nl-BE" b="1" dirty="0" smtClean="0"/>
              <a:t>evaluatie?</a:t>
            </a:r>
            <a:endParaRPr lang="nl-BE" b="1" dirty="0"/>
          </a:p>
        </p:txBody>
      </p:sp>
      <p:sp>
        <p:nvSpPr>
          <p:cNvPr id="3" name="Tijdelijke aanduiding voor inhoud 2"/>
          <p:cNvSpPr>
            <a:spLocks noGrp="1"/>
          </p:cNvSpPr>
          <p:nvPr>
            <p:ph idx="1"/>
          </p:nvPr>
        </p:nvSpPr>
        <p:spPr>
          <a:xfrm>
            <a:off x="539552" y="980728"/>
            <a:ext cx="8064896" cy="5472608"/>
          </a:xfrm>
        </p:spPr>
        <p:txBody>
          <a:bodyPr>
            <a:normAutofit lnSpcReduction="10000"/>
          </a:bodyPr>
          <a:lstStyle/>
          <a:p>
            <a:pPr algn="just"/>
            <a:r>
              <a:rPr lang="nl-NL" sz="1800" b="1" dirty="0" smtClean="0"/>
              <a:t>Programmatheorie = kern van TDE</a:t>
            </a:r>
          </a:p>
          <a:p>
            <a:pPr algn="just"/>
            <a:r>
              <a:rPr lang="nl-NL" sz="1800" i="1" dirty="0" smtClean="0"/>
              <a:t>‘</a:t>
            </a:r>
            <a:r>
              <a:rPr lang="nl-NL" sz="1800" i="1" dirty="0"/>
              <a:t>Een systematische configuratie van de prescriptieve en descriptieve veronderstellingen die zowel expliciet als impliciet gemaakt worden door de verschillende stakeholders’ </a:t>
            </a:r>
            <a:r>
              <a:rPr lang="nl-NL" sz="1200" dirty="0"/>
              <a:t>(Chen, 2012</a:t>
            </a:r>
            <a:r>
              <a:rPr lang="nl-NL" sz="1200" dirty="0" smtClean="0"/>
              <a:t>)</a:t>
            </a:r>
          </a:p>
          <a:p>
            <a:pPr marL="342900" indent="-342900" algn="just">
              <a:buFont typeface="Wingdings" panose="05000000000000000000" pitchFamily="2" charset="2"/>
              <a:buChar char="§"/>
            </a:pPr>
            <a:endParaRPr lang="nl-NL" sz="1200" dirty="0"/>
          </a:p>
          <a:p>
            <a:pPr marL="558900" lvl="1" indent="-342900" algn="just">
              <a:buFont typeface="Wingdings" panose="05000000000000000000" pitchFamily="2" charset="2"/>
              <a:buChar char="Ø"/>
            </a:pPr>
            <a:r>
              <a:rPr lang="nl-NL" sz="1500" dirty="0" smtClean="0"/>
              <a:t>(Visuele) weergave die de relaties tussen acties, resultaten en andere factoren van een sociale interventie of project specifieert </a:t>
            </a:r>
          </a:p>
          <a:p>
            <a:pPr marL="558900" lvl="1" indent="-342900" algn="just">
              <a:buFont typeface="Wingdings" panose="05000000000000000000" pitchFamily="2" charset="2"/>
              <a:buChar char="Ø"/>
            </a:pPr>
            <a:endParaRPr lang="nl-NL" sz="1500" dirty="0"/>
          </a:p>
          <a:p>
            <a:pPr marL="558900" lvl="1" indent="-342900" algn="just">
              <a:buFont typeface="Wingdings" panose="05000000000000000000" pitchFamily="2" charset="2"/>
              <a:buChar char="Ø"/>
            </a:pPr>
            <a:r>
              <a:rPr lang="nl-NL" sz="1500" dirty="0" smtClean="0"/>
              <a:t>Omvat naast een handelingstheorie (</a:t>
            </a:r>
            <a:r>
              <a:rPr lang="nl-NL" sz="1500" i="1" dirty="0" err="1" smtClean="0"/>
              <a:t>theory</a:t>
            </a:r>
            <a:r>
              <a:rPr lang="nl-NL" sz="1500" i="1" dirty="0" smtClean="0"/>
              <a:t> of action</a:t>
            </a:r>
            <a:r>
              <a:rPr lang="nl-NL" sz="1500" dirty="0" smtClean="0"/>
              <a:t>) ook een verklarende theorie (</a:t>
            </a:r>
            <a:r>
              <a:rPr lang="nl-NL" sz="1500" i="1" dirty="0" err="1" smtClean="0"/>
              <a:t>theory</a:t>
            </a:r>
            <a:r>
              <a:rPr lang="nl-NL" sz="1500" i="1" dirty="0" smtClean="0"/>
              <a:t> of change</a:t>
            </a:r>
            <a:r>
              <a:rPr lang="nl-NL" sz="1500" dirty="0" smtClean="0"/>
              <a:t>) → </a:t>
            </a:r>
            <a:r>
              <a:rPr lang="nl-NL" sz="1500" dirty="0"/>
              <a:t>kritisch realisme </a:t>
            </a:r>
            <a:r>
              <a:rPr lang="nl-NL" sz="1300" dirty="0"/>
              <a:t>(</a:t>
            </a:r>
            <a:r>
              <a:rPr lang="nl-NL" sz="1300" dirty="0" err="1"/>
              <a:t>Bhaskar</a:t>
            </a:r>
            <a:r>
              <a:rPr lang="nl-NL" sz="1300" dirty="0"/>
              <a:t>, 1998; </a:t>
            </a:r>
            <a:r>
              <a:rPr lang="nl-NL" sz="1300" dirty="0" err="1"/>
              <a:t>Pawson</a:t>
            </a:r>
            <a:r>
              <a:rPr lang="nl-NL" sz="1300" dirty="0"/>
              <a:t>, 2013)</a:t>
            </a:r>
          </a:p>
          <a:p>
            <a:pPr marL="342900" indent="-342900" algn="just">
              <a:buFont typeface="Wingdings" panose="05000000000000000000" pitchFamily="2" charset="2"/>
              <a:buChar char="§"/>
            </a:pPr>
            <a:endParaRPr lang="nl-NL" sz="1800" dirty="0"/>
          </a:p>
          <a:p>
            <a:pPr marL="342900" indent="-342900" algn="just">
              <a:buFont typeface="Wingdings" panose="05000000000000000000" pitchFamily="2" charset="2"/>
              <a:buChar char="§"/>
            </a:pPr>
            <a:r>
              <a:rPr lang="nl-NL" sz="1800" dirty="0" smtClean="0"/>
              <a:t>Dergelijke representaties variëren sterk in hun complexiteit en de mate van detail</a:t>
            </a:r>
          </a:p>
          <a:p>
            <a:pPr marL="558900" lvl="1" indent="-342900" algn="just">
              <a:buFont typeface="Wingdings" panose="05000000000000000000" pitchFamily="2" charset="2"/>
              <a:buChar char="Ø"/>
            </a:pPr>
            <a:r>
              <a:rPr lang="nl-NL" sz="1600" dirty="0" smtClean="0"/>
              <a:t>Gaande van simpele en lineaire ‘logische modellen’</a:t>
            </a:r>
          </a:p>
          <a:p>
            <a:pPr marL="558900" lvl="1" indent="-342900" algn="just">
              <a:buFont typeface="Wingdings" panose="05000000000000000000" pitchFamily="2" charset="2"/>
              <a:buChar char="Ø"/>
            </a:pPr>
            <a:r>
              <a:rPr lang="nl-NL" sz="1600" dirty="0" smtClean="0"/>
              <a:t>Tot meer allesomvattende en </a:t>
            </a:r>
            <a:r>
              <a:rPr lang="nl-NL" sz="1600" dirty="0" err="1" smtClean="0"/>
              <a:t>contextgebonden</a:t>
            </a:r>
            <a:r>
              <a:rPr lang="nl-NL" sz="1600" dirty="0" smtClean="0"/>
              <a:t> ‘ecologische’ programmatheorieën </a:t>
            </a:r>
            <a:r>
              <a:rPr lang="nl-NL" sz="1100" dirty="0" smtClean="0"/>
              <a:t>(Chen, 2005, Rogers, 2008)</a:t>
            </a:r>
          </a:p>
          <a:p>
            <a:pPr marL="558900" lvl="1" indent="-342900" algn="just">
              <a:buFont typeface="Wingdings" panose="05000000000000000000" pitchFamily="2" charset="2"/>
              <a:buChar char="Ø"/>
            </a:pPr>
            <a:endParaRPr lang="nl-NL" sz="1100" dirty="0"/>
          </a:p>
          <a:p>
            <a:pPr marL="342900" lvl="1" indent="-342900" algn="just"/>
            <a:r>
              <a:rPr lang="nl-NL" sz="1800" dirty="0" smtClean="0"/>
              <a:t>Complexe interventies binnen structuren van netwerk governance: </a:t>
            </a:r>
          </a:p>
          <a:p>
            <a:pPr marL="558900" lvl="1" indent="-342900" algn="just">
              <a:buFont typeface="Wingdings" panose="05000000000000000000" pitchFamily="2" charset="2"/>
              <a:buChar char="Ø"/>
            </a:pPr>
            <a:r>
              <a:rPr lang="nl-NL" sz="1600" dirty="0" smtClean="0"/>
              <a:t>Belang notie van ‘</a:t>
            </a:r>
            <a:r>
              <a:rPr lang="nl-NL" sz="1600" dirty="0" err="1" smtClean="0"/>
              <a:t>emergence</a:t>
            </a:r>
            <a:r>
              <a:rPr lang="nl-NL" sz="1600" dirty="0" smtClean="0"/>
              <a:t>’ (systeemtheorie) → activiteiten en doelstellingen van een project ontwikkelen zich meestal gaandeweg door onderhandeling en door het creëren en benutten van opportuniteiten </a:t>
            </a:r>
            <a:r>
              <a:rPr lang="nl-NL" sz="1200" dirty="0" smtClean="0"/>
              <a:t>(</a:t>
            </a:r>
            <a:r>
              <a:rPr lang="nl-NL" sz="1200" dirty="0" err="1" smtClean="0"/>
              <a:t>Uusikylä</a:t>
            </a:r>
            <a:r>
              <a:rPr lang="nl-NL" sz="1200" dirty="0" smtClean="0"/>
              <a:t> &amp; </a:t>
            </a:r>
            <a:r>
              <a:rPr lang="nl-NL" sz="1200" dirty="0" err="1" smtClean="0"/>
              <a:t>Valovirta</a:t>
            </a:r>
            <a:r>
              <a:rPr lang="nl-NL" sz="1200" dirty="0" smtClean="0"/>
              <a:t>, 2007). </a:t>
            </a:r>
            <a:endParaRPr lang="nl-NL" sz="1600" dirty="0" smtClean="0"/>
          </a:p>
          <a:p>
            <a:pPr marL="558900" lvl="1" indent="-342900" algn="just">
              <a:buFont typeface="Wingdings" panose="05000000000000000000" pitchFamily="2" charset="2"/>
              <a:buChar char="Ø"/>
            </a:pPr>
            <a:r>
              <a:rPr lang="nl-NL" sz="1600" dirty="0" smtClean="0"/>
              <a:t>Mogelijk dat verschillende actoren een eigen handelingstheorie hanteren om de gemeenschappelijke veranderingstheorie te activeren </a:t>
            </a:r>
            <a:r>
              <a:rPr lang="nl-NL" sz="1200" dirty="0" smtClean="0"/>
              <a:t>(Rogers, 2008; </a:t>
            </a:r>
            <a:r>
              <a:rPr lang="nl-NL" sz="1200" dirty="0" err="1" smtClean="0"/>
              <a:t>Weiss</a:t>
            </a:r>
            <a:r>
              <a:rPr lang="nl-NL" sz="1200" dirty="0" smtClean="0"/>
              <a:t>, 1998)</a:t>
            </a:r>
          </a:p>
          <a:p>
            <a:pPr marL="342900" indent="-342900" algn="just">
              <a:buFont typeface="Wingdings" panose="05000000000000000000" pitchFamily="2" charset="2"/>
              <a:buChar char="§"/>
            </a:pPr>
            <a:endParaRPr lang="nl-NL" sz="1600" dirty="0"/>
          </a:p>
          <a:p>
            <a:pPr marL="342900" indent="-342900" algn="just">
              <a:buFont typeface="Arial" charset="0"/>
              <a:buChar char="•"/>
            </a:pPr>
            <a:endParaRPr lang="nl-BE" sz="2400"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7</a:t>
            </a:fld>
            <a:endParaRPr lang="nl-NL"/>
          </a:p>
        </p:txBody>
      </p:sp>
    </p:spTree>
    <p:extLst>
      <p:ext uri="{BB962C8B-B14F-4D97-AF65-F5344CB8AC3E}">
        <p14:creationId xmlns:p14="http://schemas.microsoft.com/office/powerpoint/2010/main" val="2692134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Onderzoek binnen TDE-design</a:t>
            </a:r>
            <a:endParaRPr lang="nl-BE" b="1" dirty="0"/>
          </a:p>
        </p:txBody>
      </p:sp>
      <p:sp>
        <p:nvSpPr>
          <p:cNvPr id="3" name="Tijdelijke aanduiding voor inhoud 2"/>
          <p:cNvSpPr>
            <a:spLocks noGrp="1"/>
          </p:cNvSpPr>
          <p:nvPr>
            <p:ph idx="1"/>
          </p:nvPr>
        </p:nvSpPr>
        <p:spPr>
          <a:xfrm>
            <a:off x="539552" y="908720"/>
            <a:ext cx="8064896" cy="5544616"/>
          </a:xfrm>
        </p:spPr>
        <p:txBody>
          <a:bodyPr>
            <a:normAutofit fontScale="92500" lnSpcReduction="20000"/>
          </a:bodyPr>
          <a:lstStyle/>
          <a:p>
            <a:pPr algn="just"/>
            <a:r>
              <a:rPr lang="nl-NL" sz="1800" b="1" dirty="0" smtClean="0"/>
              <a:t>Onderzoeksdesign: </a:t>
            </a:r>
          </a:p>
          <a:p>
            <a:pPr marL="285750" indent="-285750" algn="just">
              <a:buFont typeface="Wingdings" panose="05000000000000000000" pitchFamily="2" charset="2"/>
              <a:buChar char="§"/>
            </a:pPr>
            <a:r>
              <a:rPr lang="nl-NL" sz="1800" dirty="0"/>
              <a:t>Methode-neutraal, oftewel: methodologisch pluralistisch vs. </a:t>
            </a:r>
            <a:r>
              <a:rPr lang="nl-NL" sz="1800" dirty="0" smtClean="0"/>
              <a:t>dogmatisch </a:t>
            </a:r>
            <a:r>
              <a:rPr lang="nl-NL" sz="1200" dirty="0" smtClean="0"/>
              <a:t>(Chen, 2005; </a:t>
            </a:r>
            <a:r>
              <a:rPr lang="nl-NL" sz="1200" dirty="0" err="1" smtClean="0"/>
              <a:t>Donaldson</a:t>
            </a:r>
            <a:r>
              <a:rPr lang="nl-NL" sz="1200" dirty="0" smtClean="0"/>
              <a:t>, 2007)</a:t>
            </a:r>
            <a:endParaRPr lang="nl-NL" sz="1800" dirty="0" smtClean="0"/>
          </a:p>
          <a:p>
            <a:pPr marL="285750" indent="-285750" algn="just">
              <a:buFont typeface="Wingdings" panose="05000000000000000000" pitchFamily="2" charset="2"/>
              <a:buChar char="§"/>
            </a:pPr>
            <a:r>
              <a:rPr lang="nl-NL" sz="1800" dirty="0" smtClean="0"/>
              <a:t>Mogelijkheid tot kwalitatief, kwantitatief of mixed-</a:t>
            </a:r>
            <a:r>
              <a:rPr lang="nl-NL" sz="1800" dirty="0" err="1" smtClean="0"/>
              <a:t>method</a:t>
            </a:r>
            <a:r>
              <a:rPr lang="nl-NL" sz="1800" dirty="0" smtClean="0"/>
              <a:t> onderzoek </a:t>
            </a:r>
            <a:endParaRPr lang="nl-NL" sz="1800" dirty="0"/>
          </a:p>
          <a:p>
            <a:pPr algn="just"/>
            <a:endParaRPr lang="nl-NL" sz="1800" dirty="0"/>
          </a:p>
          <a:p>
            <a:pPr algn="just"/>
            <a:r>
              <a:rPr lang="nl-NL" sz="1800" b="1" dirty="0" smtClean="0"/>
              <a:t>De rol van de evaluator:</a:t>
            </a:r>
          </a:p>
          <a:p>
            <a:pPr marL="285750" indent="-285750" algn="just">
              <a:buFont typeface="Wingdings" panose="05000000000000000000" pitchFamily="2" charset="2"/>
              <a:buChar char="§"/>
            </a:pPr>
            <a:r>
              <a:rPr lang="nl-NL" sz="1800" dirty="0" smtClean="0"/>
              <a:t>Ontwikkelen van programmatheorie op basis van:</a:t>
            </a:r>
          </a:p>
          <a:p>
            <a:pPr marL="501750" lvl="1" indent="-285750" algn="just">
              <a:buFont typeface="Wingdings" panose="05000000000000000000" pitchFamily="2" charset="2"/>
              <a:buChar char="Ø"/>
            </a:pPr>
            <a:r>
              <a:rPr lang="nl-NL" sz="1400" dirty="0" smtClean="0"/>
              <a:t>Bestaande theorieën en onderzoek</a:t>
            </a:r>
          </a:p>
          <a:p>
            <a:pPr marL="501750" lvl="1" indent="-285750" algn="just">
              <a:buFont typeface="Wingdings" panose="05000000000000000000" pitchFamily="2" charset="2"/>
              <a:buChar char="Ø"/>
            </a:pPr>
            <a:r>
              <a:rPr lang="nl-NL" sz="1400" dirty="0" smtClean="0"/>
              <a:t>Impliciete theorieën die worden gehanteerd door de </a:t>
            </a:r>
            <a:r>
              <a:rPr lang="nl-NL" sz="1400" i="1" dirty="0" smtClean="0"/>
              <a:t>designers, </a:t>
            </a:r>
            <a:r>
              <a:rPr lang="nl-NL" sz="1400" i="1" dirty="0" err="1" smtClean="0"/>
              <a:t>implementers</a:t>
            </a:r>
            <a:r>
              <a:rPr lang="nl-NL" sz="1400" i="1" dirty="0" smtClean="0"/>
              <a:t> </a:t>
            </a:r>
            <a:r>
              <a:rPr lang="nl-NL" sz="1400" dirty="0" smtClean="0"/>
              <a:t>of </a:t>
            </a:r>
            <a:r>
              <a:rPr lang="nl-NL" sz="1400" i="1" dirty="0" smtClean="0"/>
              <a:t>target </a:t>
            </a:r>
            <a:r>
              <a:rPr lang="nl-NL" sz="1400" i="1" dirty="0" err="1" smtClean="0"/>
              <a:t>group</a:t>
            </a:r>
            <a:endParaRPr lang="nl-NL" sz="1400" i="1" dirty="0" smtClean="0"/>
          </a:p>
          <a:p>
            <a:pPr marL="501750" lvl="1" indent="-285750" algn="just">
              <a:buFont typeface="Wingdings" panose="05000000000000000000" pitchFamily="2" charset="2"/>
              <a:buChar char="Ø"/>
            </a:pPr>
            <a:endParaRPr lang="nl-NL" sz="1400" dirty="0"/>
          </a:p>
          <a:p>
            <a:pPr marL="285750" indent="-285750" algn="just">
              <a:buFont typeface="Wingdings" panose="05000000000000000000" pitchFamily="2" charset="2"/>
              <a:buChar char="§"/>
            </a:pPr>
            <a:r>
              <a:rPr lang="nl-NL" sz="1800" dirty="0" smtClean="0"/>
              <a:t>Toetsen van programmatheorie aan praktijk</a:t>
            </a:r>
            <a:endParaRPr lang="nl-NL" sz="1800" dirty="0"/>
          </a:p>
          <a:p>
            <a:pPr algn="just"/>
            <a:endParaRPr lang="nl-NL" sz="1800" b="1" dirty="0" smtClean="0"/>
          </a:p>
          <a:p>
            <a:pPr algn="just"/>
            <a:r>
              <a:rPr lang="nl-NL" sz="1800" b="1" dirty="0" smtClean="0"/>
              <a:t>Realist interviews:</a:t>
            </a:r>
          </a:p>
          <a:p>
            <a:pPr marL="285750" indent="-285750" algn="just">
              <a:buFont typeface="Wingdings" panose="05000000000000000000" pitchFamily="2" charset="2"/>
              <a:buChar char="§"/>
            </a:pPr>
            <a:r>
              <a:rPr lang="nl-NL" sz="1800" dirty="0" smtClean="0"/>
              <a:t>Theoriegestuurde interviews om de hypotheses over hoe een programma werkt te inspireren, valideren, weerleggen of te veranderen </a:t>
            </a:r>
            <a:r>
              <a:rPr lang="nl-NL" sz="1200" dirty="0" smtClean="0"/>
              <a:t>(</a:t>
            </a:r>
            <a:r>
              <a:rPr lang="nl-NL" sz="1200" dirty="0" err="1" smtClean="0"/>
              <a:t>Pawson</a:t>
            </a:r>
            <a:r>
              <a:rPr lang="nl-NL" sz="1200" dirty="0" smtClean="0"/>
              <a:t>, 1996)</a:t>
            </a:r>
          </a:p>
          <a:p>
            <a:pPr marL="501750" lvl="1" indent="-285750" algn="just">
              <a:buFont typeface="Wingdings" panose="05000000000000000000" pitchFamily="2" charset="2"/>
              <a:buChar char="Ø"/>
            </a:pPr>
            <a:r>
              <a:rPr lang="nl-NL" sz="1400" dirty="0"/>
              <a:t>Wijkt dus af van </a:t>
            </a:r>
            <a:r>
              <a:rPr lang="nl-NL" sz="1400" dirty="0" smtClean="0"/>
              <a:t>constructivistisch interview dat vooropstelt </a:t>
            </a:r>
            <a:r>
              <a:rPr lang="nl-NL" sz="1400" dirty="0"/>
              <a:t>om ervaringen </a:t>
            </a:r>
            <a:r>
              <a:rPr lang="nl-NL" sz="1400" dirty="0" smtClean="0"/>
              <a:t>te reconstrueren </a:t>
            </a:r>
            <a:r>
              <a:rPr lang="nl-NL" sz="1400" dirty="0"/>
              <a:t>en hun betekenis te </a:t>
            </a:r>
            <a:r>
              <a:rPr lang="nl-NL" sz="1400" dirty="0" smtClean="0"/>
              <a:t>verkennen (</a:t>
            </a:r>
            <a:r>
              <a:rPr lang="nl-NL" sz="1400" dirty="0" err="1" smtClean="0"/>
              <a:t>Seidman</a:t>
            </a:r>
            <a:r>
              <a:rPr lang="nl-NL" sz="1400" dirty="0" smtClean="0"/>
              <a:t>, 2012)</a:t>
            </a:r>
          </a:p>
          <a:p>
            <a:pPr lvl="1" indent="0" algn="just">
              <a:buNone/>
            </a:pPr>
            <a:endParaRPr lang="nl-NL" sz="1400" dirty="0"/>
          </a:p>
          <a:p>
            <a:pPr marL="285750" indent="-285750" algn="just">
              <a:buFont typeface="Wingdings" panose="05000000000000000000" pitchFamily="2" charset="2"/>
              <a:buChar char="§"/>
            </a:pPr>
            <a:r>
              <a:rPr lang="nl-NL" sz="1800" dirty="0"/>
              <a:t> Veronderstelt een andere invulling van de interviewer – interviewee </a:t>
            </a:r>
            <a:r>
              <a:rPr lang="nl-NL" sz="1800" dirty="0" smtClean="0"/>
              <a:t>relatie</a:t>
            </a:r>
          </a:p>
          <a:p>
            <a:pPr marL="501750" lvl="1" indent="-285750" algn="just">
              <a:buFont typeface="Wingdings" panose="05000000000000000000" pitchFamily="2" charset="2"/>
              <a:buChar char="Ø"/>
            </a:pPr>
            <a:r>
              <a:rPr lang="nl-NL" sz="1400" dirty="0"/>
              <a:t>Niet neutraal, maar afwisselend </a:t>
            </a:r>
            <a:r>
              <a:rPr lang="nl-NL" sz="1400" dirty="0" smtClean="0"/>
              <a:t>leraar </a:t>
            </a:r>
            <a:r>
              <a:rPr lang="nl-NL" sz="1400" dirty="0"/>
              <a:t>- leerling</a:t>
            </a:r>
          </a:p>
          <a:p>
            <a:pPr algn="just"/>
            <a:endParaRPr lang="nl-NL" sz="1800" dirty="0" smtClean="0"/>
          </a:p>
          <a:p>
            <a:pPr marL="285750" indent="-285750" algn="just">
              <a:buFont typeface="Wingdings" panose="05000000000000000000" pitchFamily="2" charset="2"/>
              <a:buChar char="§"/>
            </a:pPr>
            <a:r>
              <a:rPr lang="nl-NL" sz="1800" dirty="0"/>
              <a:t> Doel = verfijnen van </a:t>
            </a:r>
            <a:r>
              <a:rPr lang="nl-NL" sz="1800" dirty="0" smtClean="0"/>
              <a:t>programmatheorie en testen van assumpties </a:t>
            </a:r>
            <a:endParaRPr lang="nl-NL" sz="1800" dirty="0"/>
          </a:p>
          <a:p>
            <a:pPr algn="just"/>
            <a:endParaRPr lang="nl-NL" sz="1800" dirty="0"/>
          </a:p>
          <a:p>
            <a:pPr algn="just"/>
            <a:endParaRPr lang="nl-NL" sz="1800" dirty="0"/>
          </a:p>
          <a:p>
            <a:pPr algn="just"/>
            <a:endParaRPr lang="nl-NL" sz="1800" b="1" dirty="0"/>
          </a:p>
          <a:p>
            <a:pPr algn="just"/>
            <a:endParaRPr lang="nl-NL" sz="1200" dirty="0"/>
          </a:p>
          <a:p>
            <a:pPr marL="342900" indent="-342900" algn="just">
              <a:buFont typeface="Wingdings" panose="05000000000000000000" pitchFamily="2" charset="2"/>
              <a:buChar char="§"/>
            </a:pPr>
            <a:endParaRPr lang="nl-NL" sz="1600" dirty="0"/>
          </a:p>
          <a:p>
            <a:pPr marL="342900" indent="-342900" algn="just">
              <a:buFont typeface="Arial" charset="0"/>
              <a:buChar char="•"/>
            </a:pPr>
            <a:endParaRPr lang="nl-BE" sz="2400"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8</a:t>
            </a:fld>
            <a:endParaRPr lang="nl-NL"/>
          </a:p>
        </p:txBody>
      </p:sp>
    </p:spTree>
    <p:extLst>
      <p:ext uri="{BB962C8B-B14F-4D97-AF65-F5344CB8AC3E}">
        <p14:creationId xmlns:p14="http://schemas.microsoft.com/office/powerpoint/2010/main" val="2571624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Het </a:t>
            </a:r>
            <a:r>
              <a:rPr lang="nl-BE" b="1" dirty="0" err="1" smtClean="0"/>
              <a:t>CAIMeR</a:t>
            </a:r>
            <a:r>
              <a:rPr lang="nl-BE" b="1" dirty="0" smtClean="0"/>
              <a:t>-model </a:t>
            </a:r>
            <a:r>
              <a:rPr lang="nl-BE" sz="2000" b="1" dirty="0" smtClean="0"/>
              <a:t>(Blom &amp; Morén)</a:t>
            </a:r>
            <a:endParaRPr lang="nl-BE" b="1" dirty="0"/>
          </a:p>
        </p:txBody>
      </p:sp>
      <p:sp>
        <p:nvSpPr>
          <p:cNvPr id="3" name="Tijdelijke aanduiding voor inhoud 2"/>
          <p:cNvSpPr>
            <a:spLocks noGrp="1"/>
          </p:cNvSpPr>
          <p:nvPr>
            <p:ph idx="1"/>
          </p:nvPr>
        </p:nvSpPr>
        <p:spPr>
          <a:xfrm>
            <a:off x="539552" y="1196976"/>
            <a:ext cx="8064896" cy="5040336"/>
          </a:xfrm>
        </p:spPr>
        <p:txBody>
          <a:bodyPr>
            <a:normAutofit fontScale="92500" lnSpcReduction="10000"/>
          </a:bodyPr>
          <a:lstStyle/>
          <a:p>
            <a:pPr marL="0" lvl="1" indent="0" algn="just">
              <a:buNone/>
            </a:pPr>
            <a:r>
              <a:rPr lang="nl-BE" sz="6400" b="1" dirty="0" smtClean="0"/>
              <a:t>C</a:t>
            </a:r>
            <a:r>
              <a:rPr lang="nl-BE" sz="4600" dirty="0" smtClean="0"/>
              <a:t>ontext</a:t>
            </a:r>
          </a:p>
          <a:p>
            <a:pPr marL="0" lvl="1" indent="0" algn="just">
              <a:buNone/>
            </a:pPr>
            <a:r>
              <a:rPr lang="nl-BE" sz="6400" b="1" dirty="0" smtClean="0"/>
              <a:t>A</a:t>
            </a:r>
            <a:r>
              <a:rPr lang="nl-BE" sz="4600" dirty="0" smtClean="0"/>
              <a:t>ctoren</a:t>
            </a:r>
          </a:p>
          <a:p>
            <a:pPr marL="0" lvl="1" indent="0" algn="just">
              <a:buNone/>
            </a:pPr>
            <a:r>
              <a:rPr lang="nl-BE" sz="6400" b="1" dirty="0" smtClean="0"/>
              <a:t>I</a:t>
            </a:r>
            <a:r>
              <a:rPr lang="nl-BE" sz="4600" dirty="0" smtClean="0"/>
              <a:t>nterventies</a:t>
            </a:r>
          </a:p>
          <a:p>
            <a:pPr marL="0" lvl="1" indent="0" algn="just">
              <a:buNone/>
            </a:pPr>
            <a:r>
              <a:rPr lang="nl-BE" sz="6400" b="1" dirty="0" smtClean="0"/>
              <a:t>Me</a:t>
            </a:r>
            <a:r>
              <a:rPr lang="nl-BE" sz="4600" dirty="0" smtClean="0"/>
              <a:t>chanismen</a:t>
            </a:r>
          </a:p>
          <a:p>
            <a:pPr marL="0" lvl="1" indent="0" algn="just">
              <a:buNone/>
            </a:pPr>
            <a:r>
              <a:rPr lang="nl-BE" sz="6400" b="1" dirty="0" smtClean="0"/>
              <a:t>R</a:t>
            </a:r>
            <a:r>
              <a:rPr lang="nl-BE" sz="4600" dirty="0" smtClean="0"/>
              <a:t>esultaten</a:t>
            </a:r>
            <a:endParaRPr lang="nl-BE" sz="4600" dirty="0"/>
          </a:p>
          <a:p>
            <a:pPr marL="342900" indent="-342900" algn="just">
              <a:buFont typeface="Arial" charset="0"/>
              <a:buChar char="•"/>
            </a:pPr>
            <a:endParaRPr lang="nl-BE" sz="2400" dirty="0"/>
          </a:p>
          <a:p>
            <a:pPr marL="342900" indent="-342900" algn="just">
              <a:buFont typeface="Arial" charset="0"/>
              <a:buChar char="•"/>
            </a:pPr>
            <a:endParaRPr lang="nl-BE" sz="2400" b="1" dirty="0" smtClean="0"/>
          </a:p>
          <a:p>
            <a:pPr marL="342900" indent="-342900" algn="just">
              <a:buFont typeface="Arial" charset="0"/>
              <a:buChar char="•"/>
            </a:pPr>
            <a:endParaRPr lang="nl-BE" sz="2400" dirty="0"/>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9</a:t>
            </a:fld>
            <a:endParaRPr lang="nl-NL"/>
          </a:p>
        </p:txBody>
      </p:sp>
      <p:sp>
        <p:nvSpPr>
          <p:cNvPr id="5" name="Rechteraccolade 4"/>
          <p:cNvSpPr/>
          <p:nvPr/>
        </p:nvSpPr>
        <p:spPr>
          <a:xfrm>
            <a:off x="3419872" y="1166331"/>
            <a:ext cx="1440160" cy="509462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kstvak 5"/>
          <p:cNvSpPr txBox="1"/>
          <p:nvPr/>
        </p:nvSpPr>
        <p:spPr>
          <a:xfrm>
            <a:off x="5004048" y="3261209"/>
            <a:ext cx="3960440" cy="904863"/>
          </a:xfrm>
          <a:prstGeom prst="rect">
            <a:avLst/>
          </a:prstGeom>
          <a:noFill/>
        </p:spPr>
        <p:txBody>
          <a:bodyPr wrap="square" rtlCol="0">
            <a:spAutoFit/>
          </a:bodyPr>
          <a:lstStyle/>
          <a:p>
            <a:pPr algn="ctr">
              <a:lnSpc>
                <a:spcPct val="80000"/>
              </a:lnSpc>
              <a:spcBef>
                <a:spcPct val="20000"/>
              </a:spcBef>
            </a:pPr>
            <a:r>
              <a:rPr lang="nl-BE" sz="2200" dirty="0" smtClean="0">
                <a:solidFill>
                  <a:schemeClr val="tx2"/>
                </a:solidFill>
              </a:rPr>
              <a:t>Toepassing van </a:t>
            </a:r>
            <a:r>
              <a:rPr lang="nl-BE" sz="2200" dirty="0" err="1" smtClean="0">
                <a:solidFill>
                  <a:schemeClr val="tx2"/>
                </a:solidFill>
              </a:rPr>
              <a:t>theoriegestuurde</a:t>
            </a:r>
            <a:r>
              <a:rPr lang="nl-BE" sz="2200" dirty="0" smtClean="0">
                <a:solidFill>
                  <a:schemeClr val="tx2"/>
                </a:solidFill>
              </a:rPr>
              <a:t> evaluatiemethodiek om sociaal werk interventies te analyseren</a:t>
            </a:r>
            <a:endParaRPr lang="en-US" sz="2200" dirty="0">
              <a:solidFill>
                <a:schemeClr val="tx2"/>
              </a:solidFill>
            </a:endParaRPr>
          </a:p>
        </p:txBody>
      </p:sp>
    </p:spTree>
    <p:extLst>
      <p:ext uri="{BB962C8B-B14F-4D97-AF65-F5344CB8AC3E}">
        <p14:creationId xmlns:p14="http://schemas.microsoft.com/office/powerpoint/2010/main" val="2532765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Kantoorthema">
  <a:themeElements>
    <a:clrScheme name="UA 2">
      <a:dk1>
        <a:sysClr val="windowText" lastClr="000000"/>
      </a:dk1>
      <a:lt1>
        <a:sysClr val="window" lastClr="FFFFFF"/>
      </a:lt1>
      <a:dk2>
        <a:srgbClr val="004466"/>
      </a:dk2>
      <a:lt2>
        <a:srgbClr val="BBCCCC"/>
      </a:lt2>
      <a:accent1>
        <a:srgbClr val="004466"/>
      </a:accent1>
      <a:accent2>
        <a:srgbClr val="881133"/>
      </a:accent2>
      <a:accent3>
        <a:srgbClr val="889999"/>
      </a:accent3>
      <a:accent4>
        <a:srgbClr val="3399CC"/>
      </a:accent4>
      <a:accent5>
        <a:srgbClr val="DD9911"/>
      </a:accent5>
      <a:accent6>
        <a:srgbClr val="AAAA00"/>
      </a:accent6>
      <a:hlink>
        <a:srgbClr val="004466"/>
      </a:hlink>
      <a:folHlink>
        <a:srgbClr val="881133"/>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1485</Words>
  <Application>Microsoft Office PowerPoint</Application>
  <PresentationFormat>Diavoorstelling (4:3)</PresentationFormat>
  <Paragraphs>343</Paragraphs>
  <Slides>16</Slides>
  <Notes>16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Wingdings</vt:lpstr>
      <vt:lpstr>Kantoorthema</vt:lpstr>
      <vt:lpstr>   Een ‘theoriegestuurde’ evaluatiemethodiek voor de sociaal werk praktijk</vt:lpstr>
      <vt:lpstr>Voorstelling onderzoeksproject</vt:lpstr>
      <vt:lpstr>Het “Geïntegreerd Breed Onthaal”?</vt:lpstr>
      <vt:lpstr>Het “Geïntegreerd Breed Onthaal”?</vt:lpstr>
      <vt:lpstr>Evaluatie van sociale interventies</vt:lpstr>
      <vt:lpstr>‘Theory-driven’ evaluatie?</vt:lpstr>
      <vt:lpstr>‘Theory-driven’ evaluatie?</vt:lpstr>
      <vt:lpstr>Onderzoek binnen TDE-design</vt:lpstr>
      <vt:lpstr>Het CAIMeR-model (Blom &amp; Morén)</vt:lpstr>
      <vt:lpstr>Context: definitie</vt:lpstr>
      <vt:lpstr>Actoren: definitie</vt:lpstr>
      <vt:lpstr>Interventies: definitie</vt:lpstr>
      <vt:lpstr>Mechanismen: definitie</vt:lpstr>
      <vt:lpstr>Resultaten: definitie</vt:lpstr>
      <vt:lpstr>PowerPoint-presentatie</vt:lpstr>
      <vt:lpstr>Vragen?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2013-10-11T12:12:31Z</dcterms:created>
  <dcterms:modified xsi:type="dcterms:W3CDTF">2016-10-26T14:33:36Z</dcterms:modified>
</cp:coreProperties>
</file>