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00" r:id="rId2"/>
    <p:sldId id="291" r:id="rId3"/>
    <p:sldId id="258" r:id="rId4"/>
    <p:sldId id="292" r:id="rId5"/>
    <p:sldId id="293" r:id="rId6"/>
    <p:sldId id="294" r:id="rId7"/>
    <p:sldId id="295" r:id="rId8"/>
    <p:sldId id="266" r:id="rId9"/>
    <p:sldId id="296" r:id="rId10"/>
    <p:sldId id="297" r:id="rId11"/>
    <p:sldId id="298" r:id="rId12"/>
    <p:sldId id="289" r:id="rId13"/>
    <p:sldId id="301" r:id="rId14"/>
  </p:sldIdLst>
  <p:sldSz cx="12192000" cy="6858000"/>
  <p:notesSz cx="6797675" cy="9928225"/>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68299" autoAdjust="0"/>
  </p:normalViewPr>
  <p:slideViewPr>
    <p:cSldViewPr snapToGrid="0">
      <p:cViewPr>
        <p:scale>
          <a:sx n="40" d="100"/>
          <a:sy n="40" d="100"/>
        </p:scale>
        <p:origin x="1492"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5F0C1CCA-DDAC-4C15-8BB2-85F7904E296E}" type="datetimeFigureOut">
              <a:rPr lang="nl-BE" smtClean="0"/>
              <a:t>26/10/2016</a:t>
            </a:fld>
            <a:endParaRPr lang="nl-BE"/>
          </a:p>
        </p:txBody>
      </p:sp>
      <p:sp>
        <p:nvSpPr>
          <p:cNvPr id="4" name="Tijdelijke aanduiding voor voettekst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nl-BE"/>
          </a:p>
        </p:txBody>
      </p:sp>
      <p:sp>
        <p:nvSpPr>
          <p:cNvPr id="5" name="Tijdelijke aanduiding voor dianumm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3D89E19E-9407-4097-A9C7-0BAE0108A141}" type="slidenum">
              <a:rPr lang="nl-BE" smtClean="0"/>
              <a:t>‹nr.›</a:t>
            </a:fld>
            <a:endParaRPr lang="nl-BE"/>
          </a:p>
        </p:txBody>
      </p:sp>
    </p:spTree>
    <p:extLst>
      <p:ext uri="{BB962C8B-B14F-4D97-AF65-F5344CB8AC3E}">
        <p14:creationId xmlns:p14="http://schemas.microsoft.com/office/powerpoint/2010/main" val="89576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276E9532-449D-41A7-B7DD-423F060BE614}" type="datetimeFigureOut">
              <a:rPr lang="nl-BE" smtClean="0"/>
              <a:t>26/10/2016</a:t>
            </a:fld>
            <a:endParaRPr lang="nl-BE"/>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20C141AB-7B96-4250-ABD4-022D79D9D3C6}" type="slidenum">
              <a:rPr lang="nl-BE" smtClean="0"/>
              <a:t>‹nr.›</a:t>
            </a:fld>
            <a:endParaRPr lang="nl-BE"/>
          </a:p>
        </p:txBody>
      </p:sp>
    </p:spTree>
    <p:extLst>
      <p:ext uri="{BB962C8B-B14F-4D97-AF65-F5344CB8AC3E}">
        <p14:creationId xmlns:p14="http://schemas.microsoft.com/office/powerpoint/2010/main" val="3034373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Actie-onderzoek in project</a:t>
            </a:r>
            <a:r>
              <a:rPr lang="nl-BE" baseline="0" dirty="0" smtClean="0"/>
              <a:t> dat met een vrijwilligerswerking ex-gedetineerden wil ondersteunen bij vrijlating </a:t>
            </a:r>
            <a:r>
              <a:rPr lang="nl-BE" baseline="0" dirty="0" smtClean="0">
                <a:sym typeface="Wingdings" panose="05000000000000000000" pitchFamily="2" charset="2"/>
              </a:rPr>
              <a:t> vandaag over hoe we </a:t>
            </a:r>
            <a:r>
              <a:rPr lang="nl-BE" baseline="0" dirty="0" err="1" smtClean="0">
                <a:sym typeface="Wingdings" panose="05000000000000000000" pitchFamily="2" charset="2"/>
              </a:rPr>
              <a:t>capabilities</a:t>
            </a:r>
            <a:r>
              <a:rPr lang="nl-BE" baseline="0" dirty="0" smtClean="0">
                <a:sym typeface="Wingdings" panose="05000000000000000000" pitchFamily="2" charset="2"/>
              </a:rPr>
              <a:t>-benadering daarin toepassen</a:t>
            </a:r>
            <a:endParaRPr lang="nl-BE" dirty="0"/>
          </a:p>
        </p:txBody>
      </p:sp>
      <p:sp>
        <p:nvSpPr>
          <p:cNvPr id="4" name="Tijdelijke aanduiding voor dianummer 3"/>
          <p:cNvSpPr>
            <a:spLocks noGrp="1"/>
          </p:cNvSpPr>
          <p:nvPr>
            <p:ph type="sldNum" sz="quarter" idx="10"/>
          </p:nvPr>
        </p:nvSpPr>
        <p:spPr/>
        <p:txBody>
          <a:bodyPr/>
          <a:lstStyle/>
          <a:p>
            <a:fld id="{2A99E7CB-B55B-433F-ACF3-9EACF2CD01B5}" type="slidenum">
              <a:rPr lang="nl-NL" smtClean="0"/>
              <a:t>1</a:t>
            </a:fld>
            <a:endParaRPr lang="nl-NL"/>
          </a:p>
        </p:txBody>
      </p:sp>
    </p:spTree>
    <p:extLst>
      <p:ext uri="{BB962C8B-B14F-4D97-AF65-F5344CB8AC3E}">
        <p14:creationId xmlns:p14="http://schemas.microsoft.com/office/powerpoint/2010/main" val="7871208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r>
              <a:rPr lang="nl-BE" b="1" dirty="0" smtClean="0"/>
              <a:t>Literatuurstudie van methodieken : verkennen hulpbronnen</a:t>
            </a:r>
            <a:r>
              <a:rPr lang="nl-BE" b="1" baseline="0" dirty="0" smtClean="0"/>
              <a:t> &amp; </a:t>
            </a:r>
            <a:r>
              <a:rPr lang="nl-BE" b="1" baseline="0" dirty="0" err="1" smtClean="0"/>
              <a:t>capabilities</a:t>
            </a:r>
            <a:r>
              <a:rPr lang="nl-BE" b="1" baseline="0" dirty="0" smtClean="0"/>
              <a:t> versterkende methoden</a:t>
            </a:r>
            <a:endParaRPr lang="nl-BE" b="1" dirty="0" smtClean="0"/>
          </a:p>
          <a:p>
            <a:pPr>
              <a:buFont typeface="Wingdings" panose="05000000000000000000" pitchFamily="2" charset="2"/>
              <a:buChar char="à"/>
            </a:pPr>
            <a:r>
              <a:rPr lang="nl-BE" dirty="0" smtClean="0"/>
              <a:t> geheel of deels mogelijk relevant </a:t>
            </a:r>
          </a:p>
          <a:p>
            <a:pPr>
              <a:buFont typeface="Wingdings" panose="05000000000000000000" pitchFamily="2" charset="2"/>
              <a:buChar char="à"/>
            </a:pPr>
            <a:r>
              <a:rPr lang="nl-BE" dirty="0" smtClean="0"/>
              <a:t> vertaalslag van de doelstellingen van het project en ons theoretisch referentiekader :</a:t>
            </a:r>
          </a:p>
          <a:p>
            <a:pPr lvl="1">
              <a:buFont typeface="Wingdings" panose="05000000000000000000" pitchFamily="2" charset="2"/>
              <a:buChar char="à"/>
            </a:pPr>
            <a:r>
              <a:rPr lang="nl-BE" dirty="0" smtClean="0"/>
              <a:t>Netwerkbenadering: professioneel + sociaal</a:t>
            </a:r>
          </a:p>
          <a:p>
            <a:pPr lvl="1">
              <a:buFont typeface="Wingdings" panose="05000000000000000000" pitchFamily="2" charset="2"/>
              <a:buChar char="à"/>
            </a:pPr>
            <a:r>
              <a:rPr lang="nl-BE" dirty="0" smtClean="0"/>
              <a:t>Krachtenbenadering</a:t>
            </a:r>
            <a:r>
              <a:rPr lang="nl-BE" baseline="0" dirty="0" smtClean="0"/>
              <a:t> / </a:t>
            </a:r>
            <a:r>
              <a:rPr lang="nl-BE" baseline="0" dirty="0" err="1" smtClean="0"/>
              <a:t>capabilities</a:t>
            </a:r>
            <a:r>
              <a:rPr lang="nl-BE" baseline="0" dirty="0" smtClean="0"/>
              <a:t> versterken: </a:t>
            </a:r>
            <a:r>
              <a:rPr lang="nl-BE" baseline="0" dirty="0" err="1" smtClean="0"/>
              <a:t>ointern</a:t>
            </a:r>
            <a:r>
              <a:rPr lang="nl-BE" baseline="0" dirty="0" smtClean="0"/>
              <a:t> + extern</a:t>
            </a:r>
            <a:endParaRPr lang="nl-BE" dirty="0" smtClean="0"/>
          </a:p>
          <a:p>
            <a:pPr>
              <a:buFont typeface="Wingdings" panose="05000000000000000000" pitchFamily="2" charset="2"/>
              <a:buChar char="à"/>
            </a:pPr>
            <a:r>
              <a:rPr lang="nl-BE" dirty="0" smtClean="0">
                <a:sym typeface="Wingdings" panose="05000000000000000000" pitchFamily="2" charset="2"/>
              </a:rPr>
              <a:t> </a:t>
            </a:r>
            <a:r>
              <a:rPr lang="nl-BE" dirty="0" smtClean="0"/>
              <a:t>de praktijk van een vrijwilligerswerking die inzet op de brug naar buiten.</a:t>
            </a:r>
          </a:p>
          <a:p>
            <a:pPr marL="457200" indent="-457200">
              <a:buFont typeface="Symbol" panose="05050102010706020507" pitchFamily="18" charset="2"/>
              <a:buChar char="-"/>
            </a:pPr>
            <a:endParaRPr lang="nl-BE" dirty="0" smtClean="0"/>
          </a:p>
          <a:p>
            <a:pPr marL="0" indent="0">
              <a:buFont typeface="Symbol" panose="05050102010706020507" pitchFamily="18" charset="2"/>
              <a:buNone/>
            </a:pPr>
            <a:r>
              <a:rPr lang="nl-BE" dirty="0" smtClean="0"/>
              <a:t>- Verkenning </a:t>
            </a:r>
            <a:r>
              <a:rPr lang="nl-BE" dirty="0" smtClean="0"/>
              <a:t>hulpbronnen- en netwerkversterkende methodieken</a:t>
            </a:r>
          </a:p>
          <a:p>
            <a:pPr marL="457200" lvl="1" indent="0">
              <a:buFont typeface="Symbol" panose="05050102010706020507" pitchFamily="18" charset="2"/>
              <a:buNone/>
            </a:pPr>
            <a:r>
              <a:rPr lang="nl-BE" dirty="0" smtClean="0"/>
              <a:t>Bestaande methodiek: relevantie (CTI, Netwerkcoach, …)</a:t>
            </a:r>
          </a:p>
          <a:p>
            <a:pPr marL="457200" lvl="1" indent="0">
              <a:buFont typeface="Symbol" panose="05050102010706020507" pitchFamily="18" charset="2"/>
              <a:buNone/>
            </a:pPr>
            <a:r>
              <a:rPr lang="nl-BE" dirty="0" smtClean="0"/>
              <a:t>Inspiratie uit diverse methodieken (EKC, DUO, </a:t>
            </a:r>
            <a:r>
              <a:rPr lang="nl-BE" dirty="0" err="1" smtClean="0"/>
              <a:t>Ecogram</a:t>
            </a:r>
            <a:r>
              <a:rPr lang="nl-BE" dirty="0" smtClean="0"/>
              <a:t>…)</a:t>
            </a:r>
          </a:p>
          <a:p>
            <a:pPr marL="0" indent="0">
              <a:buFont typeface="Symbol" panose="05050102010706020507" pitchFamily="18" charset="2"/>
              <a:buNone/>
            </a:pPr>
            <a:r>
              <a:rPr lang="nl-BE" dirty="0" smtClean="0"/>
              <a:t>- Klemtonen </a:t>
            </a:r>
            <a:r>
              <a:rPr lang="nl-BE" dirty="0" smtClean="0"/>
              <a:t>methodieken:</a:t>
            </a:r>
          </a:p>
          <a:p>
            <a:pPr marL="457200" lvl="1" indent="0">
              <a:buFont typeface="Symbol" panose="05050102010706020507" pitchFamily="18" charset="2"/>
              <a:buNone/>
            </a:pPr>
            <a:r>
              <a:rPr lang="nl-BE" dirty="0" smtClean="0"/>
              <a:t>Netwerkbenadering: Professioneel + sociaal</a:t>
            </a:r>
          </a:p>
          <a:p>
            <a:pPr marL="457200" lvl="1" indent="0">
              <a:buFont typeface="Symbol" panose="05050102010706020507" pitchFamily="18" charset="2"/>
              <a:buNone/>
            </a:pPr>
            <a:r>
              <a:rPr lang="nl-BE" dirty="0" smtClean="0"/>
              <a:t>Krachtenperspectief / </a:t>
            </a:r>
            <a:r>
              <a:rPr lang="nl-BE" dirty="0" err="1" smtClean="0"/>
              <a:t>Capabilities</a:t>
            </a:r>
            <a:r>
              <a:rPr lang="nl-BE" dirty="0" smtClean="0"/>
              <a:t> versterkend: intern + extern</a:t>
            </a:r>
          </a:p>
          <a:p>
            <a:pPr marL="457200" lvl="1" indent="0">
              <a:buFont typeface="Symbol" panose="05050102010706020507" pitchFamily="18" charset="2"/>
              <a:buNone/>
            </a:pPr>
            <a:r>
              <a:rPr lang="nl-BE" dirty="0" smtClean="0"/>
              <a:t>Generalistisch</a:t>
            </a:r>
          </a:p>
          <a:p>
            <a:endParaRPr lang="nl-BE" dirty="0" smtClean="0"/>
          </a:p>
          <a:p>
            <a:r>
              <a:rPr lang="nl-BE" b="1" dirty="0" smtClean="0"/>
              <a:t>ACTION PLAN</a:t>
            </a:r>
            <a:r>
              <a:rPr lang="nl-BE" dirty="0" smtClean="0"/>
              <a:t>:</a:t>
            </a:r>
          </a:p>
          <a:p>
            <a:pPr marL="0" indent="0">
              <a:buFont typeface="Symbol" panose="05050102010706020507" pitchFamily="18" charset="2"/>
              <a:buNone/>
            </a:pPr>
            <a:r>
              <a:rPr lang="nl-BE" dirty="0" smtClean="0"/>
              <a:t>- Fasen </a:t>
            </a:r>
            <a:r>
              <a:rPr lang="nl-BE" dirty="0" smtClean="0"/>
              <a:t>ondersteuningstraject: </a:t>
            </a:r>
          </a:p>
          <a:p>
            <a:pPr marL="457200" lvl="1" indent="0">
              <a:buFont typeface="Symbol" panose="05050102010706020507" pitchFamily="18" charset="2"/>
              <a:buNone/>
            </a:pPr>
            <a:r>
              <a:rPr lang="nl-BE" dirty="0" smtClean="0"/>
              <a:t>Kennismaking &amp; vertrouwen</a:t>
            </a:r>
          </a:p>
          <a:p>
            <a:pPr marL="457200" lvl="1" indent="0">
              <a:buFont typeface="Symbol" panose="05050102010706020507" pitchFamily="18" charset="2"/>
              <a:buNone/>
            </a:pPr>
            <a:r>
              <a:rPr lang="nl-BE" dirty="0" smtClean="0"/>
              <a:t>Netwerkverkenning &amp; analyse </a:t>
            </a:r>
            <a:r>
              <a:rPr lang="nl-BE" dirty="0" err="1" smtClean="0"/>
              <a:t>capabilities</a:t>
            </a:r>
            <a:r>
              <a:rPr lang="nl-BE" dirty="0" smtClean="0"/>
              <a:t> (verwachtingen, noden, hulpbronnen)</a:t>
            </a:r>
          </a:p>
          <a:p>
            <a:pPr marL="457200" lvl="1" indent="0">
              <a:buFont typeface="Symbol" panose="05050102010706020507" pitchFamily="18" charset="2"/>
              <a:buNone/>
            </a:pPr>
            <a:r>
              <a:rPr lang="nl-BE" dirty="0" smtClean="0"/>
              <a:t>Activeren netwerk &amp; individueel stappenplan opstellen</a:t>
            </a:r>
          </a:p>
          <a:p>
            <a:pPr marL="457200" lvl="1" indent="0">
              <a:buFont typeface="Symbol" panose="05050102010706020507" pitchFamily="18" charset="2"/>
              <a:buNone/>
            </a:pPr>
            <a:r>
              <a:rPr lang="nl-BE" dirty="0" smtClean="0"/>
              <a:t>Uitvoering, opvolging &amp; bijsturing plan </a:t>
            </a:r>
          </a:p>
          <a:p>
            <a:pPr marL="457200" lvl="1" indent="0">
              <a:buFont typeface="Symbol" panose="05050102010706020507" pitchFamily="18" charset="2"/>
              <a:buNone/>
            </a:pPr>
            <a:r>
              <a:rPr lang="nl-BE" dirty="0" smtClean="0"/>
              <a:t>Afronding &amp; overdracht</a:t>
            </a:r>
          </a:p>
          <a:p>
            <a:pPr marL="914400" lvl="1" indent="-457200">
              <a:buFont typeface="Symbol" panose="05050102010706020507" pitchFamily="18" charset="2"/>
              <a:buChar char="-"/>
            </a:pPr>
            <a:endParaRPr lang="nl-BE" dirty="0" smtClean="0"/>
          </a:p>
          <a:p>
            <a:pPr marL="0" indent="0">
              <a:buFont typeface="Symbol" panose="05050102010706020507" pitchFamily="18" charset="2"/>
              <a:buNone/>
            </a:pPr>
            <a:r>
              <a:rPr lang="nl-BE" dirty="0" smtClean="0"/>
              <a:t>Rol cliënt &lt;&gt; vrijwilliger &lt;&gt; PM &lt;&gt; Persoonlijk netwerk &lt;&gt; TB e/o professionelen in netwerk </a:t>
            </a:r>
          </a:p>
          <a:p>
            <a:endParaRPr lang="nl-BE" dirty="0" smtClean="0"/>
          </a:p>
          <a:p>
            <a:pPr marL="0" indent="0">
              <a:buNone/>
            </a:pPr>
            <a:r>
              <a:rPr lang="nl-BE" dirty="0" smtClean="0"/>
              <a:t>Samenwerkingsmodel: </a:t>
            </a:r>
            <a:r>
              <a:rPr lang="nl-BE" b="1" dirty="0" smtClean="0"/>
              <a:t>Rolverdeling</a:t>
            </a:r>
            <a:r>
              <a:rPr lang="nl-BE" b="1" baseline="0" dirty="0" smtClean="0"/>
              <a:t> alle betrokkenen</a:t>
            </a:r>
            <a:r>
              <a:rPr lang="nl-BE" b="1" dirty="0" smtClean="0"/>
              <a:t>:</a:t>
            </a:r>
          </a:p>
          <a:p>
            <a:pPr marL="0" indent="0">
              <a:buNone/>
            </a:pPr>
            <a:r>
              <a:rPr lang="nl-BE" dirty="0" smtClean="0"/>
              <a:t>Verdeling rollen alle betrokkenen:</a:t>
            </a:r>
          </a:p>
          <a:p>
            <a:r>
              <a:rPr lang="nl-BE" dirty="0" smtClean="0"/>
              <a:t>Functie PM en vrijwilligers</a:t>
            </a:r>
          </a:p>
          <a:p>
            <a:r>
              <a:rPr lang="nl-BE" dirty="0" smtClean="0"/>
              <a:t>Samenwerking PM – </a:t>
            </a:r>
            <a:r>
              <a:rPr lang="nl-BE" dirty="0" err="1" smtClean="0"/>
              <a:t>TBs</a:t>
            </a:r>
            <a:r>
              <a:rPr lang="nl-BE" dirty="0" smtClean="0"/>
              <a:t> ( - vrijwilligers)</a:t>
            </a:r>
          </a:p>
          <a:p>
            <a:r>
              <a:rPr lang="nl-BE" dirty="0" smtClean="0"/>
              <a:t>Samenwerking PM – vrijwilligers</a:t>
            </a:r>
          </a:p>
          <a:p>
            <a:r>
              <a:rPr lang="nl-BE" dirty="0" smtClean="0"/>
              <a:t>Samenwerking PM – externe hulp- en dienstverleners ( - vrijwilligers)</a:t>
            </a:r>
          </a:p>
          <a:p>
            <a:endParaRPr lang="nl-BE" dirty="0" smtClean="0"/>
          </a:p>
          <a:p>
            <a:pPr marL="0" indent="0">
              <a:buNone/>
            </a:pPr>
            <a:r>
              <a:rPr lang="nl-BE" dirty="0" smtClean="0">
                <a:sym typeface="Wingdings" panose="05000000000000000000" pitchFamily="2" charset="2"/>
              </a:rPr>
              <a:t> 2 Focusgroepen </a:t>
            </a:r>
            <a:r>
              <a:rPr lang="nl-BE" dirty="0" smtClean="0"/>
              <a:t>met de projectgroep en </a:t>
            </a:r>
            <a:r>
              <a:rPr lang="nl-BE" dirty="0" err="1" smtClean="0"/>
              <a:t>TBs</a:t>
            </a:r>
            <a:endParaRPr lang="nl-BE" dirty="0" smtClean="0"/>
          </a:p>
          <a:p>
            <a:endParaRPr lang="nl-BE" dirty="0" smtClean="0"/>
          </a:p>
          <a:p>
            <a:endParaRPr lang="nl-BE" dirty="0"/>
          </a:p>
        </p:txBody>
      </p:sp>
      <p:sp>
        <p:nvSpPr>
          <p:cNvPr id="4" name="Tijdelijke aanduiding voor dianummer 3"/>
          <p:cNvSpPr>
            <a:spLocks noGrp="1"/>
          </p:cNvSpPr>
          <p:nvPr>
            <p:ph type="sldNum" sz="quarter" idx="10"/>
          </p:nvPr>
        </p:nvSpPr>
        <p:spPr/>
        <p:txBody>
          <a:bodyPr/>
          <a:lstStyle/>
          <a:p>
            <a:fld id="{20C141AB-7B96-4250-ABD4-022D79D9D3C6}" type="slidenum">
              <a:rPr lang="nl-BE" smtClean="0"/>
              <a:t>11</a:t>
            </a:fld>
            <a:endParaRPr lang="nl-BE"/>
          </a:p>
        </p:txBody>
      </p:sp>
    </p:spTree>
    <p:extLst>
      <p:ext uri="{BB962C8B-B14F-4D97-AF65-F5344CB8AC3E}">
        <p14:creationId xmlns:p14="http://schemas.microsoft.com/office/powerpoint/2010/main" val="23765012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BE" dirty="0" smtClean="0"/>
              <a:t>Action </a:t>
            </a:r>
            <a:r>
              <a:rPr lang="nl-BE" dirty="0" err="1" smtClean="0"/>
              <a:t>principles</a:t>
            </a:r>
            <a:endParaRPr lang="nl-BE" dirty="0" smtClean="0"/>
          </a:p>
          <a:p>
            <a:pPr lvl="0"/>
            <a:endParaRPr lang="nl-BE" b="1" dirty="0" smtClean="0"/>
          </a:p>
          <a:p>
            <a:pPr lvl="0"/>
            <a:r>
              <a:rPr lang="nl-BE" b="1" dirty="0" smtClean="0"/>
              <a:t>Active </a:t>
            </a:r>
            <a:r>
              <a:rPr lang="nl-BE" b="1" dirty="0" err="1" smtClean="0"/>
              <a:t>citizenship</a:t>
            </a:r>
            <a:r>
              <a:rPr lang="nl-BE" dirty="0" smtClean="0"/>
              <a:t>: door inzetten van vrijwilligers en activeren van sociaal netwerk ‘samenredzaamheid’ door burgers bevorderen </a:t>
            </a:r>
          </a:p>
          <a:p>
            <a:pPr lvl="0"/>
            <a:r>
              <a:rPr lang="nl-BE" b="1" dirty="0" smtClean="0"/>
              <a:t>Empowerment</a:t>
            </a:r>
            <a:r>
              <a:rPr lang="nl-BE" dirty="0" smtClean="0"/>
              <a:t>: Mensen hebben zelf talenten en krachten (</a:t>
            </a:r>
            <a:r>
              <a:rPr lang="nl-BE" dirty="0" err="1" smtClean="0"/>
              <a:t>capabilities</a:t>
            </a:r>
            <a:r>
              <a:rPr lang="nl-BE" dirty="0" smtClean="0"/>
              <a:t>) en ook in de nabije omgeving zijn inzetbare krachtbronnen aanwezig. Daarom wordt eerst gekeken naar wat de cliënt zelf kan (met hulp van de directe omgeving) en daarna pas bepaald of verdere ondersteuning nodig is. Dit relateert aan het vergroten van autonomie en het bijdragen aan empowerment van de cliënt. </a:t>
            </a:r>
          </a:p>
          <a:p>
            <a:pPr lvl="0"/>
            <a:r>
              <a:rPr lang="nl-BE" b="1" dirty="0" smtClean="0"/>
              <a:t>Client </a:t>
            </a:r>
            <a:r>
              <a:rPr lang="nl-BE" b="1" dirty="0" err="1" smtClean="0"/>
              <a:t>perspective</a:t>
            </a:r>
            <a:r>
              <a:rPr lang="nl-BE" dirty="0" smtClean="0"/>
              <a:t>: het netwerk bepaalt zelf welke hulpverlening ze aanvullend willen inschakelen. De cliënt heeft de regie in handen.</a:t>
            </a:r>
          </a:p>
          <a:p>
            <a:pPr lvl="0"/>
            <a:r>
              <a:rPr lang="nl-BE" b="1" dirty="0" smtClean="0"/>
              <a:t>Client </a:t>
            </a:r>
            <a:r>
              <a:rPr lang="nl-BE" b="1" dirty="0" err="1" smtClean="0"/>
              <a:t>participation</a:t>
            </a:r>
            <a:r>
              <a:rPr lang="nl-BE" dirty="0" smtClean="0"/>
              <a:t>: De cliënt draagt de verantwoordelijkheid voor zijn/haar keuzes in het traject. Hij/zij heeft dan ook de autonomie om deze keuzes te maken</a:t>
            </a:r>
          </a:p>
          <a:p>
            <a:pPr lvl="0"/>
            <a:r>
              <a:rPr lang="nl-BE" b="1" dirty="0" err="1" smtClean="0"/>
              <a:t>Positive</a:t>
            </a:r>
            <a:r>
              <a:rPr lang="nl-BE" b="1" dirty="0" smtClean="0"/>
              <a:t> assistance</a:t>
            </a:r>
            <a:r>
              <a:rPr lang="nl-BE" dirty="0" smtClean="0"/>
              <a:t>: De cliënt staat centraal. De ondersteuningsrelatie is gestoeld op vertrouwen en respect voor de eigenheid en autonomie van de cliënt (van Regenmortel, 2002)</a:t>
            </a:r>
          </a:p>
          <a:p>
            <a:pPr lvl="0"/>
            <a:r>
              <a:rPr lang="nl-BE" b="1" dirty="0" smtClean="0"/>
              <a:t>Focus on </a:t>
            </a:r>
            <a:r>
              <a:rPr lang="nl-BE" b="1" dirty="0" err="1" smtClean="0"/>
              <a:t>results</a:t>
            </a:r>
            <a:r>
              <a:rPr lang="nl-BE" dirty="0" smtClean="0"/>
              <a:t>: de doelen zijn duidelijk geformuleerd voor de korte en lange termijn en er worden concrete acties aan gekoppeld. De voortgang wordt ook opgevolgd en zo nodig bijgestuurd. </a:t>
            </a:r>
          </a:p>
          <a:p>
            <a:pPr lvl="0"/>
            <a:r>
              <a:rPr lang="nl-BE" b="1" dirty="0" err="1" smtClean="0"/>
              <a:t>Generalistic</a:t>
            </a:r>
            <a:r>
              <a:rPr lang="nl-BE" dirty="0" smtClean="0"/>
              <a:t>: het is niet de bedoeling om integrale hulp- en dienstverlening te voorzien, maar wel open te staan voor doelstellingen op alle mogelijke dimensies van levenskwaliteit. Bij de uitvoering van acties, kan hieraan eventueel ook tegemoet gekomen worden door het inschakelen van meerdere vrijwilligers bij een cliënt als het netwerk (nog) niet voldoende functioneert.</a:t>
            </a:r>
          </a:p>
          <a:p>
            <a:pPr lvl="0"/>
            <a:r>
              <a:rPr lang="nl-BE" b="1" dirty="0" smtClean="0"/>
              <a:t>Long-term focus</a:t>
            </a:r>
            <a:r>
              <a:rPr lang="nl-BE" dirty="0" smtClean="0"/>
              <a:t>: De positieve effecten van het netwerk blijven bestaan als het netwerk voldoende veerkrachtig is.</a:t>
            </a:r>
          </a:p>
          <a:p>
            <a:pPr lvl="0"/>
            <a:r>
              <a:rPr lang="nl-BE" b="1" dirty="0" err="1" smtClean="0"/>
              <a:t>Tailored</a:t>
            </a:r>
            <a:r>
              <a:rPr lang="nl-BE" b="1" dirty="0" smtClean="0"/>
              <a:t> approach</a:t>
            </a:r>
            <a:r>
              <a:rPr lang="nl-BE" dirty="0" smtClean="0"/>
              <a:t>: het stappenplan omvat op maat gemaakte interventies, strategieën en diensten. De duur van het gehele traject en de intensiteit en frequentie van contacten variëren per cliënt en diens setting. </a:t>
            </a:r>
          </a:p>
          <a:p>
            <a:endParaRPr lang="nl-BE" dirty="0" smtClean="0"/>
          </a:p>
          <a:p>
            <a:endParaRPr lang="nl-BE" dirty="0"/>
          </a:p>
        </p:txBody>
      </p:sp>
      <p:sp>
        <p:nvSpPr>
          <p:cNvPr id="4" name="Tijdelijke aanduiding voor dianummer 3"/>
          <p:cNvSpPr>
            <a:spLocks noGrp="1"/>
          </p:cNvSpPr>
          <p:nvPr>
            <p:ph type="sldNum" sz="quarter" idx="10"/>
          </p:nvPr>
        </p:nvSpPr>
        <p:spPr/>
        <p:txBody>
          <a:bodyPr/>
          <a:lstStyle/>
          <a:p>
            <a:fld id="{20C141AB-7B96-4250-ABD4-022D79D9D3C6}" type="slidenum">
              <a:rPr lang="nl-BE" smtClean="0"/>
              <a:t>12</a:t>
            </a:fld>
            <a:endParaRPr lang="nl-BE"/>
          </a:p>
        </p:txBody>
      </p:sp>
    </p:spTree>
    <p:extLst>
      <p:ext uri="{BB962C8B-B14F-4D97-AF65-F5344CB8AC3E}">
        <p14:creationId xmlns:p14="http://schemas.microsoft.com/office/powerpoint/2010/main" val="18983930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20C141AB-7B96-4250-ABD4-022D79D9D3C6}" type="slidenum">
              <a:rPr lang="nl-BE" smtClean="0"/>
              <a:t>13</a:t>
            </a:fld>
            <a:endParaRPr lang="nl-BE"/>
          </a:p>
        </p:txBody>
      </p:sp>
    </p:spTree>
    <p:extLst>
      <p:ext uri="{BB962C8B-B14F-4D97-AF65-F5344CB8AC3E}">
        <p14:creationId xmlns:p14="http://schemas.microsoft.com/office/powerpoint/2010/main" val="2628569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Eerst wat vertellen over het project en hoe het ontstaan is</a:t>
            </a:r>
            <a:endParaRPr lang="nl-BE" dirty="0"/>
          </a:p>
        </p:txBody>
      </p:sp>
      <p:sp>
        <p:nvSpPr>
          <p:cNvPr id="4" name="Tijdelijke aanduiding voor dianummer 3"/>
          <p:cNvSpPr>
            <a:spLocks noGrp="1"/>
          </p:cNvSpPr>
          <p:nvPr>
            <p:ph type="sldNum" sz="quarter" idx="10"/>
          </p:nvPr>
        </p:nvSpPr>
        <p:spPr/>
        <p:txBody>
          <a:bodyPr/>
          <a:lstStyle/>
          <a:p>
            <a:fld id="{20C141AB-7B96-4250-ABD4-022D79D9D3C6}" type="slidenum">
              <a:rPr lang="nl-BE" smtClean="0"/>
              <a:t>2</a:t>
            </a:fld>
            <a:endParaRPr lang="nl-BE"/>
          </a:p>
        </p:txBody>
      </p:sp>
    </p:spTree>
    <p:extLst>
      <p:ext uri="{BB962C8B-B14F-4D97-AF65-F5344CB8AC3E}">
        <p14:creationId xmlns:p14="http://schemas.microsoft.com/office/powerpoint/2010/main" val="2031803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b="1" dirty="0" smtClean="0"/>
              <a:t>Die ondersteund wordt</a:t>
            </a:r>
            <a:r>
              <a:rPr lang="nl-BE" b="1" baseline="0" dirty="0" smtClean="0"/>
              <a:t> door professionele sociaal werker!</a:t>
            </a:r>
            <a:endParaRPr lang="nl-BE" b="1" dirty="0"/>
          </a:p>
        </p:txBody>
      </p:sp>
      <p:sp>
        <p:nvSpPr>
          <p:cNvPr id="4" name="Tijdelijke aanduiding voor dianummer 3"/>
          <p:cNvSpPr>
            <a:spLocks noGrp="1"/>
          </p:cNvSpPr>
          <p:nvPr>
            <p:ph type="sldNum" sz="quarter" idx="10"/>
          </p:nvPr>
        </p:nvSpPr>
        <p:spPr/>
        <p:txBody>
          <a:bodyPr/>
          <a:lstStyle/>
          <a:p>
            <a:fld id="{20C141AB-7B96-4250-ABD4-022D79D9D3C6}" type="slidenum">
              <a:rPr lang="nl-BE" smtClean="0"/>
              <a:t>3</a:t>
            </a:fld>
            <a:endParaRPr lang="nl-BE"/>
          </a:p>
        </p:txBody>
      </p:sp>
    </p:spTree>
    <p:extLst>
      <p:ext uri="{BB962C8B-B14F-4D97-AF65-F5344CB8AC3E}">
        <p14:creationId xmlns:p14="http://schemas.microsoft.com/office/powerpoint/2010/main" val="2922467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r>
              <a:rPr lang="nl-BE" sz="1200" dirty="0" smtClean="0"/>
              <a:t>Ondersteuning project via</a:t>
            </a:r>
          </a:p>
          <a:p>
            <a:pPr marL="457200" indent="-457200">
              <a:buFont typeface="Symbol" panose="05050102010706020507" pitchFamily="18" charset="2"/>
              <a:buChar char="-"/>
            </a:pPr>
            <a:r>
              <a:rPr lang="nl-BE" sz="1200" dirty="0" smtClean="0"/>
              <a:t>Projectgroep BBB</a:t>
            </a:r>
          </a:p>
          <a:p>
            <a:pPr marL="457200" indent="-457200">
              <a:buFont typeface="Symbol" panose="05050102010706020507" pitchFamily="18" charset="2"/>
              <a:buChar char="-"/>
            </a:pPr>
            <a:r>
              <a:rPr lang="nl-BE" sz="1200" dirty="0" err="1" smtClean="0"/>
              <a:t>Expertengroep</a:t>
            </a:r>
            <a:r>
              <a:rPr lang="nl-BE" sz="1200" dirty="0" smtClean="0"/>
              <a:t> BBB</a:t>
            </a:r>
          </a:p>
          <a:p>
            <a:pPr marL="457200" indent="-457200">
              <a:buFont typeface="Symbol" panose="05050102010706020507" pitchFamily="18" charset="2"/>
              <a:buChar char="-"/>
            </a:pPr>
            <a:r>
              <a:rPr lang="nl-BE" sz="1200" dirty="0" smtClean="0"/>
              <a:t>Denkgroep BBB JWA</a:t>
            </a:r>
            <a:endParaRPr lang="nl-BE" dirty="0"/>
          </a:p>
        </p:txBody>
      </p:sp>
      <p:sp>
        <p:nvSpPr>
          <p:cNvPr id="4" name="Tijdelijke aanduiding voor dianummer 3"/>
          <p:cNvSpPr>
            <a:spLocks noGrp="1"/>
          </p:cNvSpPr>
          <p:nvPr>
            <p:ph type="sldNum" sz="quarter" idx="10"/>
          </p:nvPr>
        </p:nvSpPr>
        <p:spPr/>
        <p:txBody>
          <a:bodyPr/>
          <a:lstStyle/>
          <a:p>
            <a:fld id="{20C141AB-7B96-4250-ABD4-022D79D9D3C6}" type="slidenum">
              <a:rPr lang="nl-BE" smtClean="0"/>
              <a:t>4</a:t>
            </a:fld>
            <a:endParaRPr lang="nl-BE"/>
          </a:p>
        </p:txBody>
      </p:sp>
    </p:spTree>
    <p:extLst>
      <p:ext uri="{BB962C8B-B14F-4D97-AF65-F5344CB8AC3E}">
        <p14:creationId xmlns:p14="http://schemas.microsoft.com/office/powerpoint/2010/main" val="1841176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20C141AB-7B96-4250-ABD4-022D79D9D3C6}" type="slidenum">
              <a:rPr lang="nl-BE" smtClean="0"/>
              <a:t>5</a:t>
            </a:fld>
            <a:endParaRPr lang="nl-BE"/>
          </a:p>
        </p:txBody>
      </p:sp>
    </p:spTree>
    <p:extLst>
      <p:ext uri="{BB962C8B-B14F-4D97-AF65-F5344CB8AC3E}">
        <p14:creationId xmlns:p14="http://schemas.microsoft.com/office/powerpoint/2010/main" val="3509022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r>
              <a:rPr lang="nl-BE" dirty="0" err="1" smtClean="0"/>
              <a:t>Capabilities</a:t>
            </a:r>
            <a:r>
              <a:rPr lang="nl-BE" dirty="0" smtClean="0"/>
              <a:t> Approach as </a:t>
            </a:r>
            <a:r>
              <a:rPr lang="nl-BE" dirty="0" err="1" smtClean="0"/>
              <a:t>overarching</a:t>
            </a:r>
            <a:r>
              <a:rPr lang="nl-BE" dirty="0" smtClean="0"/>
              <a:t> </a:t>
            </a:r>
            <a:r>
              <a:rPr lang="nl-BE" dirty="0" err="1" smtClean="0"/>
              <a:t>framework</a:t>
            </a:r>
            <a:r>
              <a:rPr lang="nl-BE" dirty="0" smtClean="0"/>
              <a:t> : </a:t>
            </a:r>
            <a:r>
              <a:rPr lang="nl-BE" dirty="0" err="1" smtClean="0"/>
              <a:t>Quality</a:t>
            </a:r>
            <a:r>
              <a:rPr lang="nl-BE" dirty="0" smtClean="0"/>
              <a:t> of life, human </a:t>
            </a:r>
            <a:r>
              <a:rPr lang="nl-BE" dirty="0" err="1" smtClean="0"/>
              <a:t>dignity</a:t>
            </a:r>
            <a:r>
              <a:rPr lang="nl-BE" dirty="0" smtClean="0"/>
              <a:t>, </a:t>
            </a:r>
            <a:r>
              <a:rPr lang="nl-BE" dirty="0" err="1" smtClean="0"/>
              <a:t>capabilities</a:t>
            </a:r>
            <a:endParaRPr lang="nl-BE" dirty="0" smtClean="0"/>
          </a:p>
          <a:p>
            <a:pPr marL="0" indent="0">
              <a:buNone/>
            </a:pPr>
            <a:endParaRPr lang="en-GB" dirty="0" smtClean="0"/>
          </a:p>
          <a:p>
            <a:pPr marL="0" indent="0">
              <a:buNone/>
            </a:pPr>
            <a:r>
              <a:rPr lang="en-GB" dirty="0" smtClean="0"/>
              <a:t>CA</a:t>
            </a:r>
            <a:r>
              <a:rPr lang="en-GB" b="1" dirty="0" smtClean="0"/>
              <a:t>: Quality of life </a:t>
            </a:r>
            <a:r>
              <a:rPr lang="en-GB" dirty="0" smtClean="0"/>
              <a:t>= people can fully flourish in society</a:t>
            </a:r>
          </a:p>
          <a:p>
            <a:pPr marL="0" indent="0">
              <a:buNone/>
            </a:pPr>
            <a:r>
              <a:rPr lang="en-GB" dirty="0" smtClean="0"/>
              <a:t>CA: </a:t>
            </a:r>
            <a:r>
              <a:rPr lang="en-GB" b="1" dirty="0" smtClean="0"/>
              <a:t>Human dignity </a:t>
            </a:r>
            <a:r>
              <a:rPr lang="en-GB" dirty="0" smtClean="0">
                <a:sym typeface="Wingdings" panose="05000000000000000000" pitchFamily="2" charset="2"/>
              </a:rPr>
              <a:t> </a:t>
            </a:r>
            <a:r>
              <a:rPr lang="en-GB" dirty="0" smtClean="0"/>
              <a:t>people have the real opportunities to live a life of quality and to flourish (capabilities)</a:t>
            </a:r>
          </a:p>
          <a:p>
            <a:pPr marL="0" indent="0">
              <a:buNone/>
            </a:pPr>
            <a:endParaRPr lang="en-GB" dirty="0" smtClean="0"/>
          </a:p>
          <a:p>
            <a:pPr marL="0" indent="0">
              <a:buNone/>
            </a:pPr>
            <a:r>
              <a:rPr lang="en-GB" dirty="0" smtClean="0"/>
              <a:t>Based on human dignity </a:t>
            </a:r>
            <a:r>
              <a:rPr lang="en-GB" dirty="0" smtClean="0">
                <a:sym typeface="Wingdings" panose="05000000000000000000" pitchFamily="2" charset="2"/>
              </a:rPr>
              <a:t></a:t>
            </a:r>
            <a:r>
              <a:rPr lang="en-GB" dirty="0" smtClean="0"/>
              <a:t> identify dimensions of quality of life </a:t>
            </a:r>
          </a:p>
          <a:p>
            <a:pPr marL="0" indent="0">
              <a:buNone/>
            </a:pPr>
            <a:r>
              <a:rPr lang="en-GB" dirty="0" smtClean="0">
                <a:sym typeface="Wingdings" panose="05000000000000000000" pitchFamily="2" charset="2"/>
              </a:rPr>
              <a:t> Human dignity also a guiding c</a:t>
            </a:r>
            <a:r>
              <a:rPr lang="en-GB" dirty="0" smtClean="0"/>
              <a:t>oncept </a:t>
            </a:r>
            <a:r>
              <a:rPr lang="en-GB" dirty="0" smtClean="0">
                <a:sym typeface="Wingdings" panose="05000000000000000000" pitchFamily="2" charset="2"/>
              </a:rPr>
              <a:t></a:t>
            </a:r>
            <a:r>
              <a:rPr lang="en-GB" i="1" dirty="0" smtClean="0"/>
              <a:t> </a:t>
            </a:r>
            <a:r>
              <a:rPr lang="en-GB" dirty="0" smtClean="0"/>
              <a:t>substantiate translation into practice </a:t>
            </a:r>
            <a:r>
              <a:rPr lang="en-GB" dirty="0" smtClean="0">
                <a:sym typeface="Wingdings" panose="05000000000000000000" pitchFamily="2" charset="2"/>
              </a:rPr>
              <a:t> develop approach based on evaluations</a:t>
            </a:r>
            <a:endParaRPr lang="en-GB" dirty="0" smtClean="0"/>
          </a:p>
          <a:p>
            <a:endParaRPr lang="nl-BE" dirty="0" smtClean="0"/>
          </a:p>
          <a:p>
            <a:pPr>
              <a:buFont typeface="Wingdings" panose="05000000000000000000" pitchFamily="2" charset="2"/>
              <a:buChar char="à"/>
            </a:pPr>
            <a:r>
              <a:rPr lang="en-GB" dirty="0" smtClean="0"/>
              <a:t> CA as steppingstone	</a:t>
            </a:r>
          </a:p>
          <a:p>
            <a:pPr marL="0" indent="0">
              <a:buNone/>
            </a:pPr>
            <a:r>
              <a:rPr lang="en-GB" dirty="0" smtClean="0"/>
              <a:t>BECAUSE: helps make “</a:t>
            </a:r>
            <a:r>
              <a:rPr lang="en-GB" i="1" dirty="0" smtClean="0"/>
              <a:t>human needs explicit</a:t>
            </a:r>
            <a:r>
              <a:rPr lang="en-GB" dirty="0" smtClean="0"/>
              <a:t>” and focus on quality of life and the “</a:t>
            </a:r>
            <a:r>
              <a:rPr lang="en-GB" i="1" dirty="0" smtClean="0"/>
              <a:t>position of excluded or marginalised  groups</a:t>
            </a:r>
            <a:r>
              <a:rPr lang="en-GB" dirty="0" smtClean="0"/>
              <a:t>” </a:t>
            </a:r>
            <a:r>
              <a:rPr lang="en-GB" sz="1000" dirty="0" smtClean="0"/>
              <a:t>(</a:t>
            </a:r>
            <a:r>
              <a:rPr lang="en-GB" sz="1000" dirty="0" err="1" smtClean="0"/>
              <a:t>Beerninck-Wissink</a:t>
            </a:r>
            <a:r>
              <a:rPr lang="en-GB" sz="1000" dirty="0" smtClean="0"/>
              <a:t>, 2015: 58) </a:t>
            </a:r>
          </a:p>
          <a:p>
            <a:pPr marL="0" indent="0">
              <a:buNone/>
            </a:pPr>
            <a:r>
              <a:rPr lang="en-GB" dirty="0" smtClean="0"/>
              <a:t>~ humane quality of life and participation in society</a:t>
            </a:r>
          </a:p>
          <a:p>
            <a:pPr lvl="1"/>
            <a:endParaRPr lang="nl-BE" dirty="0" smtClean="0"/>
          </a:p>
          <a:p>
            <a:pPr marL="0" indent="0">
              <a:buNone/>
            </a:pPr>
            <a:r>
              <a:rPr lang="nl-BE" dirty="0" err="1" smtClean="0"/>
              <a:t>Complemented</a:t>
            </a:r>
            <a:r>
              <a:rPr lang="nl-BE" dirty="0" smtClean="0"/>
              <a:t> </a:t>
            </a:r>
            <a:r>
              <a:rPr lang="nl-BE" dirty="0" err="1" smtClean="0"/>
              <a:t>with</a:t>
            </a:r>
            <a:r>
              <a:rPr lang="nl-BE" dirty="0" smtClean="0"/>
              <a:t> </a:t>
            </a:r>
            <a:r>
              <a:rPr lang="nl-BE" dirty="0" err="1" smtClean="0"/>
              <a:t>subtheories</a:t>
            </a:r>
            <a:r>
              <a:rPr lang="nl-BE" dirty="0" smtClean="0"/>
              <a:t>: </a:t>
            </a:r>
          </a:p>
          <a:p>
            <a:pPr lvl="1"/>
            <a:r>
              <a:rPr lang="nl-BE" dirty="0" err="1" smtClean="0"/>
              <a:t>Scarcity</a:t>
            </a:r>
            <a:endParaRPr lang="nl-BE" dirty="0" smtClean="0"/>
          </a:p>
          <a:p>
            <a:pPr lvl="1"/>
            <a:r>
              <a:rPr lang="nl-BE" dirty="0" smtClean="0"/>
              <a:t>Support </a:t>
            </a:r>
            <a:r>
              <a:rPr lang="nl-BE" dirty="0" err="1" smtClean="0"/>
              <a:t>Needs</a:t>
            </a:r>
            <a:r>
              <a:rPr lang="nl-BE" dirty="0" smtClean="0"/>
              <a:t> &amp; </a:t>
            </a:r>
            <a:r>
              <a:rPr lang="nl-BE" dirty="0" err="1" smtClean="0"/>
              <a:t>Quality</a:t>
            </a:r>
            <a:r>
              <a:rPr lang="nl-BE" dirty="0" smtClean="0"/>
              <a:t> of life </a:t>
            </a:r>
            <a:r>
              <a:rPr lang="nl-BE" dirty="0" err="1" smtClean="0"/>
              <a:t>dimensions</a:t>
            </a:r>
            <a:endParaRPr lang="nl-BE" dirty="0" smtClean="0"/>
          </a:p>
          <a:p>
            <a:endParaRPr lang="nl-BE" dirty="0" smtClean="0"/>
          </a:p>
          <a:p>
            <a:endParaRPr lang="nl-BE" dirty="0"/>
          </a:p>
        </p:txBody>
      </p:sp>
      <p:sp>
        <p:nvSpPr>
          <p:cNvPr id="4" name="Tijdelijke aanduiding voor dianummer 3"/>
          <p:cNvSpPr>
            <a:spLocks noGrp="1"/>
          </p:cNvSpPr>
          <p:nvPr>
            <p:ph type="sldNum" sz="quarter" idx="10"/>
          </p:nvPr>
        </p:nvSpPr>
        <p:spPr/>
        <p:txBody>
          <a:bodyPr/>
          <a:lstStyle/>
          <a:p>
            <a:fld id="{20C141AB-7B96-4250-ABD4-022D79D9D3C6}" type="slidenum">
              <a:rPr lang="nl-BE" smtClean="0"/>
              <a:t>6</a:t>
            </a:fld>
            <a:endParaRPr lang="nl-BE"/>
          </a:p>
        </p:txBody>
      </p:sp>
    </p:spTree>
    <p:extLst>
      <p:ext uri="{BB962C8B-B14F-4D97-AF65-F5344CB8AC3E}">
        <p14:creationId xmlns:p14="http://schemas.microsoft.com/office/powerpoint/2010/main" val="3444476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r>
              <a:rPr lang="nl-BE" b="1" dirty="0" err="1" smtClean="0"/>
              <a:t>Functionings</a:t>
            </a:r>
            <a:r>
              <a:rPr lang="nl-BE" b="1" dirty="0" smtClean="0"/>
              <a:t> &amp; </a:t>
            </a:r>
            <a:r>
              <a:rPr lang="nl-BE" b="1" dirty="0" err="1" smtClean="0"/>
              <a:t>Capabilities</a:t>
            </a:r>
            <a:endParaRPr lang="nl-BE" dirty="0" smtClean="0"/>
          </a:p>
          <a:p>
            <a:pPr marL="0" indent="0">
              <a:buNone/>
            </a:pPr>
            <a:r>
              <a:rPr lang="nl-BE" b="1" dirty="0" err="1" smtClean="0"/>
              <a:t>Functionings</a:t>
            </a:r>
            <a:r>
              <a:rPr lang="nl-BE" dirty="0" smtClean="0"/>
              <a:t> = menselijke eigenschappen, de verschillende dingen die iemand doet of is; de dingen of toestanden die iemand realiseert,</a:t>
            </a:r>
            <a:r>
              <a:rPr lang="nl-BE" i="1" dirty="0" smtClean="0"/>
              <a:t> </a:t>
            </a:r>
            <a:r>
              <a:rPr lang="nl-BE" dirty="0" smtClean="0"/>
              <a:t>gaande van bijvoorbeeld voeding tot in het openbaar kunnen verschijnen zonder schaamte</a:t>
            </a:r>
          </a:p>
          <a:p>
            <a:endParaRPr lang="nl-BE" dirty="0" smtClean="0"/>
          </a:p>
          <a:p>
            <a:pPr marL="0" indent="0">
              <a:buNone/>
            </a:pPr>
            <a:r>
              <a:rPr lang="nl-BE" b="1" dirty="0" err="1" smtClean="0"/>
              <a:t>Capabilities</a:t>
            </a:r>
            <a:r>
              <a:rPr lang="nl-BE" dirty="0" smtClean="0"/>
              <a:t> </a:t>
            </a:r>
            <a:r>
              <a:rPr lang="nl-BE" b="1" dirty="0" smtClean="0"/>
              <a:t>= iemands werkelijke mogelijkheden om het leven te leiden dat hij/zijn met rede waardevol a</a:t>
            </a:r>
            <a:r>
              <a:rPr lang="nl-BE" dirty="0" smtClean="0"/>
              <a:t>cht</a:t>
            </a:r>
          </a:p>
          <a:p>
            <a:endParaRPr lang="nl-BE" dirty="0" smtClean="0"/>
          </a:p>
          <a:p>
            <a:pPr marL="0" indent="0">
              <a:buNone/>
            </a:pPr>
            <a:r>
              <a:rPr lang="nl-BE" dirty="0" smtClean="0"/>
              <a:t>Vb. fiets, vasten of geen geld om te eten</a:t>
            </a:r>
          </a:p>
          <a:p>
            <a:pPr marL="0" indent="0">
              <a:buNone/>
            </a:pPr>
            <a:endParaRPr lang="nl-BE" dirty="0" smtClean="0"/>
          </a:p>
          <a:p>
            <a:pPr>
              <a:buFont typeface="Wingdings" panose="05000000000000000000" pitchFamily="2" charset="2"/>
              <a:buChar char="è"/>
            </a:pPr>
            <a:r>
              <a:rPr lang="nl-BE" b="1" dirty="0" smtClean="0"/>
              <a:t>Keuzevrijheid en autonomie + capaciteiten, hulpbronnen of middelen </a:t>
            </a:r>
          </a:p>
          <a:p>
            <a:pPr marL="0" indent="0">
              <a:buNone/>
            </a:pPr>
            <a:r>
              <a:rPr lang="nl-BE" b="1" dirty="0" smtClean="0"/>
              <a:t>	+ sociale, politieke, economische en institutionele ondersteuning</a:t>
            </a:r>
          </a:p>
          <a:p>
            <a:pPr marL="0" indent="0">
              <a:buNone/>
            </a:pPr>
            <a:endParaRPr lang="nl-BE" b="1" dirty="0" smtClean="0"/>
          </a:p>
          <a:p>
            <a:pPr marL="0" indent="0">
              <a:buNone/>
            </a:pPr>
            <a:r>
              <a:rPr lang="nl-BE" dirty="0" err="1" smtClean="0"/>
              <a:t>Capabilities</a:t>
            </a:r>
            <a:r>
              <a:rPr lang="nl-BE" dirty="0" smtClean="0"/>
              <a:t> </a:t>
            </a:r>
            <a:r>
              <a:rPr lang="nl-BE" dirty="0" smtClean="0">
                <a:sym typeface="Wingdings" panose="05000000000000000000" pitchFamily="2" charset="2"/>
              </a:rPr>
              <a:t> </a:t>
            </a:r>
            <a:r>
              <a:rPr lang="nl-BE" dirty="0" smtClean="0"/>
              <a:t>focus op werkelijke mogelijkheden van mensen om het leven te leiden dat zij (met rede) waardevol achten, en aldus te participeren aan de samenleving. </a:t>
            </a:r>
          </a:p>
          <a:p>
            <a:pPr marL="0" indent="0">
              <a:buNone/>
            </a:pPr>
            <a:r>
              <a:rPr lang="nl-BE" dirty="0" smtClean="0">
                <a:sym typeface="Wingdings" panose="05000000000000000000" pitchFamily="2" charset="2"/>
              </a:rPr>
              <a:t> </a:t>
            </a:r>
            <a:r>
              <a:rPr lang="nl-BE" dirty="0" smtClean="0"/>
              <a:t>krachten van mensen + nodige ondersteuning met respect voor de eigenheid en de autonomie van mensen</a:t>
            </a:r>
          </a:p>
          <a:p>
            <a:pPr marL="0" indent="0">
              <a:buNone/>
            </a:pPr>
            <a:r>
              <a:rPr lang="nl-BE" dirty="0" smtClean="0"/>
              <a:t>Focus op </a:t>
            </a:r>
            <a:r>
              <a:rPr lang="nl-BE" dirty="0" err="1" smtClean="0"/>
              <a:t>capabilities</a:t>
            </a:r>
            <a:r>
              <a:rPr lang="nl-BE" dirty="0" smtClean="0"/>
              <a:t> in sociaal werk </a:t>
            </a:r>
            <a:r>
              <a:rPr lang="nl-BE" dirty="0" smtClean="0">
                <a:sym typeface="Wingdings" panose="05000000000000000000" pitchFamily="2" charset="2"/>
              </a:rPr>
              <a:t> </a:t>
            </a:r>
            <a:r>
              <a:rPr lang="nl-BE" dirty="0" smtClean="0"/>
              <a:t>inzetten op mensen ondersteunen en versterken van netwerken om volwaardig te kunnen participeren aan de samenleving. </a:t>
            </a:r>
            <a:endParaRPr lang="nl-BE" dirty="0"/>
          </a:p>
        </p:txBody>
      </p:sp>
      <p:sp>
        <p:nvSpPr>
          <p:cNvPr id="4" name="Tijdelijke aanduiding voor dianummer 3"/>
          <p:cNvSpPr>
            <a:spLocks noGrp="1"/>
          </p:cNvSpPr>
          <p:nvPr>
            <p:ph type="sldNum" sz="quarter" idx="10"/>
          </p:nvPr>
        </p:nvSpPr>
        <p:spPr/>
        <p:txBody>
          <a:bodyPr/>
          <a:lstStyle/>
          <a:p>
            <a:fld id="{20C141AB-7B96-4250-ABD4-022D79D9D3C6}" type="slidenum">
              <a:rPr lang="nl-BE" smtClean="0"/>
              <a:t>7</a:t>
            </a:fld>
            <a:endParaRPr lang="nl-BE"/>
          </a:p>
        </p:txBody>
      </p:sp>
    </p:spTree>
    <p:extLst>
      <p:ext uri="{BB962C8B-B14F-4D97-AF65-F5344CB8AC3E}">
        <p14:creationId xmlns:p14="http://schemas.microsoft.com/office/powerpoint/2010/main" val="3495907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r>
              <a:rPr lang="nl-BE" b="1" dirty="0" err="1" smtClean="0"/>
              <a:t>Capabilities</a:t>
            </a:r>
            <a:r>
              <a:rPr lang="nl-BE" dirty="0" smtClean="0"/>
              <a:t>: Overkoepelende theorie</a:t>
            </a:r>
          </a:p>
          <a:p>
            <a:pPr marL="914400" lvl="1" indent="-457200">
              <a:buFont typeface="Symbol" panose="05050102010706020507" pitchFamily="18" charset="2"/>
              <a:buChar char="-"/>
            </a:pPr>
            <a:r>
              <a:rPr lang="nl-BE" dirty="0" smtClean="0"/>
              <a:t>Levenskwaliteit, menswaardigheid, krachtenbenadering, </a:t>
            </a:r>
            <a:r>
              <a:rPr lang="nl-BE" dirty="0" err="1" smtClean="0"/>
              <a:t>capabilities</a:t>
            </a:r>
            <a:r>
              <a:rPr lang="nl-BE" dirty="0" smtClean="0"/>
              <a:t> </a:t>
            </a:r>
          </a:p>
          <a:p>
            <a:pPr marL="0" lvl="0" indent="0">
              <a:buFont typeface="Symbol" panose="05050102010706020507" pitchFamily="18" charset="2"/>
              <a:buNone/>
            </a:pPr>
            <a:r>
              <a:rPr lang="nl-BE" dirty="0" smtClean="0">
                <a:sym typeface="Wingdings" panose="05000000000000000000" pitchFamily="2" charset="2"/>
              </a:rPr>
              <a:t> </a:t>
            </a:r>
            <a:r>
              <a:rPr lang="nl-BE" b="1" dirty="0" smtClean="0"/>
              <a:t>AANVULLEN MET DEELKADER VOOR VERTAALSLAG NAAR PRAKTIJK</a:t>
            </a:r>
          </a:p>
          <a:p>
            <a:pPr marL="914400" lvl="1" indent="-457200">
              <a:buFont typeface="Symbol" panose="05050102010706020507" pitchFamily="18" charset="2"/>
              <a:buChar char="-"/>
            </a:pPr>
            <a:r>
              <a:rPr lang="nl-BE" dirty="0" smtClean="0"/>
              <a:t>~ Schaarste: Bandbreedte</a:t>
            </a:r>
            <a:endParaRPr lang="nl-BE" dirty="0" smtClean="0">
              <a:sym typeface="Wingdings" panose="05000000000000000000" pitchFamily="2" charset="2"/>
            </a:endParaRPr>
          </a:p>
          <a:p>
            <a:pPr marL="914400" lvl="1" indent="-457200">
              <a:buFont typeface="Symbol" panose="05050102010706020507" pitchFamily="18" charset="2"/>
              <a:buChar char="-"/>
            </a:pPr>
            <a:r>
              <a:rPr lang="nl-BE" dirty="0" smtClean="0"/>
              <a:t>~ </a:t>
            </a:r>
            <a:r>
              <a:rPr lang="nl-BE" dirty="0" err="1" smtClean="0"/>
              <a:t>Ondersteuningsdenken</a:t>
            </a:r>
            <a:r>
              <a:rPr lang="nl-BE" dirty="0" smtClean="0"/>
              <a:t> &amp; Dimensies Levenskwaliteit</a:t>
            </a:r>
          </a:p>
          <a:p>
            <a:pPr marL="1371600" lvl="2" indent="-457200">
              <a:buFont typeface="Symbol" panose="05050102010706020507" pitchFamily="18" charset="2"/>
              <a:buChar char="-"/>
            </a:pPr>
            <a:r>
              <a:rPr lang="nl-BE" i="1" dirty="0" smtClean="0"/>
              <a:t>Discrepanties competenties &lt;&gt; eisen omgeving/situatie</a:t>
            </a:r>
          </a:p>
          <a:p>
            <a:pPr marL="0" indent="0">
              <a:buNone/>
            </a:pPr>
            <a:r>
              <a:rPr lang="nl-BE" dirty="0" err="1" smtClean="0"/>
              <a:t>Capabilities</a:t>
            </a:r>
            <a:r>
              <a:rPr lang="nl-BE" dirty="0" smtClean="0"/>
              <a:t> as </a:t>
            </a:r>
            <a:r>
              <a:rPr lang="nl-BE" dirty="0" err="1" smtClean="0"/>
              <a:t>overarching</a:t>
            </a:r>
            <a:r>
              <a:rPr lang="nl-BE" dirty="0" smtClean="0"/>
              <a:t> </a:t>
            </a:r>
            <a:r>
              <a:rPr lang="nl-BE" dirty="0" err="1" smtClean="0"/>
              <a:t>framework</a:t>
            </a:r>
            <a:r>
              <a:rPr lang="nl-BE" dirty="0" smtClean="0"/>
              <a:t> (</a:t>
            </a:r>
            <a:r>
              <a:rPr lang="nl-BE" dirty="0" err="1" smtClean="0"/>
              <a:t>Quality</a:t>
            </a:r>
            <a:r>
              <a:rPr lang="nl-BE" dirty="0" smtClean="0"/>
              <a:t> of life, human </a:t>
            </a:r>
            <a:r>
              <a:rPr lang="nl-BE" dirty="0" err="1" smtClean="0"/>
              <a:t>dignity</a:t>
            </a:r>
            <a:r>
              <a:rPr lang="nl-BE" dirty="0" smtClean="0"/>
              <a:t>, empowerment, </a:t>
            </a:r>
            <a:r>
              <a:rPr lang="nl-BE" dirty="0" err="1" smtClean="0"/>
              <a:t>capabilities</a:t>
            </a:r>
            <a:r>
              <a:rPr lang="nl-BE"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nl-BE" dirty="0" smtClean="0">
                <a:sym typeface="Wingdings" panose="05000000000000000000" pitchFamily="2" charset="2"/>
              </a:rPr>
              <a:t> </a:t>
            </a:r>
            <a:r>
              <a:rPr lang="nl-BE" b="1" dirty="0" err="1" smtClean="0"/>
              <a:t>Complemented</a:t>
            </a:r>
            <a:r>
              <a:rPr lang="nl-BE" b="1" dirty="0" smtClean="0"/>
              <a:t> </a:t>
            </a:r>
            <a:r>
              <a:rPr lang="nl-BE" b="1" dirty="0" err="1" smtClean="0"/>
              <a:t>with</a:t>
            </a:r>
            <a:r>
              <a:rPr lang="nl-BE" b="1" dirty="0" smtClean="0"/>
              <a:t> </a:t>
            </a:r>
            <a:r>
              <a:rPr lang="nl-BE" b="1" dirty="0" err="1" smtClean="0"/>
              <a:t>subtheories</a:t>
            </a:r>
            <a:r>
              <a:rPr lang="nl-BE" b="1" dirty="0" smtClean="0"/>
              <a:t> </a:t>
            </a:r>
            <a:r>
              <a:rPr lang="nl-BE" b="1" dirty="0" err="1" smtClean="0"/>
              <a:t>for</a:t>
            </a:r>
            <a:r>
              <a:rPr lang="nl-BE" b="1" dirty="0" smtClean="0"/>
              <a:t> </a:t>
            </a:r>
            <a:r>
              <a:rPr lang="nl-BE" b="1" dirty="0" err="1" smtClean="0"/>
              <a:t>translation</a:t>
            </a:r>
            <a:r>
              <a:rPr lang="nl-BE" b="1" dirty="0" smtClean="0"/>
              <a:t> </a:t>
            </a:r>
            <a:r>
              <a:rPr lang="nl-BE" b="1" dirty="0" err="1" smtClean="0"/>
              <a:t>into</a:t>
            </a:r>
            <a:r>
              <a:rPr lang="nl-BE" b="1" dirty="0" smtClean="0"/>
              <a:t> </a:t>
            </a:r>
            <a:r>
              <a:rPr lang="nl-BE" b="1" dirty="0" err="1" smtClean="0"/>
              <a:t>practice</a:t>
            </a:r>
            <a:r>
              <a:rPr lang="nl-BE" b="1" dirty="0" smtClean="0"/>
              <a:t>:</a:t>
            </a:r>
          </a:p>
          <a:p>
            <a:pPr marL="0" lvl="0" indent="0">
              <a:buNone/>
            </a:pPr>
            <a:endParaRPr lang="nl-BE" b="1" dirty="0" smtClean="0"/>
          </a:p>
          <a:p>
            <a:pPr marL="0" lvl="0" indent="0">
              <a:buNone/>
            </a:pPr>
            <a:r>
              <a:rPr lang="nl-BE" b="1" dirty="0" err="1" smtClean="0"/>
              <a:t>Scarcity</a:t>
            </a:r>
            <a:r>
              <a:rPr lang="nl-BE" b="1" dirty="0" smtClean="0"/>
              <a:t>: </a:t>
            </a:r>
            <a:r>
              <a:rPr lang="en-GB" dirty="0" smtClean="0"/>
              <a:t>Band width</a:t>
            </a:r>
          </a:p>
          <a:p>
            <a:pPr lvl="0">
              <a:buFont typeface="Wingdings" panose="05000000000000000000" pitchFamily="2" charset="2"/>
              <a:buChar char="à"/>
            </a:pPr>
            <a:r>
              <a:rPr lang="en-GB" dirty="0" smtClean="0">
                <a:sym typeface="Wingdings" panose="05000000000000000000" pitchFamily="2" charset="2"/>
              </a:rPr>
              <a:t>Scarcity leads to limited</a:t>
            </a:r>
            <a:r>
              <a:rPr lang="en-GB" dirty="0" smtClean="0"/>
              <a:t> cognitive band width </a:t>
            </a:r>
          </a:p>
          <a:p>
            <a:pPr marL="0" lvl="0" indent="0">
              <a:buNone/>
            </a:pPr>
            <a:r>
              <a:rPr lang="en-GB" dirty="0" smtClean="0"/>
              <a:t>=  less cognitive capacity available because of (financial or other) conditions  </a:t>
            </a:r>
          </a:p>
          <a:p>
            <a:pPr marL="0" lvl="0" indent="0">
              <a:buNone/>
            </a:pPr>
            <a:r>
              <a:rPr lang="en-GB" dirty="0" smtClean="0"/>
              <a:t>[concentration, cognitive performance &amp; self control</a:t>
            </a:r>
          </a:p>
          <a:p>
            <a:pPr lvl="0">
              <a:buFont typeface="Wingdings" panose="05000000000000000000" pitchFamily="2" charset="2"/>
              <a:buChar char="à"/>
            </a:pPr>
            <a:r>
              <a:rPr lang="en-GB" dirty="0" smtClean="0"/>
              <a:t> with as a result “bad” choices that bring us more trouble</a:t>
            </a:r>
            <a:r>
              <a:rPr lang="nl-BE" dirty="0" smtClean="0"/>
              <a:t>]</a:t>
            </a:r>
          </a:p>
          <a:p>
            <a:pPr marL="0" indent="0">
              <a:buNone/>
            </a:pPr>
            <a:endParaRPr lang="en-GB" sz="1400" b="1" dirty="0" smtClean="0"/>
          </a:p>
          <a:p>
            <a:pPr marL="0" indent="0">
              <a:buNone/>
            </a:pPr>
            <a:r>
              <a:rPr lang="en-GB" sz="1400" b="1" dirty="0" smtClean="0"/>
              <a:t>Support needs &amp; Quality of life dimensions </a:t>
            </a:r>
          </a:p>
          <a:p>
            <a:pPr marL="0" lvl="0" indent="0">
              <a:buNone/>
            </a:pPr>
            <a:r>
              <a:rPr lang="en-GB" dirty="0" smtClean="0"/>
              <a:t>Support need = </a:t>
            </a:r>
            <a:r>
              <a:rPr lang="en-GB" b="1" dirty="0" smtClean="0"/>
              <a:t>discrepancy</a:t>
            </a:r>
            <a:r>
              <a:rPr lang="en-GB" dirty="0" smtClean="0"/>
              <a:t> </a:t>
            </a:r>
            <a:r>
              <a:rPr lang="en-GB" b="1" dirty="0" smtClean="0"/>
              <a:t>capacities</a:t>
            </a:r>
            <a:r>
              <a:rPr lang="en-GB" dirty="0" smtClean="0"/>
              <a:t> of a person </a:t>
            </a:r>
          </a:p>
          <a:p>
            <a:pPr marL="0" lvl="0" indent="0">
              <a:buNone/>
            </a:pPr>
            <a:r>
              <a:rPr lang="en-GB" dirty="0" smtClean="0"/>
              <a:t>&lt;&gt; </a:t>
            </a:r>
            <a:r>
              <a:rPr lang="en-GB" b="1" dirty="0" smtClean="0"/>
              <a:t>demands</a:t>
            </a:r>
            <a:r>
              <a:rPr lang="en-GB" dirty="0" smtClean="0"/>
              <a:t> of settings (E.g. housing, work, social contacts, educational and recreational conditions) </a:t>
            </a:r>
          </a:p>
          <a:p>
            <a:pPr marL="0" lvl="0" indent="0">
              <a:buNone/>
            </a:pPr>
            <a:r>
              <a:rPr lang="en-GB" dirty="0" smtClean="0"/>
              <a:t>in a societal context</a:t>
            </a:r>
          </a:p>
          <a:p>
            <a:pPr marL="0" indent="0" defTabSz="915772">
              <a:buNone/>
            </a:pPr>
            <a:r>
              <a:rPr lang="en-GB" dirty="0" smtClean="0">
                <a:sym typeface="Wingdings" panose="05000000000000000000" pitchFamily="2" charset="2"/>
              </a:rPr>
              <a:t></a:t>
            </a:r>
            <a:r>
              <a:rPr lang="en-GB" dirty="0" smtClean="0"/>
              <a:t> ~ Capabilities + importance social environment </a:t>
            </a:r>
            <a:r>
              <a:rPr lang="en-GB" dirty="0" smtClean="0">
                <a:sym typeface="Wingdings" panose="05000000000000000000" pitchFamily="2" charset="2"/>
              </a:rPr>
              <a:t></a:t>
            </a:r>
            <a:r>
              <a:rPr lang="en-GB" dirty="0" smtClean="0"/>
              <a:t> translation into practice: need network approach</a:t>
            </a:r>
          </a:p>
          <a:p>
            <a:endParaRPr lang="nl-BE" b="1" dirty="0"/>
          </a:p>
        </p:txBody>
      </p:sp>
      <p:sp>
        <p:nvSpPr>
          <p:cNvPr id="4" name="Tijdelijke aanduiding voor dianummer 3"/>
          <p:cNvSpPr>
            <a:spLocks noGrp="1"/>
          </p:cNvSpPr>
          <p:nvPr>
            <p:ph type="sldNum" sz="quarter" idx="10"/>
          </p:nvPr>
        </p:nvSpPr>
        <p:spPr/>
        <p:txBody>
          <a:bodyPr/>
          <a:lstStyle/>
          <a:p>
            <a:fld id="{20C141AB-7B96-4250-ABD4-022D79D9D3C6}" type="slidenum">
              <a:rPr lang="nl-BE" smtClean="0"/>
              <a:t>8</a:t>
            </a:fld>
            <a:endParaRPr lang="nl-BE"/>
          </a:p>
        </p:txBody>
      </p:sp>
    </p:spTree>
    <p:extLst>
      <p:ext uri="{BB962C8B-B14F-4D97-AF65-F5344CB8AC3E}">
        <p14:creationId xmlns:p14="http://schemas.microsoft.com/office/powerpoint/2010/main" val="2116295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err="1" smtClean="0"/>
              <a:t>Resterende</a:t>
            </a:r>
            <a:r>
              <a:rPr lang="en-GB" sz="1200" b="1" baseline="0" dirty="0" smtClean="0"/>
              <a:t> </a:t>
            </a:r>
            <a:r>
              <a:rPr lang="en-GB" sz="1200" b="1" baseline="0" dirty="0" err="1" smtClean="0"/>
              <a:t>vraag</a:t>
            </a:r>
            <a:r>
              <a:rPr lang="en-GB" sz="1200" b="1" baseline="0" dirty="0" smtClean="0"/>
              <a:t>: </a:t>
            </a:r>
            <a:r>
              <a:rPr lang="en-GB" sz="1200" b="1" baseline="0" dirty="0" err="1" smtClean="0"/>
              <a:t>Waarin</a:t>
            </a:r>
            <a:r>
              <a:rPr lang="en-GB" sz="1200" b="1" baseline="0" dirty="0" smtClean="0"/>
              <a:t> </a:t>
            </a:r>
            <a:r>
              <a:rPr lang="en-GB" sz="1200" b="1" baseline="0" dirty="0" err="1" smtClean="0"/>
              <a:t>ondersteunen</a:t>
            </a:r>
            <a:r>
              <a:rPr lang="en-GB" sz="1200" b="1" baseline="0" dirty="0" smtClean="0"/>
              <a:t>?!</a:t>
            </a:r>
            <a:endParaRPr lang="en-GB" sz="1200" b="1" dirty="0" smtClean="0"/>
          </a:p>
        </p:txBody>
      </p:sp>
      <p:sp>
        <p:nvSpPr>
          <p:cNvPr id="4" name="Tijdelijke aanduiding voor dianummer 3"/>
          <p:cNvSpPr>
            <a:spLocks noGrp="1"/>
          </p:cNvSpPr>
          <p:nvPr>
            <p:ph type="sldNum" sz="quarter" idx="10"/>
          </p:nvPr>
        </p:nvSpPr>
        <p:spPr/>
        <p:txBody>
          <a:bodyPr/>
          <a:lstStyle/>
          <a:p>
            <a:fld id="{20C141AB-7B96-4250-ABD4-022D79D9D3C6}" type="slidenum">
              <a:rPr lang="nl-BE" smtClean="0"/>
              <a:t>9</a:t>
            </a:fld>
            <a:endParaRPr lang="nl-BE"/>
          </a:p>
        </p:txBody>
      </p:sp>
    </p:spTree>
    <p:extLst>
      <p:ext uri="{BB962C8B-B14F-4D97-AF65-F5344CB8AC3E}">
        <p14:creationId xmlns:p14="http://schemas.microsoft.com/office/powerpoint/2010/main" val="239671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BE"/>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a:p>
        </p:txBody>
      </p:sp>
      <p:sp>
        <p:nvSpPr>
          <p:cNvPr id="4" name="Tijdelijke aanduiding voor datum 3"/>
          <p:cNvSpPr>
            <a:spLocks noGrp="1"/>
          </p:cNvSpPr>
          <p:nvPr>
            <p:ph type="dt" sz="half" idx="10"/>
          </p:nvPr>
        </p:nvSpPr>
        <p:spPr/>
        <p:txBody>
          <a:bodyPr/>
          <a:lstStyle/>
          <a:p>
            <a:fld id="{2327B2BC-46CD-4688-AC61-A607DF2F4506}" type="datetime1">
              <a:rPr lang="nl-BE" smtClean="0"/>
              <a:t>26/10/2016</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F9EA3234-2DB1-48E2-859E-07E083298D9E}" type="slidenum">
              <a:rPr lang="nl-BE" smtClean="0"/>
              <a:t>‹nr.›</a:t>
            </a:fld>
            <a:endParaRPr lang="nl-BE"/>
          </a:p>
        </p:txBody>
      </p:sp>
    </p:spTree>
    <p:extLst>
      <p:ext uri="{BB962C8B-B14F-4D97-AF65-F5344CB8AC3E}">
        <p14:creationId xmlns:p14="http://schemas.microsoft.com/office/powerpoint/2010/main" val="1099244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BBBC7EFF-93D4-4002-8CC3-F0474FB46584}" type="datetime1">
              <a:rPr lang="nl-BE" smtClean="0"/>
              <a:t>26/10/2016</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F9EA3234-2DB1-48E2-859E-07E083298D9E}" type="slidenum">
              <a:rPr lang="nl-BE" smtClean="0"/>
              <a:t>‹nr.›</a:t>
            </a:fld>
            <a:endParaRPr lang="nl-BE"/>
          </a:p>
        </p:txBody>
      </p:sp>
    </p:spTree>
    <p:extLst>
      <p:ext uri="{BB962C8B-B14F-4D97-AF65-F5344CB8AC3E}">
        <p14:creationId xmlns:p14="http://schemas.microsoft.com/office/powerpoint/2010/main" val="112292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295FBF9D-C8B8-42BA-9E52-36361EF1F647}" type="datetime1">
              <a:rPr lang="nl-BE" smtClean="0"/>
              <a:t>26/10/2016</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F9EA3234-2DB1-48E2-859E-07E083298D9E}" type="slidenum">
              <a:rPr lang="nl-BE" smtClean="0"/>
              <a:t>‹nr.›</a:t>
            </a:fld>
            <a:endParaRPr lang="nl-BE"/>
          </a:p>
        </p:txBody>
      </p:sp>
    </p:spTree>
    <p:extLst>
      <p:ext uri="{BB962C8B-B14F-4D97-AF65-F5344CB8AC3E}">
        <p14:creationId xmlns:p14="http://schemas.microsoft.com/office/powerpoint/2010/main" val="1752776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eldia met afbeelding full page">
    <p:spTree>
      <p:nvGrpSpPr>
        <p:cNvPr id="1" name=""/>
        <p:cNvGrpSpPr/>
        <p:nvPr/>
      </p:nvGrpSpPr>
      <p:grpSpPr>
        <a:xfrm>
          <a:off x="0" y="0"/>
          <a:ext cx="0" cy="0"/>
          <a:chOff x="0" y="0"/>
          <a:chExt cx="0" cy="0"/>
        </a:xfrm>
      </p:grpSpPr>
      <p:sp>
        <p:nvSpPr>
          <p:cNvPr id="11" name="Tijdelijke aanduiding voor afbeelding 10"/>
          <p:cNvSpPr>
            <a:spLocks noGrp="1"/>
          </p:cNvSpPr>
          <p:nvPr>
            <p:ph type="pic" sz="quarter" idx="14" hasCustomPrompt="1"/>
          </p:nvPr>
        </p:nvSpPr>
        <p:spPr>
          <a:xfrm>
            <a:off x="-12328" y="-6037"/>
            <a:ext cx="12204327" cy="6852793"/>
          </a:xfrm>
        </p:spPr>
        <p:txBody>
          <a:bodyPr/>
          <a:lstStyle>
            <a:lvl1pPr>
              <a:defRPr baseline="0"/>
            </a:lvl1pPr>
          </a:lstStyle>
          <a:p>
            <a:r>
              <a:rPr lang="nl-NL" dirty="0" smtClean="0"/>
              <a:t>Klik op het pictogram om een afbeelding toe te voegen</a:t>
            </a:r>
            <a:endParaRPr lang="nl-NL" dirty="0"/>
          </a:p>
        </p:txBody>
      </p:sp>
      <p:sp>
        <p:nvSpPr>
          <p:cNvPr id="8" name="Tijdelijke aanduiding voor afbeelding 7"/>
          <p:cNvSpPr>
            <a:spLocks noGrp="1"/>
          </p:cNvSpPr>
          <p:nvPr>
            <p:ph type="pic" sz="quarter" idx="13" hasCustomPrompt="1"/>
          </p:nvPr>
        </p:nvSpPr>
        <p:spPr>
          <a:xfrm>
            <a:off x="-12327" y="5197560"/>
            <a:ext cx="12216000" cy="1662617"/>
          </a:xfrm>
        </p:spPr>
        <p:txBody>
          <a:bodyPr/>
          <a:lstStyle>
            <a:lvl1pPr>
              <a:defRPr baseline="0"/>
            </a:lvl1pPr>
          </a:lstStyle>
          <a:p>
            <a:r>
              <a:rPr lang="nl-BE" dirty="0" smtClean="0"/>
              <a:t>Kopieer vanuit een andere dia de hoge boog met volledige logo en plak hem in deze dia. De foto moet achter de boog staan.</a:t>
            </a:r>
            <a:endParaRPr lang="nl-NL" dirty="0"/>
          </a:p>
        </p:txBody>
      </p:sp>
      <p:sp>
        <p:nvSpPr>
          <p:cNvPr id="3" name="Ondertitel 2"/>
          <p:cNvSpPr>
            <a:spLocks noGrp="1"/>
          </p:cNvSpPr>
          <p:nvPr>
            <p:ph type="subTitle" idx="1"/>
          </p:nvPr>
        </p:nvSpPr>
        <p:spPr>
          <a:xfrm>
            <a:off x="719667" y="3645024"/>
            <a:ext cx="10752667" cy="432802"/>
          </a:xfrm>
          <a:solidFill>
            <a:schemeClr val="accent4">
              <a:alpha val="75000"/>
            </a:schemeClr>
          </a:solidFill>
        </p:spPr>
        <p:txBody>
          <a:bodyPr lIns="72000" tIns="36000" rIns="72000" bIns="36000">
            <a:spAutoFit/>
          </a:bodyPr>
          <a:lstStyle>
            <a:lvl1pPr marL="0" indent="0" algn="l">
              <a:buNone/>
              <a:defRPr sz="2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Klik om de ondertitelstijl van het model te bewerken</a:t>
            </a:r>
            <a:endParaRPr lang="nl-NL" dirty="0"/>
          </a:p>
        </p:txBody>
      </p:sp>
      <p:sp>
        <p:nvSpPr>
          <p:cNvPr id="13" name="Titel 1"/>
          <p:cNvSpPr>
            <a:spLocks noGrp="1"/>
          </p:cNvSpPr>
          <p:nvPr>
            <p:ph type="ctrTitle"/>
          </p:nvPr>
        </p:nvSpPr>
        <p:spPr>
          <a:xfrm>
            <a:off x="719667" y="2785693"/>
            <a:ext cx="10752667" cy="571301"/>
          </a:xfrm>
          <a:solidFill>
            <a:schemeClr val="accent4">
              <a:alpha val="75000"/>
            </a:schemeClr>
          </a:solidFill>
        </p:spPr>
        <p:txBody>
          <a:bodyPr lIns="72000" tIns="36000" rIns="72000" bIns="36000" anchor="b" anchorCtr="0">
            <a:spAutoFit/>
          </a:bodyPr>
          <a:lstStyle>
            <a:lvl1pPr algn="l">
              <a:defRPr sz="3600" b="0">
                <a:solidFill>
                  <a:schemeClr val="bg1"/>
                </a:solidFill>
              </a:defRPr>
            </a:lvl1pPr>
          </a:lstStyle>
          <a:p>
            <a:r>
              <a:rPr lang="nl-NL" dirty="0" smtClean="0"/>
              <a:t>Klik om de stijl te bewerken</a:t>
            </a:r>
            <a:endParaRPr lang="nl-NL" dirty="0"/>
          </a:p>
        </p:txBody>
      </p:sp>
    </p:spTree>
    <p:extLst>
      <p:ext uri="{BB962C8B-B14F-4D97-AF65-F5344CB8AC3E}">
        <p14:creationId xmlns:p14="http://schemas.microsoft.com/office/powerpoint/2010/main" val="5752523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2B4BFB5E-D4F3-4398-9FB1-A2781C2F50EE}" type="datetime1">
              <a:rPr lang="nl-BE" smtClean="0"/>
              <a:t>26/10/2016</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F9EA3234-2DB1-48E2-859E-07E083298D9E}" type="slidenum">
              <a:rPr lang="nl-BE" smtClean="0"/>
              <a:t>‹nr.›</a:t>
            </a:fld>
            <a:endParaRPr lang="nl-BE"/>
          </a:p>
        </p:txBody>
      </p:sp>
    </p:spTree>
    <p:extLst>
      <p:ext uri="{BB962C8B-B14F-4D97-AF65-F5344CB8AC3E}">
        <p14:creationId xmlns:p14="http://schemas.microsoft.com/office/powerpoint/2010/main" val="2618554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BE"/>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2A509F5F-2C95-4AAC-85CE-3BBFCA8C710A}" type="datetime1">
              <a:rPr lang="nl-BE" smtClean="0"/>
              <a:t>26/10/2016</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F9EA3234-2DB1-48E2-859E-07E083298D9E}" type="slidenum">
              <a:rPr lang="nl-BE" smtClean="0"/>
              <a:t>‹nr.›</a:t>
            </a:fld>
            <a:endParaRPr lang="nl-BE"/>
          </a:p>
        </p:txBody>
      </p:sp>
    </p:spTree>
    <p:extLst>
      <p:ext uri="{BB962C8B-B14F-4D97-AF65-F5344CB8AC3E}">
        <p14:creationId xmlns:p14="http://schemas.microsoft.com/office/powerpoint/2010/main" val="2441846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07C17A21-D331-474B-9D40-4B4508929F52}" type="datetime1">
              <a:rPr lang="nl-BE" smtClean="0"/>
              <a:t>26/10/2016</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F9EA3234-2DB1-48E2-859E-07E083298D9E}" type="slidenum">
              <a:rPr lang="nl-BE" smtClean="0"/>
              <a:t>‹nr.›</a:t>
            </a:fld>
            <a:endParaRPr lang="nl-BE"/>
          </a:p>
        </p:txBody>
      </p:sp>
    </p:spTree>
    <p:extLst>
      <p:ext uri="{BB962C8B-B14F-4D97-AF65-F5344CB8AC3E}">
        <p14:creationId xmlns:p14="http://schemas.microsoft.com/office/powerpoint/2010/main" val="2701751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BE"/>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4A5CCB79-F67B-41D2-A822-92B231A30D1A}" type="datetime1">
              <a:rPr lang="nl-BE" smtClean="0"/>
              <a:t>26/10/2016</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F9EA3234-2DB1-48E2-859E-07E083298D9E}" type="slidenum">
              <a:rPr lang="nl-BE" smtClean="0"/>
              <a:t>‹nr.›</a:t>
            </a:fld>
            <a:endParaRPr lang="nl-BE"/>
          </a:p>
        </p:txBody>
      </p:sp>
    </p:spTree>
    <p:extLst>
      <p:ext uri="{BB962C8B-B14F-4D97-AF65-F5344CB8AC3E}">
        <p14:creationId xmlns:p14="http://schemas.microsoft.com/office/powerpoint/2010/main" val="3424000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4A16799A-FF54-470B-A4C3-49F2E588E4E0}" type="datetime1">
              <a:rPr lang="nl-BE" smtClean="0"/>
              <a:t>26/10/2016</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F9EA3234-2DB1-48E2-859E-07E083298D9E}" type="slidenum">
              <a:rPr lang="nl-BE" smtClean="0"/>
              <a:t>‹nr.›</a:t>
            </a:fld>
            <a:endParaRPr lang="nl-BE"/>
          </a:p>
        </p:txBody>
      </p:sp>
    </p:spTree>
    <p:extLst>
      <p:ext uri="{BB962C8B-B14F-4D97-AF65-F5344CB8AC3E}">
        <p14:creationId xmlns:p14="http://schemas.microsoft.com/office/powerpoint/2010/main" val="1512293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19D8D06-6F68-42C2-978E-AC272AA952F0}" type="datetime1">
              <a:rPr lang="nl-BE" smtClean="0"/>
              <a:t>26/10/2016</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F9EA3234-2DB1-48E2-859E-07E083298D9E}" type="slidenum">
              <a:rPr lang="nl-BE" smtClean="0"/>
              <a:t>‹nr.›</a:t>
            </a:fld>
            <a:endParaRPr lang="nl-BE"/>
          </a:p>
        </p:txBody>
      </p:sp>
    </p:spTree>
    <p:extLst>
      <p:ext uri="{BB962C8B-B14F-4D97-AF65-F5344CB8AC3E}">
        <p14:creationId xmlns:p14="http://schemas.microsoft.com/office/powerpoint/2010/main" val="1172397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BE"/>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98A7606-997D-4613-BD0F-E06ECAA43638}" type="datetime1">
              <a:rPr lang="nl-BE" smtClean="0"/>
              <a:t>26/10/2016</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F9EA3234-2DB1-48E2-859E-07E083298D9E}" type="slidenum">
              <a:rPr lang="nl-BE" smtClean="0"/>
              <a:t>‹nr.›</a:t>
            </a:fld>
            <a:endParaRPr lang="nl-BE"/>
          </a:p>
        </p:txBody>
      </p:sp>
    </p:spTree>
    <p:extLst>
      <p:ext uri="{BB962C8B-B14F-4D97-AF65-F5344CB8AC3E}">
        <p14:creationId xmlns:p14="http://schemas.microsoft.com/office/powerpoint/2010/main" val="1623744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BE"/>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9440077-8E34-4C72-B97F-144CB6769C71}" type="datetime1">
              <a:rPr lang="nl-BE" smtClean="0"/>
              <a:t>26/10/2016</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F9EA3234-2DB1-48E2-859E-07E083298D9E}" type="slidenum">
              <a:rPr lang="nl-BE" smtClean="0"/>
              <a:t>‹nr.›</a:t>
            </a:fld>
            <a:endParaRPr lang="nl-BE"/>
          </a:p>
        </p:txBody>
      </p:sp>
    </p:spTree>
    <p:extLst>
      <p:ext uri="{BB962C8B-B14F-4D97-AF65-F5344CB8AC3E}">
        <p14:creationId xmlns:p14="http://schemas.microsoft.com/office/powerpoint/2010/main" val="3368666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665548-848D-4D9A-8A1C-03928B366A48}" type="datetime1">
              <a:rPr lang="nl-BE" smtClean="0"/>
              <a:t>26/10/2016</a:t>
            </a:fld>
            <a:endParaRPr lang="nl-BE"/>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EA3234-2DB1-48E2-859E-07E083298D9E}" type="slidenum">
              <a:rPr lang="nl-BE" smtClean="0"/>
              <a:t>‹nr.›</a:t>
            </a:fld>
            <a:endParaRPr lang="nl-BE"/>
          </a:p>
        </p:txBody>
      </p:sp>
    </p:spTree>
    <p:extLst>
      <p:ext uri="{BB962C8B-B14F-4D97-AF65-F5344CB8AC3E}">
        <p14:creationId xmlns:p14="http://schemas.microsoft.com/office/powerpoint/2010/main" val="3486414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uantwerpen.be/nl/onderwijs/opleidingsaanbod/master-sociaal-werk/profiel/" TargetMode="External"/><Relationship Id="rId3" Type="http://schemas.openxmlformats.org/officeDocument/2006/relationships/image" Target="../media/image1.jpg"/><Relationship Id="rId7" Type="http://schemas.openxmlformats.org/officeDocument/2006/relationships/hyperlink" Target="http://www.oases.be/"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http://www.uantwerpen.be/" TargetMode="External"/><Relationship Id="rId5" Type="http://schemas.openxmlformats.org/officeDocument/2006/relationships/hyperlink" Target="mailto:Peter.raeymaeckers@uantwerpen.be" TargetMode="External"/><Relationship Id="rId4" Type="http://schemas.openxmlformats.org/officeDocument/2006/relationships/hyperlink" Target="mailto:Sylvie.vandam@uantwerpen.be" TargetMode="External"/><Relationship Id="rId9"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www.uantwerpen.be/nl/onderwijs/opleidingsaanbod/master-sociaal-werk/profiel/" TargetMode="External"/><Relationship Id="rId3" Type="http://schemas.openxmlformats.org/officeDocument/2006/relationships/image" Target="../media/image1.jpg"/><Relationship Id="rId7" Type="http://schemas.openxmlformats.org/officeDocument/2006/relationships/hyperlink" Target="http://www.oases.be/"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hyperlink" Target="http://www.uantwerpen.be/" TargetMode="External"/><Relationship Id="rId5" Type="http://schemas.openxmlformats.org/officeDocument/2006/relationships/image" Target="../media/image2.png"/><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ijdelijke aanduiding voor afbeelding 2"/>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l="358" r="358"/>
          <a:stretch/>
        </p:blipFill>
        <p:spPr/>
      </p:pic>
      <p:sp>
        <p:nvSpPr>
          <p:cNvPr id="5" name="Titel 4"/>
          <p:cNvSpPr>
            <a:spLocks noGrp="1"/>
          </p:cNvSpPr>
          <p:nvPr>
            <p:ph type="ctrTitle"/>
          </p:nvPr>
        </p:nvSpPr>
        <p:spPr>
          <a:xfrm>
            <a:off x="2054389" y="286679"/>
            <a:ext cx="8064500" cy="1069899"/>
          </a:xfrm>
          <a:solidFill>
            <a:schemeClr val="accent1">
              <a:alpha val="75000"/>
            </a:schemeClr>
          </a:solidFill>
        </p:spPr>
        <p:txBody>
          <a:bodyPr/>
          <a:lstStyle/>
          <a:p>
            <a:pPr algn="ctr"/>
            <a:r>
              <a:rPr lang="nl-BE" dirty="0" err="1"/>
              <a:t>Capabilities</a:t>
            </a:r>
            <a:r>
              <a:rPr lang="nl-BE" dirty="0"/>
              <a:t>-benadering in een vrijwilligerswerking voor ex-gedetineerden</a:t>
            </a:r>
            <a:endParaRPr lang="en-US" dirty="0"/>
          </a:p>
        </p:txBody>
      </p:sp>
      <p:sp>
        <p:nvSpPr>
          <p:cNvPr id="6" name="Ondertitel 5"/>
          <p:cNvSpPr>
            <a:spLocks noGrp="1"/>
          </p:cNvSpPr>
          <p:nvPr>
            <p:ph type="subTitle" idx="1"/>
          </p:nvPr>
        </p:nvSpPr>
        <p:spPr>
          <a:xfrm>
            <a:off x="2020591" y="1914200"/>
            <a:ext cx="8064500" cy="4173313"/>
          </a:xfrm>
          <a:solidFill>
            <a:schemeClr val="accent1">
              <a:alpha val="75000"/>
            </a:schemeClr>
          </a:solidFill>
        </p:spPr>
        <p:txBody>
          <a:bodyPr/>
          <a:lstStyle/>
          <a:p>
            <a:pPr algn="ctr"/>
            <a:r>
              <a:rPr lang="nl-NL" sz="2400" dirty="0"/>
              <a:t>Ontmoetingsdag</a:t>
            </a:r>
            <a:r>
              <a:rPr lang="nl-NL" sz="2400" b="1" dirty="0"/>
              <a:t> </a:t>
            </a:r>
            <a:r>
              <a:rPr lang="nl-NL" sz="2400" dirty="0"/>
              <a:t>Masteropleidingen Sociaal Werk Universiteit Antwerpen en Hogeschool van Amsterdam</a:t>
            </a:r>
            <a:endParaRPr lang="nl-BE" sz="2400" dirty="0"/>
          </a:p>
          <a:p>
            <a:pPr algn="ctr"/>
            <a:endParaRPr lang="nl-BE" sz="2000" dirty="0" smtClean="0"/>
          </a:p>
          <a:p>
            <a:pPr algn="ctr"/>
            <a:r>
              <a:rPr lang="nl-NL" sz="2000" dirty="0" smtClean="0"/>
              <a:t>27 </a:t>
            </a:r>
            <a:r>
              <a:rPr lang="nl-NL" sz="2000" dirty="0"/>
              <a:t>oktober 2016</a:t>
            </a:r>
            <a:endParaRPr lang="nl-BE" sz="2000" dirty="0"/>
          </a:p>
          <a:p>
            <a:pPr algn="r"/>
            <a:endParaRPr lang="nl-BE" sz="1400" dirty="0"/>
          </a:p>
          <a:p>
            <a:pPr algn="ctr"/>
            <a:r>
              <a:rPr lang="nl-BE" sz="2400" dirty="0"/>
              <a:t>Sylvie Van </a:t>
            </a:r>
            <a:r>
              <a:rPr lang="nl-BE" sz="2400" dirty="0" smtClean="0"/>
              <a:t>Dam</a:t>
            </a:r>
          </a:p>
          <a:p>
            <a:pPr algn="ctr"/>
            <a:r>
              <a:rPr lang="nl-BE" sz="2400" dirty="0" smtClean="0"/>
              <a:t>Peter </a:t>
            </a:r>
            <a:r>
              <a:rPr lang="nl-BE" sz="2400" dirty="0" err="1" smtClean="0"/>
              <a:t>Raeymaeckers</a:t>
            </a:r>
            <a:r>
              <a:rPr lang="nl-BE" sz="2400" dirty="0" smtClean="0"/>
              <a:t> </a:t>
            </a:r>
            <a:endParaRPr lang="nl-BE" sz="2400" dirty="0"/>
          </a:p>
          <a:p>
            <a:pPr algn="ctr"/>
            <a:r>
              <a:rPr lang="nl-BE" sz="1600" dirty="0">
                <a:hlinkClick r:id="rId4"/>
              </a:rPr>
              <a:t>Sylvie.vandam@uantwerpen.be</a:t>
            </a:r>
            <a:r>
              <a:rPr lang="nl-BE" sz="1600" dirty="0"/>
              <a:t> </a:t>
            </a:r>
          </a:p>
          <a:p>
            <a:pPr algn="ctr"/>
            <a:r>
              <a:rPr lang="nl-BE" sz="1600" dirty="0" smtClean="0">
                <a:hlinkClick r:id="rId5"/>
              </a:rPr>
              <a:t>Peter.raeymaeckers@uantwerpen.be</a:t>
            </a:r>
            <a:endParaRPr lang="nl-BE" sz="1600" dirty="0"/>
          </a:p>
          <a:p>
            <a:pPr algn="ctr"/>
            <a:r>
              <a:rPr lang="nl-BE" sz="1600" dirty="0" smtClean="0">
                <a:hlinkClick r:id="rId6"/>
              </a:rPr>
              <a:t>www.uantwerpen.be</a:t>
            </a:r>
            <a:r>
              <a:rPr lang="nl-BE" sz="1600" dirty="0" smtClean="0"/>
              <a:t>; </a:t>
            </a:r>
            <a:r>
              <a:rPr lang="nl-BE" sz="1600" dirty="0" smtClean="0">
                <a:hlinkClick r:id="rId7"/>
              </a:rPr>
              <a:t>www.OASeS.be</a:t>
            </a:r>
            <a:r>
              <a:rPr lang="nl-BE" sz="1600" dirty="0" smtClean="0"/>
              <a:t>; </a:t>
            </a:r>
            <a:r>
              <a:rPr lang="nl-BE" sz="1600" u="sng" dirty="0" smtClean="0">
                <a:hlinkClick r:id="rId8"/>
              </a:rPr>
              <a:t>www.uantwerpen.be/nl/onderwijs/opleidingsaanbod/master-sociaal-werk/profiel</a:t>
            </a:r>
            <a:r>
              <a:rPr lang="nl-BE" sz="1600" u="sng" dirty="0">
                <a:hlinkClick r:id="rId8"/>
              </a:rPr>
              <a:t>/</a:t>
            </a:r>
            <a:r>
              <a:rPr lang="nl-BE" sz="1600" u="sng" dirty="0"/>
              <a:t> </a:t>
            </a:r>
            <a:r>
              <a:rPr lang="nl-BE" sz="1600" dirty="0"/>
              <a:t> </a:t>
            </a:r>
          </a:p>
        </p:txBody>
      </p:sp>
      <p:pic>
        <p:nvPicPr>
          <p:cNvPr id="3" name="Tijdelijke aanduiding voor afbeelding 2"/>
          <p:cNvPicPr>
            <a:picLocks noGrp="1" noChangeAspect="1"/>
          </p:cNvPicPr>
          <p:nvPr>
            <p:ph type="pic" sz="quarter" idx="13"/>
          </p:nvPr>
        </p:nvPicPr>
        <p:blipFill>
          <a:blip r:embed="rId9"/>
          <a:srcRect t="100" b="100"/>
          <a:stretch>
            <a:fillRect/>
          </a:stretch>
        </p:blipFill>
        <p:spPr>
          <a:prstGeom prst="rect">
            <a:avLst/>
          </a:prstGeom>
        </p:spPr>
      </p:pic>
    </p:spTree>
    <p:extLst>
      <p:ext uri="{BB962C8B-B14F-4D97-AF65-F5344CB8AC3E}">
        <p14:creationId xmlns:p14="http://schemas.microsoft.com/office/powerpoint/2010/main" val="6808954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marL="0" indent="0">
              <a:buNone/>
            </a:pPr>
            <a:r>
              <a:rPr lang="nl-BE" dirty="0">
                <a:sym typeface="Wingdings" panose="05000000000000000000" pitchFamily="2" charset="2"/>
              </a:rPr>
              <a:t>Netwerkbenadering: Activeren sociaal netwerk voor versterken immateriële en materiële hulpbronnen (</a:t>
            </a:r>
            <a:r>
              <a:rPr lang="nl-BE" dirty="0" err="1"/>
              <a:t>capabilities</a:t>
            </a:r>
            <a:r>
              <a:rPr lang="nl-BE" dirty="0"/>
              <a:t>)</a:t>
            </a:r>
          </a:p>
          <a:p>
            <a:endParaRPr lang="nl-BE" b="1" dirty="0">
              <a:sym typeface="Wingdings" panose="05000000000000000000" pitchFamily="2" charset="2"/>
            </a:endParaRPr>
          </a:p>
          <a:p>
            <a:pPr marL="0" indent="0">
              <a:buNone/>
            </a:pPr>
            <a:r>
              <a:rPr lang="nl-BE" b="1" dirty="0">
                <a:sym typeface="Wingdings" panose="05000000000000000000" pitchFamily="2" charset="2"/>
              </a:rPr>
              <a:t> </a:t>
            </a:r>
            <a:r>
              <a:rPr lang="nl-BE" b="1" dirty="0" smtClean="0"/>
              <a:t>Netwerk -en </a:t>
            </a:r>
            <a:r>
              <a:rPr lang="nl-BE" b="1" dirty="0" err="1" smtClean="0"/>
              <a:t>capabilities</a:t>
            </a:r>
            <a:r>
              <a:rPr lang="nl-BE" b="1" dirty="0" smtClean="0"/>
              <a:t>- versterkende</a:t>
            </a:r>
            <a:r>
              <a:rPr lang="nl-BE" dirty="0" smtClean="0"/>
              <a:t> </a:t>
            </a:r>
            <a:r>
              <a:rPr lang="nl-BE" dirty="0"/>
              <a:t>methodiek </a:t>
            </a:r>
          </a:p>
          <a:p>
            <a:pPr marL="1371600" lvl="2" indent="-457200">
              <a:buFont typeface="Symbol" panose="05050102010706020507" pitchFamily="18" charset="2"/>
              <a:buChar char="-"/>
            </a:pPr>
            <a:r>
              <a:rPr lang="nl-BE" dirty="0"/>
              <a:t>Vrijwilliger als brugfiguur naar formele hulpverlening</a:t>
            </a:r>
          </a:p>
          <a:p>
            <a:pPr marL="1371600" lvl="2" indent="-457200">
              <a:buFont typeface="Symbol" panose="05050102010706020507" pitchFamily="18" charset="2"/>
              <a:buChar char="-"/>
            </a:pPr>
            <a:r>
              <a:rPr lang="nl-BE" dirty="0"/>
              <a:t>Vrijwilliger als brugfiguur naar persoonlijke sociale contacten</a:t>
            </a:r>
          </a:p>
        </p:txBody>
      </p:sp>
      <p:sp>
        <p:nvSpPr>
          <p:cNvPr id="4" name="Tijdelijke aanduiding voor dianummer 3"/>
          <p:cNvSpPr>
            <a:spLocks noGrp="1"/>
          </p:cNvSpPr>
          <p:nvPr>
            <p:ph type="sldNum" sz="quarter" idx="12"/>
          </p:nvPr>
        </p:nvSpPr>
        <p:spPr/>
        <p:txBody>
          <a:bodyPr/>
          <a:lstStyle/>
          <a:p>
            <a:fld id="{F9EA3234-2DB1-48E2-859E-07E083298D9E}" type="slidenum">
              <a:rPr lang="nl-BE" smtClean="0"/>
              <a:t>10</a:t>
            </a:fld>
            <a:endParaRPr lang="nl-BE"/>
          </a:p>
        </p:txBody>
      </p:sp>
    </p:spTree>
    <p:extLst>
      <p:ext uri="{BB962C8B-B14F-4D97-AF65-F5344CB8AC3E}">
        <p14:creationId xmlns:p14="http://schemas.microsoft.com/office/powerpoint/2010/main" val="8734916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0"/>
            <a:ext cx="10515600" cy="1325563"/>
          </a:xfrm>
        </p:spPr>
        <p:txBody>
          <a:bodyPr/>
          <a:lstStyle/>
          <a:p>
            <a:r>
              <a:rPr lang="nl-BE" dirty="0" smtClean="0"/>
              <a:t>Methodiekontwikkeling:</a:t>
            </a:r>
            <a:endParaRPr lang="nl-BE" dirty="0"/>
          </a:p>
        </p:txBody>
      </p:sp>
      <p:sp>
        <p:nvSpPr>
          <p:cNvPr id="3" name="Tijdelijke aanduiding voor inhoud 2"/>
          <p:cNvSpPr>
            <a:spLocks noGrp="1"/>
          </p:cNvSpPr>
          <p:nvPr>
            <p:ph idx="1"/>
          </p:nvPr>
        </p:nvSpPr>
        <p:spPr>
          <a:xfrm>
            <a:off x="838200" y="1301858"/>
            <a:ext cx="10515600" cy="5419617"/>
          </a:xfrm>
        </p:spPr>
        <p:txBody>
          <a:bodyPr>
            <a:normAutofit lnSpcReduction="10000"/>
          </a:bodyPr>
          <a:lstStyle/>
          <a:p>
            <a:pPr marL="514350" indent="-514350">
              <a:buFont typeface="+mj-lt"/>
              <a:buAutoNum type="arabicPeriod"/>
            </a:pPr>
            <a:r>
              <a:rPr lang="nl-BE" dirty="0" smtClean="0"/>
              <a:t>Methodiek Ondersteuningstrajecten</a:t>
            </a:r>
          </a:p>
          <a:p>
            <a:pPr marL="971550" lvl="1" indent="-514350">
              <a:buFont typeface="+mj-lt"/>
              <a:buAutoNum type="arabicParenR"/>
            </a:pPr>
            <a:r>
              <a:rPr lang="nl-BE" dirty="0" smtClean="0"/>
              <a:t>Literatuurstudie van methodieken: Verkenning hulpbronnen &amp; </a:t>
            </a:r>
            <a:r>
              <a:rPr lang="nl-BE" dirty="0" err="1" smtClean="0"/>
              <a:t>capabilities</a:t>
            </a:r>
            <a:r>
              <a:rPr lang="nl-BE" dirty="0" smtClean="0"/>
              <a:t> versterkende methoden</a:t>
            </a:r>
          </a:p>
          <a:p>
            <a:pPr marL="971550" lvl="1" indent="-514350">
              <a:buFont typeface="+mj-lt"/>
              <a:buAutoNum type="arabicParenR"/>
            </a:pPr>
            <a:r>
              <a:rPr lang="nl-BE" dirty="0" smtClean="0"/>
              <a:t>Ontwikkeling stappenplan ondersteuningstrajecten</a:t>
            </a:r>
          </a:p>
          <a:p>
            <a:pPr marL="971550" lvl="1" indent="-514350">
              <a:buFont typeface="+mj-lt"/>
              <a:buAutoNum type="arabicParenR"/>
            </a:pPr>
            <a:r>
              <a:rPr lang="nl-BE" dirty="0" smtClean="0"/>
              <a:t>Samenwerking met projectmedewerker en projectgroep</a:t>
            </a:r>
          </a:p>
          <a:p>
            <a:pPr marL="971550" lvl="1" indent="-514350">
              <a:buFont typeface="+mj-lt"/>
              <a:buAutoNum type="arabicParenR"/>
            </a:pPr>
            <a:r>
              <a:rPr lang="nl-BE" dirty="0" smtClean="0"/>
              <a:t>Onderzoek naar noden </a:t>
            </a:r>
            <a:r>
              <a:rPr lang="nl-BE" dirty="0"/>
              <a:t>en behoeften </a:t>
            </a:r>
            <a:r>
              <a:rPr lang="nl-BE" dirty="0" smtClean="0"/>
              <a:t>van ex-gedetineerden op </a:t>
            </a:r>
            <a:r>
              <a:rPr lang="nl-BE" dirty="0"/>
              <a:t>weg naar </a:t>
            </a:r>
            <a:r>
              <a:rPr lang="nl-BE" dirty="0" smtClean="0"/>
              <a:t>hulp</a:t>
            </a:r>
            <a:endParaRPr lang="nl-BE" dirty="0" smtClean="0"/>
          </a:p>
          <a:p>
            <a:pPr marL="1428750" lvl="2" indent="-514350">
              <a:buFont typeface="+mj-lt"/>
              <a:buAutoNum type="alphaLcParenR"/>
            </a:pPr>
            <a:r>
              <a:rPr lang="nl-BE" dirty="0"/>
              <a:t>Literatuurstudie ondersteuningsnoden en drempels (ex-)gedetineerden op weg naar hulpverlening</a:t>
            </a:r>
          </a:p>
          <a:p>
            <a:pPr marL="1428750" lvl="2" indent="-514350">
              <a:buFont typeface="+mj-lt"/>
              <a:buAutoNum type="alphaLcParenR"/>
            </a:pPr>
            <a:r>
              <a:rPr lang="nl-BE" dirty="0"/>
              <a:t>10 interviews met gedetineerden die reeds voor een tweede (of meerdere) keer in de gevangenis verblijven, en die (bij voorkeur) met hulpverlening in contact zijn geweest in de periode dat zij niet in de gevangenis </a:t>
            </a:r>
            <a:r>
              <a:rPr lang="nl-BE" dirty="0" smtClean="0"/>
              <a:t>verbleven</a:t>
            </a:r>
          </a:p>
          <a:p>
            <a:pPr marL="1428750" lvl="2" indent="-514350">
              <a:buFont typeface="+mj-lt"/>
              <a:buAutoNum type="alphaLcParenR"/>
            </a:pPr>
            <a:endParaRPr lang="nl-BE" dirty="0" smtClean="0"/>
          </a:p>
          <a:p>
            <a:pPr marL="514350" indent="-514350">
              <a:buFont typeface="+mj-lt"/>
              <a:buAutoNum type="arabicPeriod"/>
            </a:pPr>
            <a:r>
              <a:rPr lang="nl-BE" dirty="0" smtClean="0"/>
              <a:t>Samenwerkingsmodel</a:t>
            </a:r>
            <a:endParaRPr lang="nl-BE" dirty="0"/>
          </a:p>
          <a:p>
            <a:pPr marL="971550" lvl="1" indent="-514350">
              <a:buFont typeface="+mj-lt"/>
              <a:buAutoNum type="arabicParenR"/>
            </a:pPr>
            <a:r>
              <a:rPr lang="nl-BE" dirty="0" smtClean="0"/>
              <a:t>Literatuurstudie</a:t>
            </a:r>
          </a:p>
          <a:p>
            <a:pPr marL="971550" lvl="1" indent="-514350">
              <a:buFont typeface="+mj-lt"/>
              <a:buAutoNum type="arabicParenR"/>
            </a:pPr>
            <a:r>
              <a:rPr lang="nl-BE" dirty="0" smtClean="0"/>
              <a:t>2 Focusgroepen</a:t>
            </a:r>
            <a:endParaRPr lang="nl-BE" dirty="0"/>
          </a:p>
        </p:txBody>
      </p:sp>
      <p:sp>
        <p:nvSpPr>
          <p:cNvPr id="4" name="Tijdelijke aanduiding voor dianummer 3"/>
          <p:cNvSpPr>
            <a:spLocks noGrp="1"/>
          </p:cNvSpPr>
          <p:nvPr>
            <p:ph type="sldNum" sz="quarter" idx="12"/>
          </p:nvPr>
        </p:nvSpPr>
        <p:spPr/>
        <p:txBody>
          <a:bodyPr/>
          <a:lstStyle/>
          <a:p>
            <a:fld id="{F9EA3234-2DB1-48E2-859E-07E083298D9E}" type="slidenum">
              <a:rPr lang="nl-BE" smtClean="0"/>
              <a:t>11</a:t>
            </a:fld>
            <a:endParaRPr lang="nl-BE"/>
          </a:p>
        </p:txBody>
      </p:sp>
    </p:spTree>
    <p:extLst>
      <p:ext uri="{BB962C8B-B14F-4D97-AF65-F5344CB8AC3E}">
        <p14:creationId xmlns:p14="http://schemas.microsoft.com/office/powerpoint/2010/main" val="22477533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Fase 2: Evaluatief onderzoek</a:t>
            </a:r>
            <a:endParaRPr lang="nl-BE" i="1" dirty="0"/>
          </a:p>
        </p:txBody>
      </p:sp>
      <p:sp>
        <p:nvSpPr>
          <p:cNvPr id="3" name="Tijdelijke aanduiding voor inhoud 2"/>
          <p:cNvSpPr>
            <a:spLocks noGrp="1"/>
          </p:cNvSpPr>
          <p:nvPr>
            <p:ph idx="1"/>
          </p:nvPr>
        </p:nvSpPr>
        <p:spPr/>
        <p:txBody>
          <a:bodyPr/>
          <a:lstStyle/>
          <a:p>
            <a:pPr marL="0" indent="0">
              <a:buNone/>
            </a:pPr>
            <a:r>
              <a:rPr lang="nl-BE" dirty="0"/>
              <a:t>Bevraging betrokkenen ~ impact re-integratietraject &amp; rol </a:t>
            </a:r>
            <a:r>
              <a:rPr lang="nl-BE" dirty="0" smtClean="0"/>
              <a:t>PM</a:t>
            </a:r>
          </a:p>
          <a:p>
            <a:pPr lvl="1"/>
            <a:endParaRPr lang="nl-BE" dirty="0" smtClean="0"/>
          </a:p>
          <a:p>
            <a:pPr lvl="1"/>
            <a:r>
              <a:rPr lang="nl-BE" dirty="0" smtClean="0"/>
              <a:t>Interviews vrijwilligers Nulmeting: Verwachtingen</a:t>
            </a:r>
          </a:p>
          <a:p>
            <a:pPr lvl="1"/>
            <a:r>
              <a:rPr lang="nl-BE" dirty="0" smtClean="0"/>
              <a:t>Interviews vrijwilligers Evaluatie: Ervaringen traject</a:t>
            </a:r>
          </a:p>
          <a:p>
            <a:pPr lvl="1"/>
            <a:r>
              <a:rPr lang="nl-BE" dirty="0" smtClean="0"/>
              <a:t>Interviews Ex-gedetineerden in traject: Ervaringen</a:t>
            </a:r>
          </a:p>
          <a:p>
            <a:pPr lvl="1"/>
            <a:r>
              <a:rPr lang="nl-BE" dirty="0" smtClean="0"/>
              <a:t>Interview Projectmedewerker</a:t>
            </a:r>
            <a:endParaRPr lang="nl-BE" dirty="0"/>
          </a:p>
          <a:p>
            <a:endParaRPr lang="nl-BE" dirty="0"/>
          </a:p>
          <a:p>
            <a:pPr marL="0" indent="0">
              <a:buNone/>
            </a:pPr>
            <a:r>
              <a:rPr lang="nl-BE" dirty="0"/>
              <a:t>Eindrapport en studiedag</a:t>
            </a:r>
          </a:p>
        </p:txBody>
      </p:sp>
      <p:sp>
        <p:nvSpPr>
          <p:cNvPr id="4" name="Tijdelijke aanduiding voor dianummer 3"/>
          <p:cNvSpPr>
            <a:spLocks noGrp="1"/>
          </p:cNvSpPr>
          <p:nvPr>
            <p:ph type="sldNum" sz="quarter" idx="12"/>
          </p:nvPr>
        </p:nvSpPr>
        <p:spPr/>
        <p:txBody>
          <a:bodyPr/>
          <a:lstStyle/>
          <a:p>
            <a:fld id="{F9EA3234-2DB1-48E2-859E-07E083298D9E}" type="slidenum">
              <a:rPr lang="nl-BE" smtClean="0"/>
              <a:t>12</a:t>
            </a:fld>
            <a:endParaRPr lang="nl-BE"/>
          </a:p>
        </p:txBody>
      </p:sp>
    </p:spTree>
    <p:extLst>
      <p:ext uri="{BB962C8B-B14F-4D97-AF65-F5344CB8AC3E}">
        <p14:creationId xmlns:p14="http://schemas.microsoft.com/office/powerpoint/2010/main" val="37566232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Tijdelijke aanduiding voor afbeelding 2"/>
          <p:cNvPicPr preferRelativeResize="0">
            <a:picLocks noGrp="1"/>
          </p:cNvPicPr>
          <p:nvPr>
            <p:ph type="pic" sz="quarter" idx="14"/>
          </p:nvPr>
        </p:nvPicPr>
        <p:blipFill rotWithShape="1">
          <a:blip r:embed="rId3">
            <a:extLst>
              <a:ext uri="{28A0092B-C50C-407E-A947-70E740481C1C}">
                <a14:useLocalDpi xmlns:a14="http://schemas.microsoft.com/office/drawing/2010/main" val="0"/>
              </a:ext>
            </a:extLst>
          </a:blip>
          <a:srcRect l="358" r="358"/>
          <a:stretch/>
        </p:blipFill>
        <p:spPr>
          <a:xfrm>
            <a:off x="-36996" y="-1648690"/>
            <a:ext cx="12215100" cy="8472116"/>
          </a:xfrm>
        </p:spPr>
      </p:pic>
      <p:pic>
        <p:nvPicPr>
          <p:cNvPr id="5" name="Afbeelding 4" descr="logo_UA_U_wit.eps"/>
          <p:cNvPicPr>
            <a:picLocks noChangeAspect="1"/>
          </p:cNvPicPr>
          <p:nvPr/>
        </p:nvPicPr>
        <p:blipFill rotWithShape="1">
          <a:blip r:embed="rId4">
            <a:extLst>
              <a:ext uri="{28A0092B-C50C-407E-A947-70E740481C1C}">
                <a14:useLocalDpi xmlns:a14="http://schemas.microsoft.com/office/drawing/2010/main" val="0"/>
              </a:ext>
            </a:extLst>
          </a:blip>
          <a:srcRect l="-20733" r="-1"/>
          <a:stretch/>
        </p:blipFill>
        <p:spPr>
          <a:xfrm>
            <a:off x="4753005" y="399850"/>
            <a:ext cx="2685991" cy="1803391"/>
          </a:xfrm>
          <a:prstGeom prst="rect">
            <a:avLst/>
          </a:prstGeom>
        </p:spPr>
      </p:pic>
      <p:pic>
        <p:nvPicPr>
          <p:cNvPr id="4" name="Tijdelijke aanduiding voor afbeelding 3"/>
          <p:cNvPicPr>
            <a:picLocks noGrp="1" noChangeAspect="1"/>
          </p:cNvPicPr>
          <p:nvPr>
            <p:ph type="pic" sz="quarter" idx="13"/>
          </p:nvPr>
        </p:nvPicPr>
        <p:blipFill>
          <a:blip r:embed="rId5"/>
          <a:srcRect t="100" b="100"/>
          <a:stretch>
            <a:fillRect/>
          </a:stretch>
        </p:blipFill>
        <p:spPr>
          <a:prstGeom prst="rect">
            <a:avLst/>
          </a:prstGeom>
        </p:spPr>
      </p:pic>
      <p:sp>
        <p:nvSpPr>
          <p:cNvPr id="2" name="Rechthoek 1"/>
          <p:cNvSpPr/>
          <p:nvPr/>
        </p:nvSpPr>
        <p:spPr>
          <a:xfrm>
            <a:off x="629151" y="442018"/>
            <a:ext cx="10906539" cy="5355312"/>
          </a:xfrm>
          <a:prstGeom prst="rect">
            <a:avLst/>
          </a:prstGeom>
        </p:spPr>
        <p:txBody>
          <a:bodyPr wrap="square">
            <a:spAutoFit/>
          </a:bodyPr>
          <a:lstStyle/>
          <a:p>
            <a:r>
              <a:rPr lang="nl-BE" dirty="0">
                <a:solidFill>
                  <a:schemeClr val="bg1"/>
                </a:solidFill>
              </a:rPr>
              <a:t/>
            </a:r>
            <a:br>
              <a:rPr lang="nl-BE" dirty="0">
                <a:solidFill>
                  <a:schemeClr val="bg1"/>
                </a:solidFill>
              </a:rPr>
            </a:br>
            <a:r>
              <a:rPr lang="nl-BE" dirty="0"/>
              <a:t/>
            </a:r>
            <a:br>
              <a:rPr lang="nl-BE" dirty="0"/>
            </a:br>
            <a:r>
              <a:rPr lang="nl-BE" dirty="0"/>
              <a:t/>
            </a:r>
            <a:br>
              <a:rPr lang="nl-BE" dirty="0"/>
            </a:br>
            <a:r>
              <a:rPr lang="nl-BE" dirty="0"/>
              <a:t/>
            </a:r>
            <a:br>
              <a:rPr lang="nl-BE" dirty="0"/>
            </a:br>
            <a:endParaRPr lang="nl-BE" dirty="0" smtClean="0"/>
          </a:p>
          <a:p>
            <a:endParaRPr lang="nl-BE" dirty="0"/>
          </a:p>
          <a:p>
            <a:endParaRPr lang="nl-BE" dirty="0" smtClean="0"/>
          </a:p>
          <a:p>
            <a:endParaRPr lang="nl-BE" dirty="0"/>
          </a:p>
          <a:p>
            <a:endParaRPr lang="nl-BE" dirty="0" smtClean="0"/>
          </a:p>
          <a:p>
            <a:endParaRPr lang="nl-BE" dirty="0"/>
          </a:p>
          <a:p>
            <a:endParaRPr lang="nl-BE" dirty="0" smtClean="0"/>
          </a:p>
          <a:p>
            <a:endParaRPr lang="nl-BE" dirty="0"/>
          </a:p>
          <a:p>
            <a:endParaRPr lang="nl-BE" dirty="0" smtClean="0"/>
          </a:p>
          <a:p>
            <a:endParaRPr lang="nl-BE" dirty="0"/>
          </a:p>
          <a:p>
            <a:endParaRPr lang="nl-BE" dirty="0" smtClean="0"/>
          </a:p>
          <a:p>
            <a:endParaRPr lang="nl-BE" dirty="0"/>
          </a:p>
          <a:p>
            <a:r>
              <a:rPr lang="nl-BE" dirty="0"/>
              <a:t/>
            </a:r>
            <a:br>
              <a:rPr lang="nl-BE" dirty="0"/>
            </a:br>
            <a:r>
              <a:rPr lang="nl-BE" dirty="0">
                <a:hlinkClick r:id="rId6"/>
              </a:rPr>
              <a:t>www.uantwerpen.be</a:t>
            </a:r>
            <a:r>
              <a:rPr lang="nl-BE" dirty="0"/>
              <a:t> </a:t>
            </a:r>
            <a:br>
              <a:rPr lang="nl-BE" dirty="0"/>
            </a:br>
            <a:r>
              <a:rPr lang="nl-BE" dirty="0">
                <a:hlinkClick r:id="rId7"/>
              </a:rPr>
              <a:t>www.OASeS.be</a:t>
            </a:r>
            <a:r>
              <a:rPr lang="nl-BE" dirty="0"/>
              <a:t> </a:t>
            </a:r>
            <a:r>
              <a:rPr lang="nl-BE" u="sng" dirty="0">
                <a:hlinkClick r:id="rId8"/>
              </a:rPr>
              <a:t>www.uantwerpen.be/nl/onderwijs/opleidingsaanbod/master-sociaal-werk/profiel/</a:t>
            </a:r>
            <a:r>
              <a:rPr lang="nl-BE" u="sng" dirty="0"/>
              <a:t> </a:t>
            </a:r>
            <a:endParaRPr lang="nl-BE" dirty="0"/>
          </a:p>
        </p:txBody>
      </p:sp>
    </p:spTree>
    <p:extLst>
      <p:ext uri="{BB962C8B-B14F-4D97-AF65-F5344CB8AC3E}">
        <p14:creationId xmlns:p14="http://schemas.microsoft.com/office/powerpoint/2010/main" val="30649220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61816"/>
            <a:ext cx="10515600" cy="1325563"/>
          </a:xfrm>
        </p:spPr>
        <p:txBody>
          <a:bodyPr/>
          <a:lstStyle/>
          <a:p>
            <a:r>
              <a:rPr lang="nl-BE" dirty="0" smtClean="0"/>
              <a:t>Aanleiding project</a:t>
            </a:r>
            <a:endParaRPr lang="nl-BE" dirty="0"/>
          </a:p>
        </p:txBody>
      </p:sp>
      <p:sp>
        <p:nvSpPr>
          <p:cNvPr id="3" name="Tijdelijke aanduiding voor inhoud 2"/>
          <p:cNvSpPr>
            <a:spLocks noGrp="1"/>
          </p:cNvSpPr>
          <p:nvPr>
            <p:ph idx="1"/>
          </p:nvPr>
        </p:nvSpPr>
        <p:spPr>
          <a:xfrm>
            <a:off x="838200" y="1053884"/>
            <a:ext cx="10863470" cy="5804115"/>
          </a:xfrm>
        </p:spPr>
        <p:txBody>
          <a:bodyPr>
            <a:normAutofit lnSpcReduction="10000"/>
          </a:bodyPr>
          <a:lstStyle/>
          <a:p>
            <a:pPr marL="0" indent="0">
              <a:buNone/>
            </a:pPr>
            <a:r>
              <a:rPr lang="nl-BE" dirty="0" smtClean="0"/>
              <a:t>Behoeftenonderzoek 2012-2013: onbeantwoorde ondersteuningsnoden</a:t>
            </a:r>
          </a:p>
          <a:p>
            <a:pPr marL="0" indent="0">
              <a:buNone/>
            </a:pPr>
            <a:endParaRPr lang="nl-BE" dirty="0" smtClean="0"/>
          </a:p>
          <a:p>
            <a:pPr marL="0" indent="0">
              <a:buNone/>
            </a:pPr>
            <a:r>
              <a:rPr lang="nl-BE" dirty="0" smtClean="0"/>
              <a:t>Beleidsveranderingen klemtonen:</a:t>
            </a:r>
          </a:p>
          <a:p>
            <a:pPr lvl="1"/>
            <a:r>
              <a:rPr lang="nl-BE" dirty="0" smtClean="0"/>
              <a:t>Kwalitatief </a:t>
            </a:r>
            <a:r>
              <a:rPr lang="nl-BE" dirty="0"/>
              <a:t>aanbod HDV </a:t>
            </a:r>
            <a:r>
              <a:rPr lang="nl-BE" u="sng" dirty="0" smtClean="0"/>
              <a:t>opdat</a:t>
            </a:r>
            <a:r>
              <a:rPr lang="nl-BE" dirty="0" smtClean="0"/>
              <a:t> </a:t>
            </a:r>
            <a:r>
              <a:rPr lang="nl-BE" dirty="0"/>
              <a:t>gedetineerden zich kunnen ontplooien in de </a:t>
            </a:r>
            <a:r>
              <a:rPr lang="nl-BE" dirty="0" smtClean="0"/>
              <a:t>samenleving </a:t>
            </a:r>
            <a:r>
              <a:rPr lang="nl-BE" sz="1700" dirty="0" smtClean="0"/>
              <a:t>(Decreet </a:t>
            </a:r>
            <a:r>
              <a:rPr lang="nl-BE" sz="1700" dirty="0"/>
              <a:t>organisatie hulp- en dienstverlening </a:t>
            </a:r>
            <a:r>
              <a:rPr lang="nl-BE" sz="1700" dirty="0" smtClean="0"/>
              <a:t>2013)</a:t>
            </a:r>
          </a:p>
          <a:p>
            <a:pPr lvl="1" algn="just"/>
            <a:r>
              <a:rPr lang="nl-BE" dirty="0" smtClean="0"/>
              <a:t>Aansluiten </a:t>
            </a:r>
            <a:r>
              <a:rPr lang="nl-BE" dirty="0"/>
              <a:t>bij de noden en behoeften</a:t>
            </a:r>
          </a:p>
          <a:p>
            <a:pPr lvl="1" algn="just"/>
            <a:r>
              <a:rPr lang="nl-BE" dirty="0" smtClean="0"/>
              <a:t>Voorbereiding </a:t>
            </a:r>
            <a:r>
              <a:rPr lang="nl-BE" dirty="0"/>
              <a:t>op hun </a:t>
            </a:r>
            <a:r>
              <a:rPr lang="nl-BE" dirty="0" smtClean="0"/>
              <a:t>re-integratie</a:t>
            </a:r>
          </a:p>
          <a:p>
            <a:pPr lvl="1" algn="just"/>
            <a:r>
              <a:rPr lang="nl-BE" dirty="0" smtClean="0"/>
              <a:t>Directe </a:t>
            </a:r>
            <a:r>
              <a:rPr lang="nl-BE" dirty="0"/>
              <a:t>sociale omgeving van gedetineerden actief </a:t>
            </a:r>
            <a:r>
              <a:rPr lang="nl-BE" dirty="0" smtClean="0"/>
              <a:t>betrekken </a:t>
            </a:r>
            <a:r>
              <a:rPr lang="nl-BE" dirty="0"/>
              <a:t>bij </a:t>
            </a:r>
            <a:r>
              <a:rPr lang="nl-BE" dirty="0" smtClean="0"/>
              <a:t>resocialisatie</a:t>
            </a:r>
            <a:r>
              <a:rPr lang="nl-BE" sz="800" dirty="0" smtClean="0"/>
              <a:t> </a:t>
            </a:r>
            <a:r>
              <a:rPr lang="nl-BE" sz="1700" dirty="0" smtClean="0"/>
              <a:t>(</a:t>
            </a:r>
            <a:r>
              <a:rPr lang="nl-BE" sz="1700" dirty="0"/>
              <a:t>Strategisch plan </a:t>
            </a:r>
            <a:r>
              <a:rPr lang="nl-BE" sz="1700" dirty="0" smtClean="0"/>
              <a:t>2015-2020)</a:t>
            </a:r>
            <a:endParaRPr lang="nl-BE" sz="1700" dirty="0"/>
          </a:p>
          <a:p>
            <a:pPr lvl="1"/>
            <a:r>
              <a:rPr lang="nl-BE" dirty="0" smtClean="0"/>
              <a:t>Inzetten op laagdrempeligheid, op kwaliteit van leven via krachtgericht werken, op brug naar buiten en netwerken </a:t>
            </a:r>
            <a:r>
              <a:rPr lang="nl-BE" sz="1700" dirty="0" smtClean="0"/>
              <a:t>(Beleid </a:t>
            </a:r>
            <a:r>
              <a:rPr lang="nl-BE" sz="1700" dirty="0"/>
              <a:t>minister </a:t>
            </a:r>
            <a:r>
              <a:rPr lang="nl-BE" sz="1700" dirty="0" err="1" smtClean="0"/>
              <a:t>Vandeurzen</a:t>
            </a:r>
            <a:r>
              <a:rPr lang="nl-BE" sz="1700" dirty="0" smtClean="0"/>
              <a:t>)</a:t>
            </a:r>
          </a:p>
          <a:p>
            <a:pPr lvl="1"/>
            <a:r>
              <a:rPr lang="nl-BE" dirty="0" smtClean="0"/>
              <a:t>Krachtgericht werken, netwerken versterken, wijkteams </a:t>
            </a:r>
            <a:r>
              <a:rPr lang="nl-BE" sz="1800" dirty="0" smtClean="0"/>
              <a:t>(Ontwikkelingen CAW)</a:t>
            </a:r>
          </a:p>
          <a:p>
            <a:pPr lvl="1"/>
            <a:r>
              <a:rPr lang="nl-BE" dirty="0" smtClean="0"/>
              <a:t>Denkdag 2015</a:t>
            </a:r>
          </a:p>
          <a:p>
            <a:pPr marL="0" indent="0">
              <a:buNone/>
            </a:pPr>
            <a:endParaRPr lang="nl-BE" dirty="0" smtClean="0"/>
          </a:p>
          <a:p>
            <a:pPr marL="0" indent="0">
              <a:buNone/>
            </a:pPr>
            <a:r>
              <a:rPr lang="nl-BE" dirty="0" smtClean="0">
                <a:sym typeface="Wingdings" panose="05000000000000000000" pitchFamily="2" charset="2"/>
              </a:rPr>
              <a:t>	 Project Brug Binnen Buiten</a:t>
            </a:r>
            <a:endParaRPr lang="nl-BE" dirty="0" smtClean="0"/>
          </a:p>
        </p:txBody>
      </p:sp>
      <p:sp>
        <p:nvSpPr>
          <p:cNvPr id="4" name="Tijdelijke aanduiding voor dianummer 3"/>
          <p:cNvSpPr>
            <a:spLocks noGrp="1"/>
          </p:cNvSpPr>
          <p:nvPr>
            <p:ph type="sldNum" sz="quarter" idx="12"/>
          </p:nvPr>
        </p:nvSpPr>
        <p:spPr/>
        <p:txBody>
          <a:bodyPr/>
          <a:lstStyle/>
          <a:p>
            <a:fld id="{F9EA3234-2DB1-48E2-859E-07E083298D9E}" type="slidenum">
              <a:rPr lang="nl-BE" smtClean="0"/>
              <a:t>2</a:t>
            </a:fld>
            <a:endParaRPr lang="nl-BE"/>
          </a:p>
        </p:txBody>
      </p:sp>
    </p:spTree>
    <p:extLst>
      <p:ext uri="{BB962C8B-B14F-4D97-AF65-F5344CB8AC3E}">
        <p14:creationId xmlns:p14="http://schemas.microsoft.com/office/powerpoint/2010/main" val="4230475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Doelstelling van het project</a:t>
            </a:r>
            <a:endParaRPr lang="nl-BE" dirty="0"/>
          </a:p>
        </p:txBody>
      </p:sp>
      <p:sp>
        <p:nvSpPr>
          <p:cNvPr id="3" name="Tijdelijke aanduiding voor inhoud 2"/>
          <p:cNvSpPr>
            <a:spLocks noGrp="1"/>
          </p:cNvSpPr>
          <p:nvPr>
            <p:ph idx="1"/>
          </p:nvPr>
        </p:nvSpPr>
        <p:spPr>
          <a:xfrm>
            <a:off x="838200" y="2432807"/>
            <a:ext cx="10515600" cy="3976630"/>
          </a:xfrm>
        </p:spPr>
        <p:txBody>
          <a:bodyPr>
            <a:normAutofit/>
          </a:bodyPr>
          <a:lstStyle/>
          <a:p>
            <a:pPr marL="0" indent="0">
              <a:buNone/>
            </a:pPr>
            <a:r>
              <a:rPr lang="nl-BE" dirty="0"/>
              <a:t>Vrijwilligerswerking …</a:t>
            </a:r>
          </a:p>
          <a:p>
            <a:pPr marL="0" indent="0">
              <a:buNone/>
            </a:pPr>
            <a:r>
              <a:rPr lang="nl-BE" dirty="0"/>
              <a:t>… die inzet op verhogen van levenskwaliteit van ex-gedetineerden …</a:t>
            </a:r>
          </a:p>
          <a:p>
            <a:pPr marL="0" indent="0">
              <a:buNone/>
            </a:pPr>
            <a:r>
              <a:rPr lang="nl-BE" dirty="0"/>
              <a:t>…. en een menswaardige (her)aansluiting op de samenleving </a:t>
            </a:r>
          </a:p>
          <a:p>
            <a:pPr marL="0" indent="0">
              <a:buNone/>
            </a:pPr>
            <a:r>
              <a:rPr lang="nl-BE" dirty="0"/>
              <a:t>… via netwerkversterking en krachtgericht </a:t>
            </a:r>
            <a:r>
              <a:rPr lang="nl-BE" dirty="0" smtClean="0"/>
              <a:t>werken</a:t>
            </a:r>
            <a:endParaRPr lang="nl-BE" dirty="0"/>
          </a:p>
        </p:txBody>
      </p:sp>
      <p:sp>
        <p:nvSpPr>
          <p:cNvPr id="4" name="Tijdelijke aanduiding voor dianummer 3"/>
          <p:cNvSpPr>
            <a:spLocks noGrp="1"/>
          </p:cNvSpPr>
          <p:nvPr>
            <p:ph type="sldNum" sz="quarter" idx="12"/>
          </p:nvPr>
        </p:nvSpPr>
        <p:spPr/>
        <p:txBody>
          <a:bodyPr/>
          <a:lstStyle/>
          <a:p>
            <a:fld id="{F9EA3234-2DB1-48E2-859E-07E083298D9E}" type="slidenum">
              <a:rPr lang="nl-BE" smtClean="0"/>
              <a:t>3</a:t>
            </a:fld>
            <a:endParaRPr lang="nl-BE"/>
          </a:p>
        </p:txBody>
      </p:sp>
    </p:spTree>
    <p:extLst>
      <p:ext uri="{BB962C8B-B14F-4D97-AF65-F5344CB8AC3E}">
        <p14:creationId xmlns:p14="http://schemas.microsoft.com/office/powerpoint/2010/main" val="2346928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31190" y="0"/>
            <a:ext cx="10515600" cy="976393"/>
          </a:xfrm>
        </p:spPr>
        <p:txBody>
          <a:bodyPr/>
          <a:lstStyle/>
          <a:p>
            <a:r>
              <a:rPr lang="nl-BE" dirty="0" smtClean="0"/>
              <a:t>Opzet project</a:t>
            </a:r>
            <a:endParaRPr lang="nl-BE" dirty="0"/>
          </a:p>
        </p:txBody>
      </p:sp>
      <p:sp>
        <p:nvSpPr>
          <p:cNvPr id="3" name="Tijdelijke aanduiding voor inhoud 2"/>
          <p:cNvSpPr>
            <a:spLocks noGrp="1"/>
          </p:cNvSpPr>
          <p:nvPr>
            <p:ph idx="1"/>
          </p:nvPr>
        </p:nvSpPr>
        <p:spPr>
          <a:xfrm>
            <a:off x="698715" y="976393"/>
            <a:ext cx="10515600" cy="5727513"/>
          </a:xfrm>
        </p:spPr>
        <p:txBody>
          <a:bodyPr>
            <a:normAutofit fontScale="85000" lnSpcReduction="20000"/>
          </a:bodyPr>
          <a:lstStyle/>
          <a:p>
            <a:pPr marL="0" indent="0">
              <a:buNone/>
            </a:pPr>
            <a:r>
              <a:rPr lang="nl-BE" dirty="0" smtClean="0">
                <a:sym typeface="Wingdings" panose="05000000000000000000" pitchFamily="2" charset="2"/>
              </a:rPr>
              <a:t>Projectfase </a:t>
            </a:r>
            <a:r>
              <a:rPr lang="nl-BE" dirty="0">
                <a:sym typeface="Wingdings" panose="05000000000000000000" pitchFamily="2" charset="2"/>
              </a:rPr>
              <a:t>1/1/’16 tot </a:t>
            </a:r>
            <a:r>
              <a:rPr lang="nl-BE" dirty="0" smtClean="0">
                <a:sym typeface="Wingdings" panose="05000000000000000000" pitchFamily="2" charset="2"/>
              </a:rPr>
              <a:t>30/9/’17</a:t>
            </a:r>
          </a:p>
          <a:p>
            <a:pPr marL="0" indent="0">
              <a:buNone/>
            </a:pPr>
            <a:endParaRPr lang="nl-BE" dirty="0" smtClean="0">
              <a:sym typeface="Wingdings" panose="05000000000000000000" pitchFamily="2" charset="2"/>
            </a:endParaRPr>
          </a:p>
          <a:p>
            <a:pPr marL="0" indent="0">
              <a:buNone/>
            </a:pPr>
            <a:r>
              <a:rPr lang="nl-BE" dirty="0" smtClean="0">
                <a:sym typeface="Wingdings" panose="05000000000000000000" pitchFamily="2" charset="2"/>
              </a:rPr>
              <a:t>Praktijkluik: Projectmedewerker:</a:t>
            </a:r>
          </a:p>
          <a:p>
            <a:pPr marL="457200" indent="-457200">
              <a:buFont typeface="Symbol" panose="05050102010706020507" pitchFamily="18" charset="2"/>
              <a:buChar char="-"/>
            </a:pPr>
            <a:r>
              <a:rPr lang="nl-BE" dirty="0" smtClean="0"/>
              <a:t>Voltijds </a:t>
            </a:r>
            <a:r>
              <a:rPr lang="nl-BE" dirty="0"/>
              <a:t>vanaf 1 februari 2016</a:t>
            </a:r>
          </a:p>
          <a:p>
            <a:pPr marL="457200" indent="-457200">
              <a:buFont typeface="Symbol" panose="05050102010706020507" pitchFamily="18" charset="2"/>
              <a:buChar char="-"/>
            </a:pPr>
            <a:r>
              <a:rPr lang="nl-BE" dirty="0"/>
              <a:t>Nauwe samenwerking onderzoeker</a:t>
            </a:r>
          </a:p>
          <a:p>
            <a:pPr marL="457200" indent="-457200">
              <a:buFont typeface="Symbol" panose="05050102010706020507" pitchFamily="18" charset="2"/>
              <a:buChar char="-"/>
            </a:pPr>
            <a:r>
              <a:rPr lang="nl-BE" dirty="0"/>
              <a:t>Fase 1: zelf in de praktijk </a:t>
            </a:r>
            <a:r>
              <a:rPr lang="nl-BE" dirty="0" smtClean="0"/>
              <a:t>staan</a:t>
            </a:r>
            <a:endParaRPr lang="nl-BE" dirty="0"/>
          </a:p>
          <a:p>
            <a:pPr marL="457200" indent="-457200">
              <a:buFont typeface="Symbol" panose="05050102010706020507" pitchFamily="18" charset="2"/>
              <a:buChar char="-"/>
            </a:pPr>
            <a:r>
              <a:rPr lang="nl-BE" dirty="0"/>
              <a:t>Fase 2: vrijwilligerspool uitwerken</a:t>
            </a:r>
          </a:p>
          <a:p>
            <a:endParaRPr lang="nl-BE" dirty="0" smtClean="0">
              <a:sym typeface="Wingdings" panose="05000000000000000000" pitchFamily="2" charset="2"/>
            </a:endParaRPr>
          </a:p>
          <a:p>
            <a:pPr marL="0" indent="0">
              <a:buNone/>
            </a:pPr>
            <a:r>
              <a:rPr lang="nl-BE" dirty="0" err="1" smtClean="0">
                <a:sym typeface="Wingdings" panose="05000000000000000000" pitchFamily="2" charset="2"/>
              </a:rPr>
              <a:t>Onderzoeksluik</a:t>
            </a:r>
            <a:endParaRPr lang="nl-BE" dirty="0" smtClean="0">
              <a:sym typeface="Wingdings" panose="05000000000000000000" pitchFamily="2" charset="2"/>
            </a:endParaRPr>
          </a:p>
          <a:p>
            <a:pPr marL="457200" indent="-457200">
              <a:buFont typeface="Symbol" panose="05050102010706020507" pitchFamily="18" charset="2"/>
              <a:buChar char="-"/>
            </a:pPr>
            <a:r>
              <a:rPr lang="nl-BE" dirty="0"/>
              <a:t>UA, Oases: </a:t>
            </a:r>
            <a:r>
              <a:rPr lang="nl-BE" dirty="0" smtClean="0"/>
              <a:t>prof. dr</a:t>
            </a:r>
            <a:r>
              <a:rPr lang="nl-BE" dirty="0"/>
              <a:t>. Peter </a:t>
            </a:r>
            <a:r>
              <a:rPr lang="nl-BE" dirty="0" err="1"/>
              <a:t>Raeymaeckers</a:t>
            </a:r>
            <a:endParaRPr lang="nl-BE" dirty="0"/>
          </a:p>
          <a:p>
            <a:pPr marL="457200" indent="-457200">
              <a:buFont typeface="Symbol" panose="05050102010706020507" pitchFamily="18" charset="2"/>
              <a:buChar char="-"/>
            </a:pPr>
            <a:r>
              <a:rPr lang="nl-BE" dirty="0"/>
              <a:t>Halftijdse onderzoeker </a:t>
            </a:r>
            <a:r>
              <a:rPr lang="nl-BE" dirty="0" smtClean="0"/>
              <a:t>(en student) </a:t>
            </a:r>
            <a:endParaRPr lang="nl-BE" dirty="0"/>
          </a:p>
          <a:p>
            <a:pPr marL="457200" indent="-457200">
              <a:buFont typeface="Symbol" panose="05050102010706020507" pitchFamily="18" charset="2"/>
              <a:buChar char="-"/>
            </a:pPr>
            <a:r>
              <a:rPr lang="nl-BE" dirty="0"/>
              <a:t>Nauwe samenwerking met projectleiders en </a:t>
            </a:r>
            <a:r>
              <a:rPr lang="nl-BE" dirty="0" smtClean="0"/>
              <a:t>projectmedewerker</a:t>
            </a:r>
          </a:p>
          <a:p>
            <a:pPr marL="457200" indent="-457200">
              <a:buFont typeface="Symbol" panose="05050102010706020507" pitchFamily="18" charset="2"/>
              <a:buChar char="-"/>
            </a:pPr>
            <a:r>
              <a:rPr lang="nl-BE" dirty="0" smtClean="0"/>
              <a:t>Deel 1: Vooronderzoek (jan ‘16 – aug ’16)</a:t>
            </a:r>
          </a:p>
          <a:p>
            <a:pPr marL="457200" indent="-457200">
              <a:buFont typeface="Symbol" panose="05050102010706020507" pitchFamily="18" charset="2"/>
              <a:buChar char="-"/>
            </a:pPr>
            <a:r>
              <a:rPr lang="nl-BE" dirty="0" smtClean="0"/>
              <a:t>Deel 2: Evaluatief onderzoek (sept ‘16 – april ‘17</a:t>
            </a:r>
            <a:r>
              <a:rPr lang="nl-BE" dirty="0" smtClean="0"/>
              <a:t>)</a:t>
            </a:r>
            <a:endParaRPr lang="nl-BE" dirty="0" smtClean="0"/>
          </a:p>
        </p:txBody>
      </p:sp>
      <p:sp>
        <p:nvSpPr>
          <p:cNvPr id="4" name="Tijdelijke aanduiding voor dianummer 3"/>
          <p:cNvSpPr>
            <a:spLocks noGrp="1"/>
          </p:cNvSpPr>
          <p:nvPr>
            <p:ph type="sldNum" sz="quarter" idx="12"/>
          </p:nvPr>
        </p:nvSpPr>
        <p:spPr/>
        <p:txBody>
          <a:bodyPr/>
          <a:lstStyle/>
          <a:p>
            <a:fld id="{F9EA3234-2DB1-48E2-859E-07E083298D9E}" type="slidenum">
              <a:rPr lang="nl-BE" smtClean="0"/>
              <a:t>4</a:t>
            </a:fld>
            <a:endParaRPr lang="nl-BE"/>
          </a:p>
        </p:txBody>
      </p:sp>
    </p:spTree>
    <p:extLst>
      <p:ext uri="{BB962C8B-B14F-4D97-AF65-F5344CB8AC3E}">
        <p14:creationId xmlns:p14="http://schemas.microsoft.com/office/powerpoint/2010/main" val="29869206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5908"/>
            <a:ext cx="10515600" cy="1325563"/>
          </a:xfrm>
        </p:spPr>
        <p:txBody>
          <a:bodyPr/>
          <a:lstStyle/>
          <a:p>
            <a:r>
              <a:rPr lang="nl-BE" dirty="0" err="1" smtClean="0"/>
              <a:t>Onderzoeksluik</a:t>
            </a:r>
            <a:r>
              <a:rPr lang="nl-BE" dirty="0" smtClean="0"/>
              <a:t>: Overzicht Vooronderzoek</a:t>
            </a:r>
            <a:endParaRPr lang="nl-BE" dirty="0"/>
          </a:p>
        </p:txBody>
      </p:sp>
      <p:sp>
        <p:nvSpPr>
          <p:cNvPr id="3" name="Tijdelijke aanduiding voor inhoud 2"/>
          <p:cNvSpPr>
            <a:spLocks noGrp="1"/>
          </p:cNvSpPr>
          <p:nvPr>
            <p:ph idx="1"/>
          </p:nvPr>
        </p:nvSpPr>
        <p:spPr>
          <a:xfrm>
            <a:off x="838200" y="1379348"/>
            <a:ext cx="11064498" cy="5478651"/>
          </a:xfrm>
        </p:spPr>
        <p:txBody>
          <a:bodyPr>
            <a:normAutofit/>
          </a:bodyPr>
          <a:lstStyle/>
          <a:p>
            <a:pPr marL="0" indent="0">
              <a:buNone/>
            </a:pPr>
            <a:r>
              <a:rPr lang="nl-BE" dirty="0" smtClean="0">
                <a:sym typeface="Wingdings" panose="05000000000000000000" pitchFamily="2" charset="2"/>
              </a:rPr>
              <a:t>Doelstelling: Inhoudelijke ondersteuning BBB voor referentiekader en methodiekontwikkeling middels behoeftegericht werken</a:t>
            </a:r>
            <a:endParaRPr lang="nl-BE" dirty="0" smtClean="0"/>
          </a:p>
          <a:p>
            <a:pPr marL="914400" lvl="2" indent="0">
              <a:buNone/>
            </a:pPr>
            <a:endParaRPr lang="nl-BE" i="1" dirty="0" smtClean="0"/>
          </a:p>
          <a:p>
            <a:r>
              <a:rPr lang="nl-BE" dirty="0" smtClean="0"/>
              <a:t>Theoretisch kader</a:t>
            </a:r>
          </a:p>
          <a:p>
            <a:r>
              <a:rPr lang="nl-BE" dirty="0" smtClean="0"/>
              <a:t>Methodiekontwikkeling:</a:t>
            </a:r>
          </a:p>
          <a:p>
            <a:pPr lvl="2"/>
            <a:r>
              <a:rPr lang="nl-BE" sz="2400" dirty="0" smtClean="0"/>
              <a:t>Ontwikkeling methodiek en stappenplan (</a:t>
            </a:r>
            <a:r>
              <a:rPr lang="nl-BE" sz="2400" dirty="0"/>
              <a:t>fases </a:t>
            </a:r>
            <a:r>
              <a:rPr lang="nl-BE" sz="2400" dirty="0" smtClean="0"/>
              <a:t>ondersteuningstraject): </a:t>
            </a:r>
          </a:p>
          <a:p>
            <a:pPr lvl="3">
              <a:buFont typeface="Wingdings" panose="05000000000000000000" pitchFamily="2" charset="2"/>
              <a:buChar char="Ø"/>
            </a:pPr>
            <a:r>
              <a:rPr lang="nl-BE" sz="2000" dirty="0" smtClean="0"/>
              <a:t>Literatuurstudie: verkenning methodieken</a:t>
            </a:r>
            <a:endParaRPr lang="nl-BE" sz="2000" dirty="0"/>
          </a:p>
          <a:p>
            <a:pPr lvl="3">
              <a:buFont typeface="Wingdings" panose="05000000000000000000" pitchFamily="2" charset="2"/>
              <a:buChar char="Ø"/>
            </a:pPr>
            <a:r>
              <a:rPr lang="nl-BE" sz="2000" dirty="0" smtClean="0"/>
              <a:t>Onderzoek </a:t>
            </a:r>
            <a:r>
              <a:rPr lang="nl-BE" sz="2000" dirty="0"/>
              <a:t>naar ondersteuningsnoden van (ex)-gedetineerden en drempels op weg naar HDV: literatuurstudie en </a:t>
            </a:r>
            <a:r>
              <a:rPr lang="nl-BE" sz="2000" dirty="0" smtClean="0"/>
              <a:t>interviews</a:t>
            </a:r>
          </a:p>
          <a:p>
            <a:pPr lvl="2"/>
            <a:r>
              <a:rPr lang="nl-BE" sz="2400" dirty="0" smtClean="0"/>
              <a:t>Samenwerkingsmodel </a:t>
            </a:r>
            <a:r>
              <a:rPr lang="nl-BE" sz="2400" dirty="0"/>
              <a:t>o.b.v. literatuurstudie &amp; focusgroep TB-PM</a:t>
            </a:r>
            <a:endParaRPr lang="nl-BE" sz="2400" dirty="0" smtClean="0"/>
          </a:p>
          <a:p>
            <a:pPr lvl="2"/>
            <a:r>
              <a:rPr lang="nl-BE" sz="2400" dirty="0" smtClean="0"/>
              <a:t>Uitwisseling met praktijk</a:t>
            </a:r>
          </a:p>
        </p:txBody>
      </p:sp>
      <p:sp>
        <p:nvSpPr>
          <p:cNvPr id="4" name="Tijdelijke aanduiding voor dianummer 3"/>
          <p:cNvSpPr>
            <a:spLocks noGrp="1"/>
          </p:cNvSpPr>
          <p:nvPr>
            <p:ph type="sldNum" sz="quarter" idx="12"/>
          </p:nvPr>
        </p:nvSpPr>
        <p:spPr/>
        <p:txBody>
          <a:bodyPr/>
          <a:lstStyle/>
          <a:p>
            <a:fld id="{F9EA3234-2DB1-48E2-859E-07E083298D9E}" type="slidenum">
              <a:rPr lang="nl-BE" smtClean="0"/>
              <a:t>5</a:t>
            </a:fld>
            <a:endParaRPr lang="nl-BE"/>
          </a:p>
        </p:txBody>
      </p:sp>
    </p:spTree>
    <p:extLst>
      <p:ext uri="{BB962C8B-B14F-4D97-AF65-F5344CB8AC3E}">
        <p14:creationId xmlns:p14="http://schemas.microsoft.com/office/powerpoint/2010/main" val="3847368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4729" y="-378794"/>
            <a:ext cx="10515600" cy="1325563"/>
          </a:xfrm>
        </p:spPr>
        <p:txBody>
          <a:bodyPr/>
          <a:lstStyle/>
          <a:p>
            <a:r>
              <a:rPr lang="nl-BE" dirty="0" smtClean="0"/>
              <a:t>Theoretisch kader: </a:t>
            </a:r>
            <a:r>
              <a:rPr lang="nl-BE" dirty="0" err="1" smtClean="0"/>
              <a:t>Capabilities</a:t>
            </a:r>
            <a:r>
              <a:rPr lang="nl-BE" dirty="0" smtClean="0"/>
              <a:t> als kapstok</a:t>
            </a:r>
            <a:endParaRPr lang="nl-BE" dirty="0"/>
          </a:p>
        </p:txBody>
      </p:sp>
      <p:sp>
        <p:nvSpPr>
          <p:cNvPr id="3" name="Tijdelijke aanduiding voor inhoud 2"/>
          <p:cNvSpPr>
            <a:spLocks noGrp="1"/>
          </p:cNvSpPr>
          <p:nvPr>
            <p:ph idx="1"/>
          </p:nvPr>
        </p:nvSpPr>
        <p:spPr>
          <a:xfrm>
            <a:off x="609082" y="1399756"/>
            <a:ext cx="11384797" cy="5427764"/>
          </a:xfrm>
        </p:spPr>
        <p:txBody>
          <a:bodyPr>
            <a:noAutofit/>
          </a:bodyPr>
          <a:lstStyle/>
          <a:p>
            <a:pPr marL="0" indent="0">
              <a:buNone/>
            </a:pPr>
            <a:r>
              <a:rPr lang="nl-BE" dirty="0" smtClean="0"/>
              <a:t>Doelstelling </a:t>
            </a:r>
            <a:r>
              <a:rPr lang="nl-BE" dirty="0"/>
              <a:t>project inzet op brug </a:t>
            </a:r>
            <a:r>
              <a:rPr lang="nl-BE" dirty="0" smtClean="0"/>
              <a:t>naar buiten, </a:t>
            </a:r>
            <a:r>
              <a:rPr lang="nl-BE" dirty="0"/>
              <a:t>gericht op een menswaardig en kwaliteitsvol leven &amp; participatie aan </a:t>
            </a:r>
            <a:r>
              <a:rPr lang="nl-BE" dirty="0" smtClean="0"/>
              <a:t>samenleving</a:t>
            </a:r>
            <a:endParaRPr lang="nl-BE" dirty="0"/>
          </a:p>
          <a:p>
            <a:pPr marL="0" indent="0">
              <a:buNone/>
            </a:pPr>
            <a:endParaRPr lang="nl-BE" dirty="0" smtClean="0"/>
          </a:p>
          <a:p>
            <a:pPr marL="0" indent="0">
              <a:buNone/>
            </a:pPr>
            <a:r>
              <a:rPr lang="nl-BE" dirty="0" smtClean="0"/>
              <a:t>Levenskwaliteit </a:t>
            </a:r>
            <a:r>
              <a:rPr lang="nl-BE" dirty="0"/>
              <a:t>= richtinggevend concept om ondersteuningsbehoeften en gepaste antwoorden te sturen/interpreteren </a:t>
            </a:r>
            <a:endParaRPr lang="nl-BE" dirty="0" smtClean="0"/>
          </a:p>
          <a:p>
            <a:pPr marL="0" indent="0">
              <a:buNone/>
            </a:pPr>
            <a:endParaRPr lang="nl-BE" dirty="0" smtClean="0"/>
          </a:p>
          <a:p>
            <a:pPr marL="0" indent="0">
              <a:buNone/>
            </a:pPr>
            <a:r>
              <a:rPr lang="nl-BE" dirty="0" smtClean="0">
                <a:sym typeface="Wingdings" panose="05000000000000000000" pitchFamily="2" charset="2"/>
              </a:rPr>
              <a:t></a:t>
            </a:r>
            <a:r>
              <a:rPr lang="nl-BE" dirty="0" smtClean="0"/>
              <a:t> a.d.h.v. </a:t>
            </a:r>
            <a:r>
              <a:rPr lang="nl-BE" dirty="0"/>
              <a:t>dimensies van levenskwaliteit toetsen welke </a:t>
            </a:r>
            <a:r>
              <a:rPr lang="nl-BE" dirty="0" smtClean="0"/>
              <a:t>ondersteuningsnoden </a:t>
            </a:r>
            <a:r>
              <a:rPr lang="nl-BE" dirty="0"/>
              <a:t>en hoe levenskwaliteit menswaardig </a:t>
            </a:r>
            <a:r>
              <a:rPr lang="nl-BE" dirty="0" smtClean="0"/>
              <a:t>verbeteren </a:t>
            </a:r>
            <a:r>
              <a:rPr lang="nl-BE" dirty="0" smtClean="0">
                <a:sym typeface="Wingdings" panose="05000000000000000000" pitchFamily="2" charset="2"/>
              </a:rPr>
              <a:t></a:t>
            </a:r>
            <a:r>
              <a:rPr lang="nl-BE" dirty="0" smtClean="0"/>
              <a:t> CAPABILITIES </a:t>
            </a:r>
            <a:endParaRPr lang="nl-BE" dirty="0"/>
          </a:p>
          <a:p>
            <a:pPr marL="0" indent="0">
              <a:buNone/>
            </a:pPr>
            <a:endParaRPr lang="nl-BE" dirty="0" smtClean="0">
              <a:sym typeface="Wingdings" panose="05000000000000000000" pitchFamily="2" charset="2"/>
            </a:endParaRPr>
          </a:p>
          <a:p>
            <a:pPr marL="0" indent="0">
              <a:buNone/>
            </a:pPr>
            <a:r>
              <a:rPr lang="nl-BE" dirty="0" smtClean="0"/>
              <a:t>~ menswaardig </a:t>
            </a:r>
            <a:r>
              <a:rPr lang="nl-BE" dirty="0"/>
              <a:t>en kwaliteitsvol leven en participatie samenleving</a:t>
            </a:r>
          </a:p>
        </p:txBody>
      </p:sp>
      <p:sp>
        <p:nvSpPr>
          <p:cNvPr id="4" name="Tijdelijke aanduiding voor dianummer 3"/>
          <p:cNvSpPr>
            <a:spLocks noGrp="1"/>
          </p:cNvSpPr>
          <p:nvPr>
            <p:ph type="sldNum" sz="quarter" idx="12"/>
          </p:nvPr>
        </p:nvSpPr>
        <p:spPr/>
        <p:txBody>
          <a:bodyPr/>
          <a:lstStyle/>
          <a:p>
            <a:fld id="{F9EA3234-2DB1-48E2-859E-07E083298D9E}" type="slidenum">
              <a:rPr lang="nl-BE" smtClean="0"/>
              <a:t>6</a:t>
            </a:fld>
            <a:endParaRPr lang="nl-BE"/>
          </a:p>
        </p:txBody>
      </p:sp>
    </p:spTree>
    <p:extLst>
      <p:ext uri="{BB962C8B-B14F-4D97-AF65-F5344CB8AC3E}">
        <p14:creationId xmlns:p14="http://schemas.microsoft.com/office/powerpoint/2010/main" val="1105617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3042" y="-219970"/>
            <a:ext cx="10515600" cy="1325563"/>
          </a:xfrm>
        </p:spPr>
        <p:txBody>
          <a:bodyPr/>
          <a:lstStyle/>
          <a:p>
            <a:r>
              <a:rPr lang="nl-BE" dirty="0" smtClean="0"/>
              <a:t>Theoretisch kader: </a:t>
            </a:r>
            <a:r>
              <a:rPr lang="nl-BE" dirty="0" err="1" smtClean="0"/>
              <a:t>Capabilities</a:t>
            </a:r>
            <a:r>
              <a:rPr lang="nl-BE" dirty="0" smtClean="0"/>
              <a:t> als kapstok</a:t>
            </a:r>
            <a:endParaRPr lang="nl-BE" dirty="0"/>
          </a:p>
        </p:txBody>
      </p:sp>
      <p:sp>
        <p:nvSpPr>
          <p:cNvPr id="3" name="Tijdelijke aanduiding voor inhoud 2"/>
          <p:cNvSpPr>
            <a:spLocks noGrp="1"/>
          </p:cNvSpPr>
          <p:nvPr>
            <p:ph idx="1"/>
          </p:nvPr>
        </p:nvSpPr>
        <p:spPr>
          <a:xfrm>
            <a:off x="399011" y="1371600"/>
            <a:ext cx="11696007" cy="5615882"/>
          </a:xfrm>
        </p:spPr>
        <p:txBody>
          <a:bodyPr>
            <a:noAutofit/>
          </a:bodyPr>
          <a:lstStyle/>
          <a:p>
            <a:pPr marL="0" indent="0">
              <a:buNone/>
            </a:pPr>
            <a:r>
              <a:rPr lang="nl-BE" sz="2400" dirty="0" smtClean="0"/>
              <a:t>Sen</a:t>
            </a:r>
            <a:r>
              <a:rPr lang="nl-BE" sz="2400" dirty="0"/>
              <a:t>: niet enkel mag kijken naar wat mensen zijn, doen of </a:t>
            </a:r>
            <a:r>
              <a:rPr lang="nl-BE" sz="2400" dirty="0" smtClean="0"/>
              <a:t>hebben (</a:t>
            </a:r>
            <a:r>
              <a:rPr lang="nl-BE" sz="2400" dirty="0" err="1" smtClean="0"/>
              <a:t>functionings</a:t>
            </a:r>
            <a:r>
              <a:rPr lang="nl-BE" sz="2400" dirty="0" smtClean="0"/>
              <a:t>)</a:t>
            </a:r>
          </a:p>
          <a:p>
            <a:pPr marL="0" indent="0">
              <a:buNone/>
            </a:pPr>
            <a:r>
              <a:rPr lang="nl-BE" sz="2400" dirty="0" smtClean="0">
                <a:sym typeface="Wingdings" panose="05000000000000000000" pitchFamily="2" charset="2"/>
              </a:rPr>
              <a:t></a:t>
            </a:r>
            <a:r>
              <a:rPr lang="nl-BE" sz="2400" dirty="0" smtClean="0"/>
              <a:t> Kijken naar </a:t>
            </a:r>
            <a:r>
              <a:rPr lang="nl-BE" sz="2400" dirty="0"/>
              <a:t>wat mensen in staat zijn om te kunnen doen of zijn </a:t>
            </a:r>
            <a:r>
              <a:rPr lang="nl-BE" sz="2400" dirty="0" smtClean="0"/>
              <a:t>(</a:t>
            </a:r>
            <a:r>
              <a:rPr lang="nl-BE" sz="2400" dirty="0" err="1" smtClean="0"/>
              <a:t>capabilities</a:t>
            </a:r>
            <a:r>
              <a:rPr lang="nl-BE" sz="2400" dirty="0" smtClean="0"/>
              <a:t>)</a:t>
            </a:r>
            <a:endParaRPr lang="nl-BE" sz="2400" dirty="0"/>
          </a:p>
          <a:p>
            <a:pPr marL="0" indent="0">
              <a:buNone/>
            </a:pPr>
            <a:r>
              <a:rPr lang="nl-BE" sz="1100" b="1" dirty="0" smtClean="0"/>
              <a:t>   </a:t>
            </a:r>
          </a:p>
          <a:p>
            <a:pPr marL="0" indent="0">
              <a:buNone/>
            </a:pPr>
            <a:r>
              <a:rPr lang="nl-BE" sz="2400" b="1" dirty="0" err="1" smtClean="0"/>
              <a:t>Capabilities</a:t>
            </a:r>
            <a:r>
              <a:rPr lang="nl-BE" sz="2400" dirty="0" smtClean="0"/>
              <a:t> </a:t>
            </a:r>
            <a:r>
              <a:rPr lang="nl-BE" sz="2400" b="1" dirty="0"/>
              <a:t>= iemands werkelijke mogelijkheden om het leven te leiden dat hij/zijn met rede waardevol acht</a:t>
            </a:r>
          </a:p>
          <a:p>
            <a:pPr marL="0" indent="0">
              <a:buNone/>
            </a:pPr>
            <a:r>
              <a:rPr lang="nl-BE" sz="1000" dirty="0" smtClean="0">
                <a:sym typeface="Wingdings" panose="05000000000000000000" pitchFamily="2" charset="2"/>
              </a:rPr>
              <a:t>   </a:t>
            </a:r>
          </a:p>
          <a:p>
            <a:pPr>
              <a:buFont typeface="Wingdings" panose="05000000000000000000" pitchFamily="2" charset="2"/>
              <a:buChar char="à"/>
            </a:pPr>
            <a:r>
              <a:rPr lang="nl-BE" sz="2400" dirty="0" smtClean="0"/>
              <a:t>“niet alleen maar </a:t>
            </a:r>
            <a:r>
              <a:rPr lang="nl-BE" sz="2400" b="1" dirty="0" smtClean="0"/>
              <a:t>vaardigheden binnen een persoon, </a:t>
            </a:r>
            <a:r>
              <a:rPr lang="nl-BE" sz="2400" dirty="0" smtClean="0"/>
              <a:t>maar</a:t>
            </a:r>
            <a:r>
              <a:rPr lang="nl-BE" sz="2400" b="1" dirty="0" smtClean="0"/>
              <a:t> ook </a:t>
            </a:r>
            <a:r>
              <a:rPr lang="nl-BE" sz="2400" b="1" dirty="0"/>
              <a:t>de vrijheden of kansen die </a:t>
            </a:r>
            <a:r>
              <a:rPr lang="nl-BE" sz="2400" dirty="0"/>
              <a:t>voortkomen uit een</a:t>
            </a:r>
            <a:r>
              <a:rPr lang="nl-BE" sz="2400" b="1" dirty="0"/>
              <a:t> </a:t>
            </a:r>
            <a:r>
              <a:rPr lang="nl-BE" sz="2400" dirty="0"/>
              <a:t>combinatie</a:t>
            </a:r>
            <a:r>
              <a:rPr lang="nl-BE" sz="2400" b="1" dirty="0"/>
              <a:t> </a:t>
            </a:r>
            <a:r>
              <a:rPr lang="nl-BE" sz="2400" dirty="0"/>
              <a:t>van</a:t>
            </a:r>
            <a:r>
              <a:rPr lang="nl-BE" sz="2400" b="1" dirty="0"/>
              <a:t> persoonlijke vaardigheden en de politieke, sociale en economische omgeving”</a:t>
            </a:r>
            <a:r>
              <a:rPr lang="nl-BE" sz="2000" b="1" dirty="0"/>
              <a:t> </a:t>
            </a:r>
            <a:r>
              <a:rPr lang="nl-BE" sz="2000" dirty="0" smtClean="0"/>
              <a:t>(</a:t>
            </a:r>
            <a:r>
              <a:rPr lang="nl-BE" sz="2000" dirty="0" err="1" smtClean="0"/>
              <a:t>Nussbaum</a:t>
            </a:r>
            <a:r>
              <a:rPr lang="nl-BE" sz="2000" dirty="0" smtClean="0"/>
              <a:t>)</a:t>
            </a:r>
          </a:p>
          <a:p>
            <a:pPr marL="0" indent="0">
              <a:buNone/>
            </a:pPr>
            <a:r>
              <a:rPr lang="nl-BE" sz="1050" dirty="0"/>
              <a:t> </a:t>
            </a:r>
            <a:r>
              <a:rPr lang="nl-BE" sz="1050" dirty="0" smtClean="0"/>
              <a:t> </a:t>
            </a:r>
            <a:endParaRPr lang="nl-BE" sz="1050" dirty="0"/>
          </a:p>
          <a:p>
            <a:pPr>
              <a:buFont typeface="Wingdings" panose="05000000000000000000" pitchFamily="2" charset="2"/>
              <a:buChar char="à"/>
            </a:pPr>
            <a:r>
              <a:rPr lang="en-GB" sz="2400" dirty="0" smtClean="0">
                <a:sym typeface="Wingdings" panose="05000000000000000000" pitchFamily="2" charset="2"/>
              </a:rPr>
              <a:t>K</a:t>
            </a:r>
            <a:r>
              <a:rPr lang="nl-BE" sz="2400" dirty="0" err="1" smtClean="0"/>
              <a:t>rachten</a:t>
            </a:r>
            <a:r>
              <a:rPr lang="nl-BE" sz="2400" dirty="0" smtClean="0"/>
              <a:t> </a:t>
            </a:r>
            <a:r>
              <a:rPr lang="nl-BE" sz="2400" dirty="0"/>
              <a:t>van mensen + nodige ondersteuning met respect voor </a:t>
            </a:r>
            <a:r>
              <a:rPr lang="nl-BE" sz="2400" dirty="0" smtClean="0"/>
              <a:t>eigenheid </a:t>
            </a:r>
            <a:r>
              <a:rPr lang="nl-BE" sz="2400" dirty="0"/>
              <a:t>en </a:t>
            </a:r>
            <a:r>
              <a:rPr lang="nl-BE" sz="2400" dirty="0" smtClean="0"/>
              <a:t>autonomie </a:t>
            </a:r>
          </a:p>
          <a:p>
            <a:pPr marL="0" indent="0">
              <a:buNone/>
            </a:pPr>
            <a:r>
              <a:rPr lang="nl-BE" sz="1050" dirty="0"/>
              <a:t> </a:t>
            </a:r>
            <a:r>
              <a:rPr lang="nl-BE" sz="1050" dirty="0" smtClean="0"/>
              <a:t> </a:t>
            </a:r>
          </a:p>
          <a:p>
            <a:pPr marL="0" indent="0">
              <a:buNone/>
            </a:pPr>
            <a:r>
              <a:rPr lang="en-GB" sz="2400" dirty="0" smtClean="0">
                <a:sym typeface="Wingdings" panose="05000000000000000000" pitchFamily="2" charset="2"/>
              </a:rPr>
              <a:t> </a:t>
            </a:r>
            <a:r>
              <a:rPr lang="en-GB" sz="2400" dirty="0"/>
              <a:t>Focus </a:t>
            </a:r>
            <a:r>
              <a:rPr lang="en-GB" sz="2400" dirty="0" smtClean="0"/>
              <a:t>op </a:t>
            </a:r>
            <a:r>
              <a:rPr lang="en-GB" sz="2400" dirty="0"/>
              <a:t>capabilities in </a:t>
            </a:r>
            <a:r>
              <a:rPr lang="en-GB" sz="2400" dirty="0" err="1" smtClean="0"/>
              <a:t>sociaal</a:t>
            </a:r>
            <a:r>
              <a:rPr lang="en-GB" sz="2400" dirty="0" smtClean="0"/>
              <a:t> </a:t>
            </a:r>
            <a:r>
              <a:rPr lang="en-GB" sz="2400" dirty="0" err="1" smtClean="0"/>
              <a:t>werk</a:t>
            </a:r>
            <a:r>
              <a:rPr lang="en-GB" sz="2400" dirty="0" smtClean="0"/>
              <a:t> </a:t>
            </a:r>
            <a:r>
              <a:rPr lang="en-GB" sz="2400" dirty="0">
                <a:sym typeface="Wingdings" panose="05000000000000000000" pitchFamily="2" charset="2"/>
              </a:rPr>
              <a:t>= </a:t>
            </a:r>
            <a:r>
              <a:rPr lang="en-GB" sz="2400" dirty="0" err="1" smtClean="0">
                <a:sym typeface="Wingdings" panose="05000000000000000000" pitchFamily="2" charset="2"/>
              </a:rPr>
              <a:t>inzetten</a:t>
            </a:r>
            <a:r>
              <a:rPr lang="en-GB" sz="2400" dirty="0" smtClean="0">
                <a:sym typeface="Wingdings" panose="05000000000000000000" pitchFamily="2" charset="2"/>
              </a:rPr>
              <a:t> op </a:t>
            </a:r>
            <a:r>
              <a:rPr lang="en-GB" sz="2400" dirty="0" err="1">
                <a:sym typeface="Wingdings" panose="05000000000000000000" pitchFamily="2" charset="2"/>
              </a:rPr>
              <a:t>mensen</a:t>
            </a:r>
            <a:r>
              <a:rPr lang="en-GB" sz="2400" dirty="0">
                <a:sym typeface="Wingdings" panose="05000000000000000000" pitchFamily="2" charset="2"/>
              </a:rPr>
              <a:t> </a:t>
            </a:r>
            <a:r>
              <a:rPr lang="en-GB" sz="2400" dirty="0" err="1" smtClean="0">
                <a:sym typeface="Wingdings" panose="05000000000000000000" pitchFamily="2" charset="2"/>
              </a:rPr>
              <a:t>ondersteunen</a:t>
            </a:r>
            <a:r>
              <a:rPr lang="en-GB" sz="2400" dirty="0" smtClean="0">
                <a:sym typeface="Wingdings" panose="05000000000000000000" pitchFamily="2" charset="2"/>
              </a:rPr>
              <a:t> &amp; </a:t>
            </a:r>
            <a:r>
              <a:rPr lang="en-GB" sz="2400" dirty="0" err="1" smtClean="0">
                <a:sym typeface="Wingdings" panose="05000000000000000000" pitchFamily="2" charset="2"/>
              </a:rPr>
              <a:t>netwerken</a:t>
            </a:r>
            <a:r>
              <a:rPr lang="en-GB" sz="2400" dirty="0" smtClean="0">
                <a:sym typeface="Wingdings" panose="05000000000000000000" pitchFamily="2" charset="2"/>
              </a:rPr>
              <a:t> </a:t>
            </a:r>
            <a:r>
              <a:rPr lang="en-GB" sz="2400" dirty="0" err="1" smtClean="0">
                <a:sym typeface="Wingdings" panose="05000000000000000000" pitchFamily="2" charset="2"/>
              </a:rPr>
              <a:t>versterken</a:t>
            </a:r>
            <a:r>
              <a:rPr lang="en-GB" sz="2400" dirty="0" smtClean="0">
                <a:sym typeface="Wingdings" panose="05000000000000000000" pitchFamily="2" charset="2"/>
              </a:rPr>
              <a:t> om </a:t>
            </a:r>
            <a:r>
              <a:rPr lang="en-GB" sz="2400" dirty="0" err="1" smtClean="0">
                <a:sym typeface="Wingdings" panose="05000000000000000000" pitchFamily="2" charset="2"/>
              </a:rPr>
              <a:t>volwaardig</a:t>
            </a:r>
            <a:r>
              <a:rPr lang="en-GB" sz="2400" dirty="0" smtClean="0">
                <a:sym typeface="Wingdings" panose="05000000000000000000" pitchFamily="2" charset="2"/>
              </a:rPr>
              <a:t> </a:t>
            </a:r>
            <a:r>
              <a:rPr lang="en-GB" sz="2400" dirty="0" err="1" smtClean="0">
                <a:sym typeface="Wingdings" panose="05000000000000000000" pitchFamily="2" charset="2"/>
              </a:rPr>
              <a:t>te</a:t>
            </a:r>
            <a:r>
              <a:rPr lang="en-GB" sz="2400" dirty="0" smtClean="0">
                <a:sym typeface="Wingdings" panose="05000000000000000000" pitchFamily="2" charset="2"/>
              </a:rPr>
              <a:t> </a:t>
            </a:r>
            <a:r>
              <a:rPr lang="en-GB" sz="2400" dirty="0" err="1" smtClean="0">
                <a:sym typeface="Wingdings" panose="05000000000000000000" pitchFamily="2" charset="2"/>
              </a:rPr>
              <a:t>kunnen</a:t>
            </a:r>
            <a:r>
              <a:rPr lang="en-GB" sz="2400" dirty="0" smtClean="0">
                <a:sym typeface="Wingdings" panose="05000000000000000000" pitchFamily="2" charset="2"/>
              </a:rPr>
              <a:t> </a:t>
            </a:r>
            <a:r>
              <a:rPr lang="en-GB" sz="2400" dirty="0" err="1" smtClean="0">
                <a:sym typeface="Wingdings" panose="05000000000000000000" pitchFamily="2" charset="2"/>
              </a:rPr>
              <a:t>participeren</a:t>
            </a:r>
            <a:r>
              <a:rPr lang="en-GB" sz="2400" dirty="0" smtClean="0">
                <a:sym typeface="Wingdings" panose="05000000000000000000" pitchFamily="2" charset="2"/>
              </a:rPr>
              <a:t> </a:t>
            </a:r>
            <a:r>
              <a:rPr lang="en-GB" sz="2400" dirty="0" err="1" smtClean="0">
                <a:sym typeface="Wingdings" panose="05000000000000000000" pitchFamily="2" charset="2"/>
              </a:rPr>
              <a:t>aan</a:t>
            </a:r>
            <a:r>
              <a:rPr lang="en-GB" sz="2400" dirty="0" smtClean="0">
                <a:sym typeface="Wingdings" panose="05000000000000000000" pitchFamily="2" charset="2"/>
              </a:rPr>
              <a:t> de </a:t>
            </a:r>
            <a:r>
              <a:rPr lang="en-GB" sz="2400" dirty="0" err="1" smtClean="0">
                <a:sym typeface="Wingdings" panose="05000000000000000000" pitchFamily="2" charset="2"/>
              </a:rPr>
              <a:t>samenleving</a:t>
            </a:r>
            <a:endParaRPr lang="en-GB" sz="2400" dirty="0"/>
          </a:p>
        </p:txBody>
      </p:sp>
      <p:sp>
        <p:nvSpPr>
          <p:cNvPr id="4" name="Tijdelijke aanduiding voor dianummer 3"/>
          <p:cNvSpPr>
            <a:spLocks noGrp="1"/>
          </p:cNvSpPr>
          <p:nvPr>
            <p:ph type="sldNum" sz="quarter" idx="12"/>
          </p:nvPr>
        </p:nvSpPr>
        <p:spPr/>
        <p:txBody>
          <a:bodyPr/>
          <a:lstStyle/>
          <a:p>
            <a:fld id="{F9EA3234-2DB1-48E2-859E-07E083298D9E}" type="slidenum">
              <a:rPr lang="nl-BE" smtClean="0"/>
              <a:t>7</a:t>
            </a:fld>
            <a:endParaRPr lang="nl-BE"/>
          </a:p>
        </p:txBody>
      </p:sp>
    </p:spTree>
    <p:extLst>
      <p:ext uri="{BB962C8B-B14F-4D97-AF65-F5344CB8AC3E}">
        <p14:creationId xmlns:p14="http://schemas.microsoft.com/office/powerpoint/2010/main" val="1816385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80710"/>
            <a:ext cx="10515600" cy="1325563"/>
          </a:xfrm>
        </p:spPr>
        <p:txBody>
          <a:bodyPr>
            <a:normAutofit/>
          </a:bodyPr>
          <a:lstStyle/>
          <a:p>
            <a:r>
              <a:rPr lang="nl-BE" sz="3200" dirty="0" smtClean="0"/>
              <a:t>Theoretisch kader: </a:t>
            </a:r>
            <a:r>
              <a:rPr lang="nl-BE" sz="3200" dirty="0" err="1" smtClean="0"/>
              <a:t>Schaartse</a:t>
            </a:r>
            <a:r>
              <a:rPr lang="nl-BE" sz="3200" dirty="0" smtClean="0"/>
              <a:t>, Ondersteuningsnoden, </a:t>
            </a:r>
            <a:r>
              <a:rPr lang="nl-BE" sz="3200" dirty="0"/>
              <a:t>D</a:t>
            </a:r>
            <a:r>
              <a:rPr lang="nl-BE" sz="3200" dirty="0" smtClean="0"/>
              <a:t>imensies van levenskwaliteit  &amp;</a:t>
            </a:r>
            <a:r>
              <a:rPr lang="nl-BE" sz="3200" dirty="0"/>
              <a:t> </a:t>
            </a:r>
            <a:r>
              <a:rPr lang="nl-BE" sz="3200" dirty="0" err="1" smtClean="0"/>
              <a:t>Capabilities</a:t>
            </a:r>
            <a:endParaRPr lang="nl-BE" sz="3200" dirty="0"/>
          </a:p>
        </p:txBody>
      </p:sp>
      <p:sp>
        <p:nvSpPr>
          <p:cNvPr id="3" name="Tijdelijke aanduiding voor inhoud 2"/>
          <p:cNvSpPr>
            <a:spLocks noGrp="1"/>
          </p:cNvSpPr>
          <p:nvPr>
            <p:ph idx="1"/>
          </p:nvPr>
        </p:nvSpPr>
        <p:spPr>
          <a:xfrm>
            <a:off x="838200" y="1600201"/>
            <a:ext cx="10515600" cy="4817110"/>
          </a:xfrm>
        </p:spPr>
        <p:txBody>
          <a:bodyPr>
            <a:normAutofit/>
          </a:bodyPr>
          <a:lstStyle/>
          <a:p>
            <a:pPr marL="0" indent="0">
              <a:buNone/>
            </a:pPr>
            <a:r>
              <a:rPr lang="nl-BE" sz="3200" dirty="0" smtClean="0"/>
              <a:t>Schaarste </a:t>
            </a:r>
            <a:r>
              <a:rPr lang="nl-BE" dirty="0" smtClean="0">
                <a:sym typeface="Wingdings" panose="05000000000000000000" pitchFamily="2" charset="2"/>
              </a:rPr>
              <a:t> beperkte </a:t>
            </a:r>
            <a:r>
              <a:rPr lang="nl-BE" dirty="0" smtClean="0"/>
              <a:t>cognitieve </a:t>
            </a:r>
            <a:r>
              <a:rPr lang="nl-BE" dirty="0" err="1" smtClean="0"/>
              <a:t>capabilities</a:t>
            </a:r>
            <a:r>
              <a:rPr lang="nl-BE" dirty="0" smtClean="0"/>
              <a:t> beschikbaar</a:t>
            </a:r>
          </a:p>
          <a:p>
            <a:endParaRPr lang="nl-BE" dirty="0"/>
          </a:p>
          <a:p>
            <a:pPr marL="0" indent="0">
              <a:buNone/>
            </a:pPr>
            <a:r>
              <a:rPr lang="nl-BE" sz="3200" dirty="0"/>
              <a:t>Ondersteuningsbehoefte </a:t>
            </a:r>
            <a:r>
              <a:rPr lang="en-GB" dirty="0" smtClean="0"/>
              <a:t>= </a:t>
            </a:r>
            <a:r>
              <a:rPr lang="en-GB" dirty="0" err="1" smtClean="0"/>
              <a:t>discrepantie</a:t>
            </a:r>
            <a:r>
              <a:rPr lang="en-GB" dirty="0" smtClean="0"/>
              <a:t> </a:t>
            </a:r>
            <a:r>
              <a:rPr lang="en-GB" dirty="0" err="1" smtClean="0"/>
              <a:t>competenties</a:t>
            </a:r>
            <a:r>
              <a:rPr lang="en-GB" dirty="0" smtClean="0"/>
              <a:t> van </a:t>
            </a:r>
            <a:r>
              <a:rPr lang="en-GB" dirty="0" err="1" smtClean="0"/>
              <a:t>een</a:t>
            </a:r>
            <a:r>
              <a:rPr lang="en-GB" dirty="0" smtClean="0"/>
              <a:t> </a:t>
            </a:r>
            <a:r>
              <a:rPr lang="en-GB" dirty="0" err="1" smtClean="0"/>
              <a:t>persoon</a:t>
            </a:r>
            <a:r>
              <a:rPr lang="en-GB" dirty="0" smtClean="0"/>
              <a:t> </a:t>
            </a:r>
          </a:p>
          <a:p>
            <a:pPr marL="0" lvl="0" indent="0">
              <a:buNone/>
            </a:pPr>
            <a:r>
              <a:rPr lang="en-GB" dirty="0" smtClean="0"/>
              <a:t>&lt;&gt; </a:t>
            </a:r>
            <a:r>
              <a:rPr lang="en-GB" dirty="0" err="1" smtClean="0"/>
              <a:t>Eisen</a:t>
            </a:r>
            <a:r>
              <a:rPr lang="en-GB" dirty="0" smtClean="0"/>
              <a:t> van settings </a:t>
            </a:r>
            <a:r>
              <a:rPr lang="nl-BE" sz="2400" dirty="0"/>
              <a:t>(bv. wonen, werken, sociale contacten, leer- en vrijetijdssituaties) </a:t>
            </a:r>
            <a:r>
              <a:rPr lang="nl-BE" sz="2400" dirty="0" smtClean="0"/>
              <a:t>in </a:t>
            </a:r>
            <a:r>
              <a:rPr lang="nl-BE" sz="2400" dirty="0"/>
              <a:t>een maatschappelijke context</a:t>
            </a:r>
          </a:p>
          <a:p>
            <a:pPr marL="0" indent="0">
              <a:buNone/>
            </a:pPr>
            <a:endParaRPr lang="en-GB" dirty="0" smtClean="0">
              <a:sym typeface="Wingdings" panose="05000000000000000000" pitchFamily="2" charset="2"/>
            </a:endParaRPr>
          </a:p>
          <a:p>
            <a:pPr marL="0" indent="0" defTabSz="915772">
              <a:buNone/>
            </a:pPr>
            <a:r>
              <a:rPr lang="nl-BE" dirty="0">
                <a:sym typeface="Wingdings" panose="05000000000000000000" pitchFamily="2" charset="2"/>
              </a:rPr>
              <a:t></a:t>
            </a:r>
            <a:r>
              <a:rPr lang="nl-BE" dirty="0"/>
              <a:t> ~ </a:t>
            </a:r>
            <a:r>
              <a:rPr lang="nl-BE" dirty="0" err="1"/>
              <a:t>Capabilities</a:t>
            </a:r>
            <a:r>
              <a:rPr lang="nl-BE" dirty="0"/>
              <a:t> + belang sociale omgeving </a:t>
            </a:r>
            <a:r>
              <a:rPr lang="nl-BE" dirty="0">
                <a:sym typeface="Wingdings" panose="05000000000000000000" pitchFamily="2" charset="2"/>
              </a:rPr>
              <a:t></a:t>
            </a:r>
            <a:r>
              <a:rPr lang="nl-BE" dirty="0"/>
              <a:t> vertaalslag naar praktijk: nood netwerkbenadering</a:t>
            </a:r>
          </a:p>
        </p:txBody>
      </p:sp>
      <p:sp>
        <p:nvSpPr>
          <p:cNvPr id="4" name="Tijdelijke aanduiding voor dianummer 3"/>
          <p:cNvSpPr>
            <a:spLocks noGrp="1"/>
          </p:cNvSpPr>
          <p:nvPr>
            <p:ph type="sldNum" sz="quarter" idx="12"/>
          </p:nvPr>
        </p:nvSpPr>
        <p:spPr/>
        <p:txBody>
          <a:bodyPr/>
          <a:lstStyle/>
          <a:p>
            <a:fld id="{F9EA3234-2DB1-48E2-859E-07E083298D9E}" type="slidenum">
              <a:rPr lang="nl-BE" smtClean="0"/>
              <a:t>8</a:t>
            </a:fld>
            <a:endParaRPr lang="nl-BE"/>
          </a:p>
        </p:txBody>
      </p:sp>
    </p:spTree>
    <p:extLst>
      <p:ext uri="{BB962C8B-B14F-4D97-AF65-F5344CB8AC3E}">
        <p14:creationId xmlns:p14="http://schemas.microsoft.com/office/powerpoint/2010/main" val="2228999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252413"/>
            <a:ext cx="10515600" cy="1325563"/>
          </a:xfrm>
        </p:spPr>
        <p:txBody>
          <a:bodyPr>
            <a:normAutofit/>
          </a:bodyPr>
          <a:lstStyle/>
          <a:p>
            <a:r>
              <a:rPr lang="nl-BE" sz="4000" dirty="0" smtClean="0"/>
              <a:t>Theoretisch kader: Dimensies van levenskwaliteit</a:t>
            </a:r>
            <a:endParaRPr lang="nl-BE" sz="4000" dirty="0"/>
          </a:p>
        </p:txBody>
      </p:sp>
      <p:sp>
        <p:nvSpPr>
          <p:cNvPr id="3" name="Tijdelijke aanduiding voor inhoud 2"/>
          <p:cNvSpPr>
            <a:spLocks noGrp="1"/>
          </p:cNvSpPr>
          <p:nvPr>
            <p:ph idx="1"/>
          </p:nvPr>
        </p:nvSpPr>
        <p:spPr>
          <a:xfrm>
            <a:off x="838200" y="790414"/>
            <a:ext cx="10515600" cy="6067586"/>
          </a:xfrm>
        </p:spPr>
        <p:txBody>
          <a:bodyPr>
            <a:noAutofit/>
          </a:bodyPr>
          <a:lstStyle/>
          <a:p>
            <a:pPr marL="0" indent="0">
              <a:lnSpc>
                <a:spcPct val="100000"/>
              </a:lnSpc>
              <a:spcBef>
                <a:spcPts val="0"/>
              </a:spcBef>
              <a:buNone/>
            </a:pPr>
            <a:r>
              <a:rPr lang="nl-BE" sz="2000" b="1" dirty="0" smtClean="0"/>
              <a:t>Ondersteunen van wat?</a:t>
            </a:r>
          </a:p>
          <a:p>
            <a:pPr marL="0" indent="0">
              <a:lnSpc>
                <a:spcPct val="100000"/>
              </a:lnSpc>
              <a:spcBef>
                <a:spcPts val="0"/>
              </a:spcBef>
              <a:buNone/>
            </a:pPr>
            <a:r>
              <a:rPr lang="nl-BE" sz="2000" b="1" dirty="0" smtClean="0"/>
              <a:t>10</a:t>
            </a:r>
            <a:r>
              <a:rPr lang="nl-BE" sz="2000" dirty="0" smtClean="0"/>
              <a:t> </a:t>
            </a:r>
            <a:r>
              <a:rPr lang="nl-BE" sz="2000" b="1" dirty="0" smtClean="0"/>
              <a:t>universele </a:t>
            </a:r>
            <a:r>
              <a:rPr lang="nl-BE" sz="2000" b="1" dirty="0" err="1" smtClean="0"/>
              <a:t>basiscapabilities</a:t>
            </a:r>
            <a:r>
              <a:rPr lang="nl-BE" sz="2000" dirty="0" smtClean="0"/>
              <a:t>: </a:t>
            </a:r>
          </a:p>
          <a:p>
            <a:pPr marL="0" indent="0">
              <a:lnSpc>
                <a:spcPct val="100000"/>
              </a:lnSpc>
              <a:spcBef>
                <a:spcPts val="0"/>
              </a:spcBef>
              <a:buNone/>
            </a:pPr>
            <a:r>
              <a:rPr lang="nl-BE" sz="2000" dirty="0"/>
              <a:t>	</a:t>
            </a:r>
            <a:r>
              <a:rPr lang="nl-BE" sz="2000" dirty="0" smtClean="0"/>
              <a:t>Fysieke </a:t>
            </a:r>
            <a:r>
              <a:rPr lang="nl-BE" sz="2000" dirty="0"/>
              <a:t>gezondheid; fysieke integriteit; bewustzijn; </a:t>
            </a:r>
            <a:r>
              <a:rPr lang="nl-BE" sz="2000" dirty="0" smtClean="0"/>
              <a:t>verbeelding </a:t>
            </a:r>
            <a:r>
              <a:rPr lang="nl-BE" sz="2000" dirty="0"/>
              <a:t>en gedachte; emoties; </a:t>
            </a:r>
            <a:r>
              <a:rPr lang="nl-BE" sz="2000" dirty="0" smtClean="0"/>
              <a:t>	praktisch </a:t>
            </a:r>
            <a:r>
              <a:rPr lang="nl-BE" sz="2000" dirty="0"/>
              <a:t>redeneren; verbondenheid of samenleven in </a:t>
            </a:r>
            <a:r>
              <a:rPr lang="nl-BE" sz="2000" dirty="0" smtClean="0"/>
              <a:t>(</a:t>
            </a:r>
            <a:r>
              <a:rPr lang="nl-BE" sz="2000" dirty="0"/>
              <a:t>even)waardigheid en </a:t>
            </a:r>
            <a:r>
              <a:rPr lang="nl-BE" sz="2000" dirty="0" smtClean="0"/>
              <a:t>	(</a:t>
            </a:r>
            <a:r>
              <a:rPr lang="nl-BE" sz="2000" dirty="0"/>
              <a:t>zelf)respect; andere soorten; spel en materiële en politieke controle </a:t>
            </a:r>
            <a:r>
              <a:rPr lang="nl-BE" sz="2000" dirty="0" smtClean="0"/>
              <a:t>over </a:t>
            </a:r>
            <a:r>
              <a:rPr lang="nl-BE" sz="2000" dirty="0"/>
              <a:t>de omgeving</a:t>
            </a:r>
            <a:endParaRPr lang="nl-BE" sz="2000" b="1" dirty="0" smtClean="0"/>
          </a:p>
          <a:p>
            <a:pPr>
              <a:lnSpc>
                <a:spcPct val="100000"/>
              </a:lnSpc>
              <a:spcBef>
                <a:spcPts val="0"/>
              </a:spcBef>
            </a:pPr>
            <a:endParaRPr lang="nl-BE" sz="2000" b="1" dirty="0" smtClean="0"/>
          </a:p>
          <a:p>
            <a:pPr marL="0" indent="0">
              <a:lnSpc>
                <a:spcPct val="100000"/>
              </a:lnSpc>
              <a:spcBef>
                <a:spcPts val="0"/>
              </a:spcBef>
              <a:buNone/>
            </a:pPr>
            <a:r>
              <a:rPr lang="nl-BE" sz="2000" b="1" dirty="0" smtClean="0"/>
              <a:t>3 dimensies van levenskwaliteit</a:t>
            </a:r>
          </a:p>
          <a:p>
            <a:pPr lvl="1">
              <a:lnSpc>
                <a:spcPct val="100000"/>
              </a:lnSpc>
              <a:spcBef>
                <a:spcPts val="0"/>
              </a:spcBef>
            </a:pPr>
            <a:r>
              <a:rPr lang="nl-BE" sz="1800" dirty="0"/>
              <a:t>Persoonlijke ontwikkeling en zelfbepaling (</a:t>
            </a:r>
            <a:r>
              <a:rPr lang="nl-BE" sz="1800" b="1" dirty="0"/>
              <a:t>onafhankelijkheid</a:t>
            </a:r>
            <a:r>
              <a:rPr lang="nl-BE" sz="1800" dirty="0"/>
              <a:t>)</a:t>
            </a:r>
          </a:p>
          <a:p>
            <a:pPr lvl="1">
              <a:lnSpc>
                <a:spcPct val="100000"/>
              </a:lnSpc>
              <a:spcBef>
                <a:spcPts val="0"/>
              </a:spcBef>
            </a:pPr>
            <a:r>
              <a:rPr lang="nl-BE" sz="1800" dirty="0"/>
              <a:t>Interpersoonlijke relaties, sociale inclusie en rechten (</a:t>
            </a:r>
            <a:r>
              <a:rPr lang="nl-BE" sz="1800" b="1" dirty="0"/>
              <a:t>sociale participatie</a:t>
            </a:r>
            <a:r>
              <a:rPr lang="nl-BE" sz="1800" dirty="0"/>
              <a:t>)</a:t>
            </a:r>
          </a:p>
          <a:p>
            <a:pPr lvl="1">
              <a:lnSpc>
                <a:spcPct val="100000"/>
              </a:lnSpc>
              <a:spcBef>
                <a:spcPts val="0"/>
              </a:spcBef>
            </a:pPr>
            <a:r>
              <a:rPr lang="nl-BE" sz="1800" dirty="0"/>
              <a:t>Emotioneel, fysiek en materieel welbevinden (</a:t>
            </a:r>
            <a:r>
              <a:rPr lang="nl-BE" sz="1800" b="1" dirty="0"/>
              <a:t>welbevinden</a:t>
            </a:r>
            <a:r>
              <a:rPr lang="nl-BE" sz="1800" dirty="0"/>
              <a:t>) </a:t>
            </a:r>
            <a:endParaRPr lang="nl-BE" sz="1800" dirty="0" smtClean="0"/>
          </a:p>
          <a:p>
            <a:pPr>
              <a:lnSpc>
                <a:spcPct val="100000"/>
              </a:lnSpc>
              <a:spcBef>
                <a:spcPts val="0"/>
              </a:spcBef>
            </a:pPr>
            <a:endParaRPr lang="nl-BE" sz="2000" dirty="0"/>
          </a:p>
          <a:p>
            <a:pPr marL="0" indent="0">
              <a:lnSpc>
                <a:spcPct val="100000"/>
              </a:lnSpc>
              <a:spcBef>
                <a:spcPts val="0"/>
              </a:spcBef>
              <a:buNone/>
            </a:pPr>
            <a:r>
              <a:rPr lang="nl-BE" sz="2000" dirty="0" smtClean="0">
                <a:sym typeface="Wingdings" panose="05000000000000000000" pitchFamily="2" charset="2"/>
              </a:rPr>
              <a:t> D</a:t>
            </a:r>
            <a:r>
              <a:rPr lang="nl-BE" sz="2000" dirty="0" smtClean="0"/>
              <a:t>imensies </a:t>
            </a:r>
            <a:r>
              <a:rPr lang="nl-BE" sz="2000" dirty="0"/>
              <a:t>worden geoperationaliseerd </a:t>
            </a:r>
            <a:r>
              <a:rPr lang="nl-BE" sz="2000" dirty="0" smtClean="0"/>
              <a:t>via 8 </a:t>
            </a:r>
            <a:r>
              <a:rPr lang="nl-BE" sz="2000" dirty="0"/>
              <a:t>indicatoren:</a:t>
            </a:r>
          </a:p>
          <a:p>
            <a:pPr lvl="1">
              <a:lnSpc>
                <a:spcPct val="100000"/>
              </a:lnSpc>
              <a:spcBef>
                <a:spcPts val="0"/>
              </a:spcBef>
            </a:pPr>
            <a:r>
              <a:rPr lang="nl-BE" sz="1800" dirty="0"/>
              <a:t>Persoonlijke ontwikkeling (ADL)</a:t>
            </a:r>
          </a:p>
          <a:p>
            <a:pPr lvl="1">
              <a:lnSpc>
                <a:spcPct val="100000"/>
              </a:lnSpc>
              <a:spcBef>
                <a:spcPts val="0"/>
              </a:spcBef>
            </a:pPr>
            <a:r>
              <a:rPr lang="nl-BE" sz="1800" dirty="0"/>
              <a:t>Zelfbepaling (keuzes, beslissingen, persoonlijke doelen)</a:t>
            </a:r>
          </a:p>
          <a:p>
            <a:pPr lvl="1">
              <a:lnSpc>
                <a:spcPct val="100000"/>
              </a:lnSpc>
              <a:spcBef>
                <a:spcPts val="0"/>
              </a:spcBef>
            </a:pPr>
            <a:r>
              <a:rPr lang="nl-BE" sz="1800" dirty="0"/>
              <a:t>Interpersoonlijke relatie (sociale netwerken, vrienden)</a:t>
            </a:r>
          </a:p>
          <a:p>
            <a:pPr lvl="1">
              <a:lnSpc>
                <a:spcPct val="100000"/>
              </a:lnSpc>
              <a:spcBef>
                <a:spcPts val="0"/>
              </a:spcBef>
            </a:pPr>
            <a:r>
              <a:rPr lang="nl-BE" sz="1800" dirty="0"/>
              <a:t>Sociale inclusie (integratie in samenleving, participatie)</a:t>
            </a:r>
          </a:p>
          <a:p>
            <a:pPr lvl="1">
              <a:lnSpc>
                <a:spcPct val="100000"/>
              </a:lnSpc>
              <a:spcBef>
                <a:spcPts val="0"/>
              </a:spcBef>
            </a:pPr>
            <a:r>
              <a:rPr lang="nl-BE" sz="1800" dirty="0"/>
              <a:t>Rechten (mensenrechten, wettelijke rechten)</a:t>
            </a:r>
          </a:p>
          <a:p>
            <a:pPr lvl="1">
              <a:lnSpc>
                <a:spcPct val="100000"/>
              </a:lnSpc>
              <a:spcBef>
                <a:spcPts val="0"/>
              </a:spcBef>
            </a:pPr>
            <a:r>
              <a:rPr lang="nl-BE" sz="1800" dirty="0"/>
              <a:t>Emotioneel welzijn (veiligheid, zekerheid)</a:t>
            </a:r>
          </a:p>
          <a:p>
            <a:pPr lvl="1">
              <a:lnSpc>
                <a:spcPct val="100000"/>
              </a:lnSpc>
              <a:spcBef>
                <a:spcPts val="0"/>
              </a:spcBef>
            </a:pPr>
            <a:r>
              <a:rPr lang="nl-BE" sz="1800" dirty="0"/>
              <a:t>Fysiek welzijn (gezondheid, voeding) </a:t>
            </a:r>
          </a:p>
          <a:p>
            <a:pPr lvl="1">
              <a:lnSpc>
                <a:spcPct val="100000"/>
              </a:lnSpc>
              <a:spcBef>
                <a:spcPts val="0"/>
              </a:spcBef>
            </a:pPr>
            <a:r>
              <a:rPr lang="nl-BE" sz="1800" dirty="0"/>
              <a:t>Materieel welzijn (financiële status, </a:t>
            </a:r>
            <a:r>
              <a:rPr lang="nl-BE" sz="1800" dirty="0" smtClean="0"/>
              <a:t>werk)</a:t>
            </a:r>
            <a:endParaRPr lang="nl-BE" sz="1800" dirty="0"/>
          </a:p>
        </p:txBody>
      </p:sp>
      <p:sp>
        <p:nvSpPr>
          <p:cNvPr id="4" name="Tijdelijke aanduiding voor dianummer 3"/>
          <p:cNvSpPr>
            <a:spLocks noGrp="1"/>
          </p:cNvSpPr>
          <p:nvPr>
            <p:ph type="sldNum" sz="quarter" idx="12"/>
          </p:nvPr>
        </p:nvSpPr>
        <p:spPr/>
        <p:txBody>
          <a:bodyPr/>
          <a:lstStyle/>
          <a:p>
            <a:fld id="{F9EA3234-2DB1-48E2-859E-07E083298D9E}" type="slidenum">
              <a:rPr lang="nl-BE" smtClean="0"/>
              <a:t>9</a:t>
            </a:fld>
            <a:endParaRPr lang="nl-BE"/>
          </a:p>
        </p:txBody>
      </p:sp>
    </p:spTree>
    <p:extLst>
      <p:ext uri="{BB962C8B-B14F-4D97-AF65-F5344CB8AC3E}">
        <p14:creationId xmlns:p14="http://schemas.microsoft.com/office/powerpoint/2010/main" val="2979729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660</TotalTime>
  <Words>1620</Words>
  <Application>Microsoft Office PowerPoint</Application>
  <PresentationFormat>Breedbeeld</PresentationFormat>
  <Paragraphs>260</Paragraphs>
  <Slides>13</Slides>
  <Notes>12</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13</vt:i4>
      </vt:variant>
    </vt:vector>
  </HeadingPairs>
  <TitlesOfParts>
    <vt:vector size="19" baseType="lpstr">
      <vt:lpstr>Arial</vt:lpstr>
      <vt:lpstr>Calibri</vt:lpstr>
      <vt:lpstr>Calibri Light</vt:lpstr>
      <vt:lpstr>Symbol</vt:lpstr>
      <vt:lpstr>Wingdings</vt:lpstr>
      <vt:lpstr>Kantoorthema</vt:lpstr>
      <vt:lpstr>Capabilities-benadering in een vrijwilligerswerking voor ex-gedetineerden</vt:lpstr>
      <vt:lpstr>Aanleiding project</vt:lpstr>
      <vt:lpstr>Doelstelling van het project</vt:lpstr>
      <vt:lpstr>Opzet project</vt:lpstr>
      <vt:lpstr>Onderzoeksluik: Overzicht Vooronderzoek</vt:lpstr>
      <vt:lpstr>Theoretisch kader: Capabilities als kapstok</vt:lpstr>
      <vt:lpstr>Theoretisch kader: Capabilities als kapstok</vt:lpstr>
      <vt:lpstr>Theoretisch kader: Schaartse, Ondersteuningsnoden, Dimensies van levenskwaliteit  &amp; Capabilities</vt:lpstr>
      <vt:lpstr>Theoretisch kader: Dimensies van levenskwaliteit</vt:lpstr>
      <vt:lpstr>PowerPoint-presentatie</vt:lpstr>
      <vt:lpstr>Methodiekontwikkeling:</vt:lpstr>
      <vt:lpstr>Fase 2: Evaluatief onderzoek</vt:lpstr>
      <vt:lpstr>PowerPoint-presentatie</vt:lpstr>
    </vt:vector>
  </TitlesOfParts>
  <Company>Universiteit Antwerpen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Brug Binnen Buiten: Introductie onderzoeksluik</dc:title>
  <dc:creator>Van Dam Sylvie</dc:creator>
  <cp:lastModifiedBy>Van Dam Sylvie</cp:lastModifiedBy>
  <cp:revision>155</cp:revision>
  <cp:lastPrinted>2016-05-03T05:47:34Z</cp:lastPrinted>
  <dcterms:created xsi:type="dcterms:W3CDTF">2016-03-07T12:04:49Z</dcterms:created>
  <dcterms:modified xsi:type="dcterms:W3CDTF">2016-10-26T20:07:45Z</dcterms:modified>
</cp:coreProperties>
</file>