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81" r:id="rId2"/>
    <p:sldId id="382" r:id="rId3"/>
    <p:sldId id="385" r:id="rId4"/>
  </p:sldIdLst>
  <p:sldSz cx="9144000" cy="6858000" type="screen4x3"/>
  <p:notesSz cx="6805613" cy="99393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E44"/>
    <a:srgbClr val="339966"/>
    <a:srgbClr val="FF6600"/>
    <a:srgbClr val="950E44"/>
    <a:srgbClr val="A51150"/>
    <a:srgbClr val="AE1255"/>
    <a:srgbClr val="E7CF70"/>
    <a:srgbClr val="E6C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8" autoAdjust="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1216" y="44"/>
      </p:cViewPr>
      <p:guideLst>
        <p:guide orient="horz" pos="890"/>
        <p:guide orient="horz" pos="3838"/>
        <p:guide pos="340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8C30D92-9D29-4B80-B01C-A254EB54E9B4}" type="datetimeFigureOut">
              <a:rPr lang="nl-BE" smtClean="0"/>
              <a:pPr/>
              <a:t>28/11/2017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08E2D88-A443-4BD9-B76C-DEDAF17D37A6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98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pPr/>
              <a:t>28-11-2017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56" y="5190331"/>
            <a:ext cx="9154800" cy="1668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pPr/>
              <a:t>28-11-2017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beeldpresentatie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pPr/>
              <a:t>28-11-2017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1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pPr/>
              <a:t>28-11-2017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035-8169-445B-99AD-38F647E173A8}" type="datetime1">
              <a:rPr lang="nl-NL" smtClean="0"/>
              <a:pPr/>
              <a:t>28-11-2017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EDBC-F276-4708-BB2C-8BF9B9604881}" type="datetime1">
              <a:rPr lang="nl-NL" smtClean="0"/>
              <a:pPr/>
              <a:t>28-11-2017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4772-17F8-4E3A-83E4-CBDF682CE967}" type="datetime1">
              <a:rPr lang="nl-NL" smtClean="0"/>
              <a:pPr/>
              <a:t>28-11-2017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F2F8-F7C6-4601-B5D1-4C666ED97577}" type="datetime1">
              <a:rPr lang="nl-NL" smtClean="0"/>
              <a:pPr/>
              <a:t>28-11-2017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F28B-E245-4898-8A0D-E2E4E58A61F0}" type="datetime1">
              <a:rPr lang="nl-NL" smtClean="0"/>
              <a:pPr/>
              <a:t>28-11-2017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9C64-F411-4FDC-96AD-EC98B445DDC5}" type="datetime1">
              <a:rPr lang="nl-NL" smtClean="0"/>
              <a:pPr/>
              <a:t>28-11-2017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D7C-B77E-48FB-B6F1-3640447F226A}" type="datetime1">
              <a:rPr lang="nl-NL" smtClean="0"/>
              <a:pPr/>
              <a:t>28-11-2017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/>
              <a:pPr/>
              <a:t>28-11-2017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voorbeeldpresentatie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0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5976466" cy="2160017"/>
          </a:xfrm>
        </p:spPr>
        <p:txBody>
          <a:bodyPr/>
          <a:lstStyle/>
          <a:p>
            <a:r>
              <a:rPr lang="nl-BE" dirty="0" err="1" smtClean="0"/>
              <a:t>Science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a </a:t>
            </a:r>
            <a:r>
              <a:rPr lang="nl-BE" dirty="0" err="1" smtClean="0"/>
              <a:t>responsible</a:t>
            </a:r>
            <a:r>
              <a:rPr lang="nl-BE" dirty="0" smtClean="0"/>
              <a:t> environment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Prof. dr</a:t>
            </a:r>
            <a:r>
              <a:rPr lang="nl-BE" smtClean="0"/>
              <a:t>. Ronny Blust</a:t>
            </a:r>
            <a:endParaRPr lang="nl-BE" dirty="0" smtClean="0"/>
          </a:p>
          <a:p>
            <a:r>
              <a:rPr lang="nl-BE" smtClean="0"/>
              <a:t>Vice-Rector Research</a:t>
            </a:r>
          </a:p>
          <a:p>
            <a:r>
              <a:rPr lang="fr-BE" smtClean="0"/>
              <a:t>IMDO Board Member</a:t>
            </a:r>
            <a:endParaRPr lang="nl-BE" dirty="0" smtClean="0"/>
          </a:p>
        </p:txBody>
      </p:sp>
      <p:pic>
        <p:nvPicPr>
          <p:cNvPr id="5122" name="Picture 2" descr="Foto 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14739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oto 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08720"/>
            <a:ext cx="1962150" cy="19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6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583827" cy="4550296"/>
          </a:xfrm>
          <a:prstGeom prst="rect">
            <a:avLst/>
          </a:prstGeom>
        </p:spPr>
      </p:pic>
      <p:pic>
        <p:nvPicPr>
          <p:cNvPr id="2050" name="Picture 2" descr="Afbeeldingsresultaat voor Omes ec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81" y="4077072"/>
            <a:ext cx="1842348" cy="8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eea.europa.eu/data-and-maps/figures/proportion-of-classified-surface-water-4/image_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5529731" cy="37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2"/>
          <p:cNvSpPr/>
          <p:nvPr/>
        </p:nvSpPr>
        <p:spPr>
          <a:xfrm>
            <a:off x="395536" y="276999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Open Sans"/>
              </a:rPr>
              <a:t>Proportion of classified river and lake water bodies in different River Basin Districts (</a:t>
            </a:r>
            <a:r>
              <a:rPr lang="en-US" b="1" dirty="0" err="1">
                <a:latin typeface="Open Sans"/>
              </a:rPr>
              <a:t>RBD</a:t>
            </a:r>
            <a:r>
              <a:rPr lang="en-US" b="1" dirty="0">
                <a:latin typeface="Open Sans"/>
              </a:rPr>
              <a:t>) holding less than good ecological status or potential</a:t>
            </a:r>
            <a:endParaRPr lang="en-US" b="1" i="0" dirty="0">
              <a:effectLst/>
              <a:latin typeface="Open Sans"/>
            </a:endParaRPr>
          </a:p>
        </p:txBody>
      </p:sp>
      <p:sp>
        <p:nvSpPr>
          <p:cNvPr id="6" name="Rechthoek 1"/>
          <p:cNvSpPr/>
          <p:nvPr/>
        </p:nvSpPr>
        <p:spPr>
          <a:xfrm>
            <a:off x="323528" y="5270011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https://www.eea.europa.eu/soer-2015/europe/freshwater</a:t>
            </a:r>
          </a:p>
        </p:txBody>
      </p:sp>
      <p:pic>
        <p:nvPicPr>
          <p:cNvPr id="1026" name="Picture 2" descr="Afbeeldingsresultaat voor european environment ag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2060848" cy="10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UA 2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Open Sans</vt:lpstr>
      <vt:lpstr>Wingdings</vt:lpstr>
      <vt:lpstr>Kantoorthema</vt:lpstr>
      <vt:lpstr>Science for a responsible environment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2017-11-28T20:22:03Z</dcterms:modified>
</cp:coreProperties>
</file>