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264" r:id="rId3"/>
    <p:sldId id="265" r:id="rId4"/>
    <p:sldId id="266" r:id="rId5"/>
    <p:sldId id="267" r:id="rId6"/>
    <p:sldId id="268" r:id="rId7"/>
    <p:sldId id="278" r:id="rId8"/>
    <p:sldId id="257" r:id="rId9"/>
    <p:sldId id="283" r:id="rId10"/>
    <p:sldId id="284" r:id="rId11"/>
    <p:sldId id="290" r:id="rId12"/>
    <p:sldId id="273" r:id="rId13"/>
    <p:sldId id="282" r:id="rId14"/>
    <p:sldId id="281" r:id="rId15"/>
    <p:sldId id="274" r:id="rId16"/>
    <p:sldId id="287" r:id="rId17"/>
    <p:sldId id="291" r:id="rId18"/>
    <p:sldId id="289" r:id="rId19"/>
    <p:sldId id="303" r:id="rId20"/>
    <p:sldId id="288" r:id="rId21"/>
    <p:sldId id="292" r:id="rId22"/>
    <p:sldId id="293" r:id="rId23"/>
    <p:sldId id="285" r:id="rId24"/>
    <p:sldId id="294" r:id="rId25"/>
    <p:sldId id="301" r:id="rId26"/>
    <p:sldId id="325" r:id="rId27"/>
    <p:sldId id="275" r:id="rId28"/>
    <p:sldId id="286" r:id="rId29"/>
    <p:sldId id="276" r:id="rId30"/>
    <p:sldId id="302" r:id="rId31"/>
    <p:sldId id="295" r:id="rId32"/>
    <p:sldId id="296" r:id="rId33"/>
    <p:sldId id="297" r:id="rId34"/>
    <p:sldId id="298" r:id="rId35"/>
    <p:sldId id="321" r:id="rId36"/>
    <p:sldId id="322" r:id="rId37"/>
    <p:sldId id="299" r:id="rId38"/>
    <p:sldId id="310" r:id="rId39"/>
    <p:sldId id="319" r:id="rId40"/>
    <p:sldId id="305" r:id="rId41"/>
    <p:sldId id="308" r:id="rId42"/>
    <p:sldId id="309" r:id="rId43"/>
    <p:sldId id="331" r:id="rId44"/>
    <p:sldId id="332" r:id="rId45"/>
    <p:sldId id="333" r:id="rId46"/>
    <p:sldId id="334" r:id="rId47"/>
    <p:sldId id="326" r:id="rId48"/>
    <p:sldId id="327" r:id="rId49"/>
    <p:sldId id="328" r:id="rId50"/>
    <p:sldId id="329" r:id="rId51"/>
    <p:sldId id="33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025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95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74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5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79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12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036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4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65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34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2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2A18-AB87-471F-9FBB-FBA45AD96EE2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EBFD-D703-438F-A8BA-8496FE72402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3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image" Target="../media/image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65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7.png"/><Relationship Id="rId2" Type="http://schemas.openxmlformats.org/officeDocument/2006/relationships/image" Target="../media/image85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6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5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89.jp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12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39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89.jp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png"/><Relationship Id="rId7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0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.png"/><Relationship Id="rId7" Type="http://schemas.openxmlformats.org/officeDocument/2006/relationships/image" Target="../media/image1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16.png"/><Relationship Id="rId4" Type="http://schemas.openxmlformats.org/officeDocument/2006/relationships/image" Target="../media/image120.png"/><Relationship Id="rId9" Type="http://schemas.openxmlformats.org/officeDocument/2006/relationships/image" Target="../media/image1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6.png"/><Relationship Id="rId7" Type="http://schemas.openxmlformats.org/officeDocument/2006/relationships/image" Target="../media/image1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6.png"/><Relationship Id="rId7" Type="http://schemas.openxmlformats.org/officeDocument/2006/relationships/image" Target="../media/image1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5" Type="http://schemas.openxmlformats.org/officeDocument/2006/relationships/image" Target="../media/image153.png"/><Relationship Id="rId4" Type="http://schemas.openxmlformats.org/officeDocument/2006/relationships/image" Target="../media/image15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149.png"/><Relationship Id="rId7" Type="http://schemas.openxmlformats.org/officeDocument/2006/relationships/image" Target="../media/image155.em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5" Type="http://schemas.openxmlformats.org/officeDocument/2006/relationships/image" Target="../media/image153.png"/><Relationship Id="rId4" Type="http://schemas.openxmlformats.org/officeDocument/2006/relationships/image" Target="../media/image152.emf"/><Relationship Id="rId9" Type="http://schemas.openxmlformats.org/officeDocument/2006/relationships/image" Target="../media/image15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149.png"/><Relationship Id="rId7" Type="http://schemas.openxmlformats.org/officeDocument/2006/relationships/image" Target="../media/image155.em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emf"/><Relationship Id="rId9" Type="http://schemas.openxmlformats.org/officeDocument/2006/relationships/image" Target="../media/image15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8.png"/><Relationship Id="rId7" Type="http://schemas.openxmlformats.org/officeDocument/2006/relationships/image" Target="../media/image159.e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emf"/><Relationship Id="rId5" Type="http://schemas.openxmlformats.org/officeDocument/2006/relationships/image" Target="../media/image154.emf"/><Relationship Id="rId4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33" y="2113566"/>
            <a:ext cx="882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/>
              <a:t>Functional integral description </a:t>
            </a:r>
            <a:r>
              <a:rPr lang="nl-BE" sz="2800" smtClean="0"/>
              <a:t>of </a:t>
            </a:r>
            <a:r>
              <a:rPr lang="nl-BE" sz="2800"/>
              <a:t>a superfluid Fermi </a:t>
            </a:r>
            <a:r>
              <a:rPr lang="nl-BE" sz="2800" smtClean="0"/>
              <a:t>gas</a:t>
            </a:r>
            <a:endParaRPr lang="nl-BE" sz="2800"/>
          </a:p>
        </p:txBody>
      </p:sp>
      <p:sp>
        <p:nvSpPr>
          <p:cNvPr id="15" name="TextBox 14"/>
          <p:cNvSpPr txBox="1"/>
          <p:nvPr/>
        </p:nvSpPr>
        <p:spPr>
          <a:xfrm>
            <a:off x="2843807" y="188640"/>
            <a:ext cx="2940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Seminar day at the University of </a:t>
            </a:r>
            <a:r>
              <a:rPr lang="en-US" sz="1400" smtClean="0"/>
              <a:t>Li</a:t>
            </a:r>
            <a:r>
              <a:rPr lang="nl-BE" sz="1400" smtClean="0"/>
              <a:t>è</a:t>
            </a:r>
            <a:r>
              <a:rPr lang="en-US" sz="1400" smtClean="0"/>
              <a:t>ge</a:t>
            </a:r>
            <a:endParaRPr lang="en-US" sz="1400"/>
          </a:p>
          <a:p>
            <a:pPr algn="ctr"/>
            <a:r>
              <a:rPr lang="en-US" sz="1400"/>
              <a:t>lecture room R.7, building B28</a:t>
            </a:r>
          </a:p>
          <a:p>
            <a:pPr algn="ctr"/>
            <a:r>
              <a:rPr lang="nl-BE" sz="1400"/>
              <a:t>November 28th, 2019</a:t>
            </a:r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84811"/>
            <a:ext cx="686983" cy="5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logo_UA_hor_k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2" t="-344" r="-3075" b="-344"/>
          <a:stretch/>
        </p:blipFill>
        <p:spPr bwMode="auto">
          <a:xfrm>
            <a:off x="100125" y="820646"/>
            <a:ext cx="900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55587" y="600934"/>
            <a:ext cx="1438214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Theory of </a:t>
            </a:r>
          </a:p>
          <a:p>
            <a:pPr algn="ctr"/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Quantum and</a:t>
            </a:r>
          </a:p>
          <a:p>
            <a:pPr algn="ctr"/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 systems</a:t>
            </a:r>
            <a:endParaRPr lang="nl-BE" sz="1000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81226" y="219869"/>
            <a:ext cx="719137" cy="301625"/>
            <a:chOff x="8081226" y="219869"/>
            <a:chExt cx="719137" cy="301625"/>
          </a:xfrm>
        </p:grpSpPr>
        <p:sp>
          <p:nvSpPr>
            <p:cNvPr id="34" name="Arc 25"/>
            <p:cNvSpPr>
              <a:spLocks noChangeAspect="1"/>
            </p:cNvSpPr>
            <p:nvPr/>
          </p:nvSpPr>
          <p:spPr bwMode="auto">
            <a:xfrm>
              <a:off x="8580406" y="219869"/>
              <a:ext cx="219957" cy="29488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2351 w 32351"/>
                <a:gd name="T1" fmla="*/ 40334 h 43200"/>
                <a:gd name="T2" fmla="*/ 31205 w 32351"/>
                <a:gd name="T3" fmla="*/ 2253 h 43200"/>
                <a:gd name="T4" fmla="*/ 21600 w 3235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51" h="43200" fill="none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0"/>
                    <a:pt x="28219" y="771"/>
                    <a:pt x="31204" y="2253"/>
                  </a:cubicBezTo>
                </a:path>
                <a:path w="32351" h="43200" stroke="0" extrusionOk="0">
                  <a:moveTo>
                    <a:pt x="32351" y="40334"/>
                  </a:moveTo>
                  <a:cubicBezTo>
                    <a:pt x="29079" y="42211"/>
                    <a:pt x="25372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932" y="0"/>
                    <a:pt x="28219" y="771"/>
                    <a:pt x="31204" y="225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5" name="Line 26"/>
            <p:cNvSpPr>
              <a:spLocks noChangeAspect="1" noChangeShapeType="1"/>
            </p:cNvSpPr>
            <p:nvPr/>
          </p:nvSpPr>
          <p:spPr bwMode="auto">
            <a:xfrm>
              <a:off x="8227864" y="223547"/>
              <a:ext cx="0" cy="297947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Line 27"/>
            <p:cNvSpPr>
              <a:spLocks noChangeAspect="1" noChangeShapeType="1"/>
            </p:cNvSpPr>
            <p:nvPr/>
          </p:nvSpPr>
          <p:spPr bwMode="auto">
            <a:xfrm>
              <a:off x="8081226" y="221095"/>
              <a:ext cx="351931" cy="0"/>
            </a:xfrm>
            <a:prstGeom prst="line">
              <a:avLst/>
            </a:pr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Oval 28"/>
            <p:cNvSpPr>
              <a:spLocks noChangeAspect="1" noChangeArrowheads="1"/>
            </p:cNvSpPr>
            <p:nvPr/>
          </p:nvSpPr>
          <p:spPr bwMode="auto">
            <a:xfrm>
              <a:off x="8286519" y="221095"/>
              <a:ext cx="293276" cy="294268"/>
            </a:xfrm>
            <a:prstGeom prst="ellipse">
              <a:avLst/>
            </a:prstGeom>
            <a:noFill/>
            <a:ln w="28575">
              <a:solidFill>
                <a:srgbClr val="7E002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38" name="Picture 29" descr="krul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0">
              <a:off x="8436212" y="441183"/>
              <a:ext cx="186352" cy="74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eform 30"/>
            <p:cNvSpPr>
              <a:spLocks noChangeAspect="1"/>
            </p:cNvSpPr>
            <p:nvPr/>
          </p:nvSpPr>
          <p:spPr bwMode="auto">
            <a:xfrm>
              <a:off x="8330511" y="411143"/>
              <a:ext cx="124642" cy="67436"/>
            </a:xfrm>
            <a:custGeom>
              <a:avLst/>
              <a:gdLst>
                <a:gd name="T0" fmla="*/ 0 w 726"/>
                <a:gd name="T1" fmla="*/ 269 h 428"/>
                <a:gd name="T2" fmla="*/ 12 w 726"/>
                <a:gd name="T3" fmla="*/ 203 h 428"/>
                <a:gd name="T4" fmla="*/ 24 w 726"/>
                <a:gd name="T5" fmla="*/ 131 h 428"/>
                <a:gd name="T6" fmla="*/ 39 w 726"/>
                <a:gd name="T7" fmla="*/ 68 h 428"/>
                <a:gd name="T8" fmla="*/ 48 w 726"/>
                <a:gd name="T9" fmla="*/ 32 h 428"/>
                <a:gd name="T10" fmla="*/ 66 w 726"/>
                <a:gd name="T11" fmla="*/ 2 h 428"/>
                <a:gd name="T12" fmla="*/ 87 w 726"/>
                <a:gd name="T13" fmla="*/ 17 h 428"/>
                <a:gd name="T14" fmla="*/ 102 w 726"/>
                <a:gd name="T15" fmla="*/ 68 h 428"/>
                <a:gd name="T16" fmla="*/ 117 w 726"/>
                <a:gd name="T17" fmla="*/ 137 h 428"/>
                <a:gd name="T18" fmla="*/ 135 w 726"/>
                <a:gd name="T19" fmla="*/ 221 h 428"/>
                <a:gd name="T20" fmla="*/ 156 w 726"/>
                <a:gd name="T21" fmla="*/ 329 h 428"/>
                <a:gd name="T22" fmla="*/ 165 w 726"/>
                <a:gd name="T23" fmla="*/ 374 h 428"/>
                <a:gd name="T24" fmla="*/ 180 w 726"/>
                <a:gd name="T25" fmla="*/ 413 h 428"/>
                <a:gd name="T26" fmla="*/ 198 w 726"/>
                <a:gd name="T27" fmla="*/ 428 h 428"/>
                <a:gd name="T28" fmla="*/ 213 w 726"/>
                <a:gd name="T29" fmla="*/ 416 h 428"/>
                <a:gd name="T30" fmla="*/ 234 w 726"/>
                <a:gd name="T31" fmla="*/ 374 h 428"/>
                <a:gd name="T32" fmla="*/ 246 w 726"/>
                <a:gd name="T33" fmla="*/ 326 h 428"/>
                <a:gd name="T34" fmla="*/ 264 w 726"/>
                <a:gd name="T35" fmla="*/ 251 h 428"/>
                <a:gd name="T36" fmla="*/ 282 w 726"/>
                <a:gd name="T37" fmla="*/ 191 h 428"/>
                <a:gd name="T38" fmla="*/ 306 w 726"/>
                <a:gd name="T39" fmla="*/ 146 h 428"/>
                <a:gd name="T40" fmla="*/ 336 w 726"/>
                <a:gd name="T41" fmla="*/ 155 h 428"/>
                <a:gd name="T42" fmla="*/ 351 w 726"/>
                <a:gd name="T43" fmla="*/ 191 h 428"/>
                <a:gd name="T44" fmla="*/ 366 w 726"/>
                <a:gd name="T45" fmla="*/ 236 h 428"/>
                <a:gd name="T46" fmla="*/ 387 w 726"/>
                <a:gd name="T47" fmla="*/ 302 h 428"/>
                <a:gd name="T48" fmla="*/ 411 w 726"/>
                <a:gd name="T49" fmla="*/ 356 h 428"/>
                <a:gd name="T50" fmla="*/ 432 w 726"/>
                <a:gd name="T51" fmla="*/ 374 h 428"/>
                <a:gd name="T52" fmla="*/ 456 w 726"/>
                <a:gd name="T53" fmla="*/ 359 h 428"/>
                <a:gd name="T54" fmla="*/ 477 w 726"/>
                <a:gd name="T55" fmla="*/ 305 h 428"/>
                <a:gd name="T56" fmla="*/ 498 w 726"/>
                <a:gd name="T57" fmla="*/ 251 h 428"/>
                <a:gd name="T58" fmla="*/ 519 w 726"/>
                <a:gd name="T59" fmla="*/ 203 h 428"/>
                <a:gd name="T60" fmla="*/ 543 w 726"/>
                <a:gd name="T61" fmla="*/ 173 h 428"/>
                <a:gd name="T62" fmla="*/ 570 w 726"/>
                <a:gd name="T63" fmla="*/ 185 h 428"/>
                <a:gd name="T64" fmla="*/ 588 w 726"/>
                <a:gd name="T65" fmla="*/ 221 h 428"/>
                <a:gd name="T66" fmla="*/ 603 w 726"/>
                <a:gd name="T67" fmla="*/ 263 h 428"/>
                <a:gd name="T68" fmla="*/ 618 w 726"/>
                <a:gd name="T69" fmla="*/ 305 h 428"/>
                <a:gd name="T70" fmla="*/ 645 w 726"/>
                <a:gd name="T71" fmla="*/ 350 h 428"/>
                <a:gd name="T72" fmla="*/ 666 w 726"/>
                <a:gd name="T73" fmla="*/ 356 h 428"/>
                <a:gd name="T74" fmla="*/ 690 w 726"/>
                <a:gd name="T75" fmla="*/ 338 h 428"/>
                <a:gd name="T76" fmla="*/ 708 w 726"/>
                <a:gd name="T77" fmla="*/ 308 h 428"/>
                <a:gd name="T78" fmla="*/ 726 w 726"/>
                <a:gd name="T79" fmla="*/ 26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6" h="428">
                  <a:moveTo>
                    <a:pt x="0" y="269"/>
                  </a:moveTo>
                  <a:cubicBezTo>
                    <a:pt x="2" y="258"/>
                    <a:pt x="8" y="226"/>
                    <a:pt x="12" y="203"/>
                  </a:cubicBezTo>
                  <a:cubicBezTo>
                    <a:pt x="16" y="180"/>
                    <a:pt x="20" y="153"/>
                    <a:pt x="24" y="131"/>
                  </a:cubicBezTo>
                  <a:cubicBezTo>
                    <a:pt x="28" y="109"/>
                    <a:pt x="35" y="84"/>
                    <a:pt x="39" y="68"/>
                  </a:cubicBezTo>
                  <a:cubicBezTo>
                    <a:pt x="43" y="52"/>
                    <a:pt x="44" y="43"/>
                    <a:pt x="48" y="32"/>
                  </a:cubicBezTo>
                  <a:cubicBezTo>
                    <a:pt x="52" y="21"/>
                    <a:pt x="60" y="4"/>
                    <a:pt x="66" y="2"/>
                  </a:cubicBezTo>
                  <a:cubicBezTo>
                    <a:pt x="72" y="0"/>
                    <a:pt x="81" y="6"/>
                    <a:pt x="87" y="17"/>
                  </a:cubicBezTo>
                  <a:cubicBezTo>
                    <a:pt x="93" y="28"/>
                    <a:pt x="97" y="48"/>
                    <a:pt x="102" y="68"/>
                  </a:cubicBezTo>
                  <a:cubicBezTo>
                    <a:pt x="107" y="88"/>
                    <a:pt x="112" y="112"/>
                    <a:pt x="117" y="137"/>
                  </a:cubicBezTo>
                  <a:cubicBezTo>
                    <a:pt x="122" y="162"/>
                    <a:pt x="128" y="189"/>
                    <a:pt x="135" y="221"/>
                  </a:cubicBezTo>
                  <a:cubicBezTo>
                    <a:pt x="142" y="253"/>
                    <a:pt x="151" y="304"/>
                    <a:pt x="156" y="329"/>
                  </a:cubicBezTo>
                  <a:cubicBezTo>
                    <a:pt x="161" y="354"/>
                    <a:pt x="161" y="360"/>
                    <a:pt x="165" y="374"/>
                  </a:cubicBezTo>
                  <a:cubicBezTo>
                    <a:pt x="169" y="388"/>
                    <a:pt x="175" y="404"/>
                    <a:pt x="180" y="413"/>
                  </a:cubicBezTo>
                  <a:cubicBezTo>
                    <a:pt x="185" y="422"/>
                    <a:pt x="193" y="428"/>
                    <a:pt x="198" y="428"/>
                  </a:cubicBezTo>
                  <a:cubicBezTo>
                    <a:pt x="203" y="428"/>
                    <a:pt x="207" y="425"/>
                    <a:pt x="213" y="416"/>
                  </a:cubicBezTo>
                  <a:cubicBezTo>
                    <a:pt x="219" y="407"/>
                    <a:pt x="229" y="389"/>
                    <a:pt x="234" y="374"/>
                  </a:cubicBezTo>
                  <a:cubicBezTo>
                    <a:pt x="239" y="359"/>
                    <a:pt x="241" y="346"/>
                    <a:pt x="246" y="326"/>
                  </a:cubicBezTo>
                  <a:cubicBezTo>
                    <a:pt x="251" y="306"/>
                    <a:pt x="258" y="273"/>
                    <a:pt x="264" y="251"/>
                  </a:cubicBezTo>
                  <a:cubicBezTo>
                    <a:pt x="270" y="229"/>
                    <a:pt x="275" y="209"/>
                    <a:pt x="282" y="191"/>
                  </a:cubicBezTo>
                  <a:cubicBezTo>
                    <a:pt x="289" y="173"/>
                    <a:pt x="297" y="152"/>
                    <a:pt x="306" y="146"/>
                  </a:cubicBezTo>
                  <a:cubicBezTo>
                    <a:pt x="315" y="140"/>
                    <a:pt x="329" y="148"/>
                    <a:pt x="336" y="155"/>
                  </a:cubicBezTo>
                  <a:cubicBezTo>
                    <a:pt x="343" y="162"/>
                    <a:pt x="346" y="178"/>
                    <a:pt x="351" y="191"/>
                  </a:cubicBezTo>
                  <a:cubicBezTo>
                    <a:pt x="356" y="204"/>
                    <a:pt x="360" y="218"/>
                    <a:pt x="366" y="236"/>
                  </a:cubicBezTo>
                  <a:cubicBezTo>
                    <a:pt x="372" y="254"/>
                    <a:pt x="380" y="282"/>
                    <a:pt x="387" y="302"/>
                  </a:cubicBezTo>
                  <a:cubicBezTo>
                    <a:pt x="394" y="322"/>
                    <a:pt x="403" y="344"/>
                    <a:pt x="411" y="356"/>
                  </a:cubicBezTo>
                  <a:cubicBezTo>
                    <a:pt x="419" y="368"/>
                    <a:pt x="425" y="374"/>
                    <a:pt x="432" y="374"/>
                  </a:cubicBezTo>
                  <a:cubicBezTo>
                    <a:pt x="439" y="374"/>
                    <a:pt x="448" y="370"/>
                    <a:pt x="456" y="359"/>
                  </a:cubicBezTo>
                  <a:cubicBezTo>
                    <a:pt x="464" y="348"/>
                    <a:pt x="470" y="323"/>
                    <a:pt x="477" y="305"/>
                  </a:cubicBezTo>
                  <a:cubicBezTo>
                    <a:pt x="484" y="287"/>
                    <a:pt x="491" y="268"/>
                    <a:pt x="498" y="251"/>
                  </a:cubicBezTo>
                  <a:cubicBezTo>
                    <a:pt x="505" y="234"/>
                    <a:pt x="512" y="216"/>
                    <a:pt x="519" y="203"/>
                  </a:cubicBezTo>
                  <a:cubicBezTo>
                    <a:pt x="526" y="190"/>
                    <a:pt x="535" y="176"/>
                    <a:pt x="543" y="173"/>
                  </a:cubicBezTo>
                  <a:cubicBezTo>
                    <a:pt x="551" y="170"/>
                    <a:pt x="563" y="177"/>
                    <a:pt x="570" y="185"/>
                  </a:cubicBezTo>
                  <a:cubicBezTo>
                    <a:pt x="577" y="193"/>
                    <a:pt x="583" y="208"/>
                    <a:pt x="588" y="221"/>
                  </a:cubicBezTo>
                  <a:cubicBezTo>
                    <a:pt x="593" y="234"/>
                    <a:pt x="598" y="249"/>
                    <a:pt x="603" y="263"/>
                  </a:cubicBezTo>
                  <a:cubicBezTo>
                    <a:pt x="608" y="277"/>
                    <a:pt x="611" y="291"/>
                    <a:pt x="618" y="305"/>
                  </a:cubicBezTo>
                  <a:cubicBezTo>
                    <a:pt x="625" y="319"/>
                    <a:pt x="637" y="341"/>
                    <a:pt x="645" y="350"/>
                  </a:cubicBezTo>
                  <a:cubicBezTo>
                    <a:pt x="653" y="359"/>
                    <a:pt x="659" y="358"/>
                    <a:pt x="666" y="356"/>
                  </a:cubicBezTo>
                  <a:cubicBezTo>
                    <a:pt x="673" y="354"/>
                    <a:pt x="683" y="346"/>
                    <a:pt x="690" y="338"/>
                  </a:cubicBezTo>
                  <a:cubicBezTo>
                    <a:pt x="697" y="330"/>
                    <a:pt x="702" y="320"/>
                    <a:pt x="708" y="308"/>
                  </a:cubicBezTo>
                  <a:cubicBezTo>
                    <a:pt x="714" y="296"/>
                    <a:pt x="720" y="281"/>
                    <a:pt x="726" y="266"/>
                  </a:cubicBezTo>
                </a:path>
              </a:pathLst>
            </a:custGeom>
            <a:noFill/>
            <a:ln w="28575">
              <a:solidFill>
                <a:srgbClr val="003D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1"/>
            <p:cNvSpPr>
              <a:spLocks noChangeAspect="1"/>
            </p:cNvSpPr>
            <p:nvPr/>
          </p:nvSpPr>
          <p:spPr bwMode="auto">
            <a:xfrm>
              <a:off x="8286519" y="262783"/>
              <a:ext cx="43991" cy="207214"/>
            </a:xfrm>
            <a:custGeom>
              <a:avLst/>
              <a:gdLst>
                <a:gd name="T0" fmla="*/ 70 w 70"/>
                <a:gd name="T1" fmla="*/ 0 h 338"/>
                <a:gd name="T2" fmla="*/ 70 w 70"/>
                <a:gd name="T3" fmla="*/ 338 h 338"/>
                <a:gd name="T4" fmla="*/ 36 w 70"/>
                <a:gd name="T5" fmla="*/ 292 h 338"/>
                <a:gd name="T6" fmla="*/ 6 w 70"/>
                <a:gd name="T7" fmla="*/ 232 h 338"/>
                <a:gd name="T8" fmla="*/ 0 w 70"/>
                <a:gd name="T9" fmla="*/ 176 h 338"/>
                <a:gd name="T10" fmla="*/ 2 w 70"/>
                <a:gd name="T11" fmla="*/ 120 h 338"/>
                <a:gd name="T12" fmla="*/ 24 w 70"/>
                <a:gd name="T13" fmla="*/ 62 h 338"/>
                <a:gd name="T14" fmla="*/ 54 w 70"/>
                <a:gd name="T15" fmla="*/ 18 h 338"/>
                <a:gd name="T16" fmla="*/ 70 w 70"/>
                <a:gd name="T1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38">
                  <a:moveTo>
                    <a:pt x="70" y="0"/>
                  </a:moveTo>
                  <a:lnTo>
                    <a:pt x="70" y="338"/>
                  </a:lnTo>
                  <a:lnTo>
                    <a:pt x="36" y="292"/>
                  </a:lnTo>
                  <a:lnTo>
                    <a:pt x="6" y="232"/>
                  </a:lnTo>
                  <a:lnTo>
                    <a:pt x="0" y="176"/>
                  </a:lnTo>
                  <a:lnTo>
                    <a:pt x="2" y="120"/>
                  </a:lnTo>
                  <a:lnTo>
                    <a:pt x="24" y="62"/>
                  </a:lnTo>
                  <a:lnTo>
                    <a:pt x="54" y="1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002F"/>
            </a:solidFill>
            <a:ln w="28575">
              <a:solidFill>
                <a:srgbClr val="7E00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7354" y="994011"/>
            <a:ext cx="48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smtClean="0"/>
              <a:t>Jacques Tempere</a:t>
            </a:r>
            <a:br>
              <a:rPr lang="nl-BE" sz="1400" smtClean="0"/>
            </a:br>
            <a:r>
              <a:rPr lang="nl-BE" sz="1400" smtClean="0"/>
              <a:t>TQC, Department Fysica, Universiteit Antwerpen</a:t>
            </a:r>
            <a:endParaRPr lang="nl-BE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5"/>
          <a:stretch/>
        </p:blipFill>
        <p:spPr>
          <a:xfrm>
            <a:off x="3451249" y="3233121"/>
            <a:ext cx="2133600" cy="2743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2236" y="2956122"/>
            <a:ext cx="219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Path-integral outline of this talk:</a:t>
            </a:r>
            <a:endParaRPr lang="nl-BE" sz="1200"/>
          </a:p>
        </p:txBody>
      </p:sp>
    </p:spTree>
    <p:extLst>
      <p:ext uri="{BB962C8B-B14F-4D97-AF65-F5344CB8AC3E}">
        <p14:creationId xmlns:p14="http://schemas.microsoft.com/office/powerpoint/2010/main" val="20532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2"/>
          <p:cNvSpPr>
            <a:spLocks noChangeShapeType="1"/>
          </p:cNvSpPr>
          <p:nvPr/>
        </p:nvSpPr>
        <p:spPr bwMode="auto">
          <a:xfrm>
            <a:off x="468313" y="524377"/>
            <a:ext cx="781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7017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quantum statistical physics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080687" y="1928285"/>
            <a:ext cx="4631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Sum over all periodic paths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sym typeface="Symbol"/>
              </a:rPr>
              <a:t>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sz="1600" dirty="0" smtClean="0">
                <a:sym typeface="Symbol"/>
              </a:rPr>
              <a:t> as  goes from 0 to .</a:t>
            </a:r>
            <a:endParaRPr lang="nl-B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1"/>
          <a:stretch/>
        </p:blipFill>
        <p:spPr bwMode="auto">
          <a:xfrm>
            <a:off x="2169553" y="738189"/>
            <a:ext cx="2764397" cy="9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2"/>
          <a:stretch/>
        </p:blipFill>
        <p:spPr bwMode="auto">
          <a:xfrm>
            <a:off x="2667000" y="738189"/>
            <a:ext cx="4914900" cy="9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667000" y="2657475"/>
            <a:ext cx="5991225" cy="2178562"/>
            <a:chOff x="2857500" y="2657475"/>
            <a:chExt cx="5991225" cy="2178562"/>
          </a:xfrm>
        </p:grpSpPr>
        <p:sp>
          <p:nvSpPr>
            <p:cNvPr id="61" name="Rectangle 60"/>
            <p:cNvSpPr/>
            <p:nvPr/>
          </p:nvSpPr>
          <p:spPr>
            <a:xfrm>
              <a:off x="6047957" y="3457059"/>
              <a:ext cx="3048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BE" sz="1200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09857" y="2999859"/>
              <a:ext cx="2824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nl-BE" sz="12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57482" y="3641209"/>
              <a:ext cx="3273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nl-BE" sz="1200" baseline="-25000" dirty="0"/>
            </a:p>
          </p:txBody>
        </p:sp>
        <p:sp>
          <p:nvSpPr>
            <p:cNvPr id="2" name="Can 1"/>
            <p:cNvSpPr/>
            <p:nvPr/>
          </p:nvSpPr>
          <p:spPr>
            <a:xfrm rot="16200000">
              <a:off x="3393403" y="2128710"/>
              <a:ext cx="2171424" cy="3243230"/>
            </a:xfrm>
            <a:prstGeom prst="can">
              <a:avLst>
                <a:gd name="adj" fmla="val 3465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43400" y="2657475"/>
              <a:ext cx="695916" cy="2171700"/>
            </a:xfrm>
            <a:custGeom>
              <a:avLst/>
              <a:gdLst>
                <a:gd name="connsiteX0" fmla="*/ 0 w 695916"/>
                <a:gd name="connsiteY0" fmla="*/ 2152650 h 2152650"/>
                <a:gd name="connsiteX1" fmla="*/ 133350 w 695916"/>
                <a:gd name="connsiteY1" fmla="*/ 2000250 h 2152650"/>
                <a:gd name="connsiteX2" fmla="*/ 180975 w 695916"/>
                <a:gd name="connsiteY2" fmla="*/ 1781175 h 2152650"/>
                <a:gd name="connsiteX3" fmla="*/ 66675 w 695916"/>
                <a:gd name="connsiteY3" fmla="*/ 1543050 h 2152650"/>
                <a:gd name="connsiteX4" fmla="*/ 323850 w 695916"/>
                <a:gd name="connsiteY4" fmla="*/ 1314450 h 2152650"/>
                <a:gd name="connsiteX5" fmla="*/ 476250 w 695916"/>
                <a:gd name="connsiteY5" fmla="*/ 962025 h 2152650"/>
                <a:gd name="connsiteX6" fmla="*/ 676275 w 695916"/>
                <a:gd name="connsiteY6" fmla="*/ 628650 h 2152650"/>
                <a:gd name="connsiteX7" fmla="*/ 581025 w 695916"/>
                <a:gd name="connsiteY7" fmla="*/ 323850 h 2152650"/>
                <a:gd name="connsiteX8" fmla="*/ 695325 w 695916"/>
                <a:gd name="connsiteY8" fmla="*/ 114300 h 2152650"/>
                <a:gd name="connsiteX9" fmla="*/ 628650 w 695916"/>
                <a:gd name="connsiteY9" fmla="*/ 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916" h="2152650">
                  <a:moveTo>
                    <a:pt x="0" y="2152650"/>
                  </a:moveTo>
                  <a:cubicBezTo>
                    <a:pt x="51594" y="2107406"/>
                    <a:pt x="103188" y="2062162"/>
                    <a:pt x="133350" y="2000250"/>
                  </a:cubicBezTo>
                  <a:cubicBezTo>
                    <a:pt x="163512" y="1938338"/>
                    <a:pt x="192087" y="1857375"/>
                    <a:pt x="180975" y="1781175"/>
                  </a:cubicBezTo>
                  <a:cubicBezTo>
                    <a:pt x="169863" y="1704975"/>
                    <a:pt x="42862" y="1620838"/>
                    <a:pt x="66675" y="1543050"/>
                  </a:cubicBezTo>
                  <a:cubicBezTo>
                    <a:pt x="90488" y="1465262"/>
                    <a:pt x="255587" y="1411288"/>
                    <a:pt x="323850" y="1314450"/>
                  </a:cubicBezTo>
                  <a:cubicBezTo>
                    <a:pt x="392113" y="1217612"/>
                    <a:pt x="417513" y="1076325"/>
                    <a:pt x="476250" y="962025"/>
                  </a:cubicBezTo>
                  <a:cubicBezTo>
                    <a:pt x="534987" y="847725"/>
                    <a:pt x="658813" y="735012"/>
                    <a:pt x="676275" y="628650"/>
                  </a:cubicBezTo>
                  <a:cubicBezTo>
                    <a:pt x="693737" y="522288"/>
                    <a:pt x="577850" y="409575"/>
                    <a:pt x="581025" y="323850"/>
                  </a:cubicBezTo>
                  <a:cubicBezTo>
                    <a:pt x="584200" y="238125"/>
                    <a:pt x="687388" y="168275"/>
                    <a:pt x="695325" y="114300"/>
                  </a:cubicBezTo>
                  <a:cubicBezTo>
                    <a:pt x="703262" y="60325"/>
                    <a:pt x="628650" y="0"/>
                    <a:pt x="628650" y="0"/>
                  </a:cubicBezTo>
                </a:path>
              </a:pathLst>
            </a:custGeom>
            <a:noFill/>
            <a:ln w="28575">
              <a:solidFill>
                <a:srgbClr val="005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89737" y="2667000"/>
              <a:ext cx="915638" cy="2162175"/>
            </a:xfrm>
            <a:custGeom>
              <a:avLst/>
              <a:gdLst>
                <a:gd name="connsiteX0" fmla="*/ 915638 w 915638"/>
                <a:gd name="connsiteY0" fmla="*/ 0 h 2162175"/>
                <a:gd name="connsiteX1" fmla="*/ 810863 w 915638"/>
                <a:gd name="connsiteY1" fmla="*/ 57150 h 2162175"/>
                <a:gd name="connsiteX2" fmla="*/ 629888 w 915638"/>
                <a:gd name="connsiteY2" fmla="*/ 219075 h 2162175"/>
                <a:gd name="connsiteX3" fmla="*/ 315563 w 915638"/>
                <a:gd name="connsiteY3" fmla="*/ 381000 h 2162175"/>
                <a:gd name="connsiteX4" fmla="*/ 258413 w 915638"/>
                <a:gd name="connsiteY4" fmla="*/ 647700 h 2162175"/>
                <a:gd name="connsiteX5" fmla="*/ 334613 w 915638"/>
                <a:gd name="connsiteY5" fmla="*/ 962025 h 2162175"/>
                <a:gd name="connsiteX6" fmla="*/ 172688 w 915638"/>
                <a:gd name="connsiteY6" fmla="*/ 1219200 h 2162175"/>
                <a:gd name="connsiteX7" fmla="*/ 67913 w 915638"/>
                <a:gd name="connsiteY7" fmla="*/ 1428750 h 2162175"/>
                <a:gd name="connsiteX8" fmla="*/ 1238 w 915638"/>
                <a:gd name="connsiteY8" fmla="*/ 1733550 h 2162175"/>
                <a:gd name="connsiteX9" fmla="*/ 125063 w 915638"/>
                <a:gd name="connsiteY9" fmla="*/ 2038350 h 2162175"/>
                <a:gd name="connsiteX10" fmla="*/ 258413 w 915638"/>
                <a:gd name="connsiteY10" fmla="*/ 2143125 h 2162175"/>
                <a:gd name="connsiteX11" fmla="*/ 334613 w 915638"/>
                <a:gd name="connsiteY11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5638" h="2162175">
                  <a:moveTo>
                    <a:pt x="915638" y="0"/>
                  </a:moveTo>
                  <a:cubicBezTo>
                    <a:pt x="887063" y="10319"/>
                    <a:pt x="858488" y="20638"/>
                    <a:pt x="810863" y="57150"/>
                  </a:cubicBezTo>
                  <a:cubicBezTo>
                    <a:pt x="763238" y="93663"/>
                    <a:pt x="712438" y="165100"/>
                    <a:pt x="629888" y="219075"/>
                  </a:cubicBezTo>
                  <a:cubicBezTo>
                    <a:pt x="547338" y="273050"/>
                    <a:pt x="377476" y="309562"/>
                    <a:pt x="315563" y="381000"/>
                  </a:cubicBezTo>
                  <a:cubicBezTo>
                    <a:pt x="253650" y="452438"/>
                    <a:pt x="255238" y="550863"/>
                    <a:pt x="258413" y="647700"/>
                  </a:cubicBezTo>
                  <a:cubicBezTo>
                    <a:pt x="261588" y="744537"/>
                    <a:pt x="348900" y="866775"/>
                    <a:pt x="334613" y="962025"/>
                  </a:cubicBezTo>
                  <a:cubicBezTo>
                    <a:pt x="320325" y="1057275"/>
                    <a:pt x="217138" y="1141413"/>
                    <a:pt x="172688" y="1219200"/>
                  </a:cubicBezTo>
                  <a:cubicBezTo>
                    <a:pt x="128238" y="1296988"/>
                    <a:pt x="96488" y="1343025"/>
                    <a:pt x="67913" y="1428750"/>
                  </a:cubicBezTo>
                  <a:cubicBezTo>
                    <a:pt x="39338" y="1514475"/>
                    <a:pt x="-8287" y="1631950"/>
                    <a:pt x="1238" y="1733550"/>
                  </a:cubicBezTo>
                  <a:cubicBezTo>
                    <a:pt x="10763" y="1835150"/>
                    <a:pt x="82201" y="1970088"/>
                    <a:pt x="125063" y="2038350"/>
                  </a:cubicBezTo>
                  <a:cubicBezTo>
                    <a:pt x="167925" y="2106612"/>
                    <a:pt x="223488" y="2122487"/>
                    <a:pt x="258413" y="2143125"/>
                  </a:cubicBezTo>
                  <a:cubicBezTo>
                    <a:pt x="293338" y="2163763"/>
                    <a:pt x="321913" y="2160588"/>
                    <a:pt x="334613" y="2162175"/>
                  </a:cubicBezTo>
                </a:path>
              </a:pathLst>
            </a:custGeom>
            <a:noFill/>
            <a:ln w="19050">
              <a:solidFill>
                <a:srgbClr val="0056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1733" y="358131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0=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3526928" y="37846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870201" y="4172117"/>
              <a:ext cx="804169" cy="318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 = /N</a:t>
              </a:r>
              <a:endParaRPr lang="nl-BE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3507878" y="39370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498353" y="40894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79303" y="42418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450728" y="43942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412628" y="45466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336428" y="46990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3422650" y="4210050"/>
              <a:ext cx="44450" cy="19367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581400" y="3324225"/>
              <a:ext cx="9525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3507878" y="33274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3526928" y="34798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536453" y="36322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393578" y="28702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460253" y="30226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479303" y="31750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298328" y="2717890"/>
              <a:ext cx="1327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19489" y="3136914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</a:t>
              </a:r>
              <a:endParaRPr lang="nl-BE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3531650" y="3777206"/>
              <a:ext cx="2556000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67100" y="3175000"/>
              <a:ext cx="2556000" cy="0"/>
            </a:xfrm>
            <a:prstGeom prst="line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714521" y="3738046"/>
              <a:ext cx="88495" cy="94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3758" y="369677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BE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3514725" y="3632200"/>
              <a:ext cx="2556000" cy="0"/>
            </a:xfrm>
            <a:prstGeom prst="line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038476"/>
              <a:ext cx="2381250" cy="69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" name="TextBox 87"/>
          <p:cNvSpPr txBox="1"/>
          <p:nvPr/>
        </p:nvSpPr>
        <p:spPr>
          <a:xfrm>
            <a:off x="755576" y="6423856"/>
            <a:ext cx="77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Kleinert</a:t>
            </a:r>
            <a:r>
              <a:rPr lang="en-US" sz="1200" dirty="0" smtClean="0"/>
              <a:t>, </a:t>
            </a:r>
            <a:r>
              <a:rPr lang="en-US" sz="1200" i="1" dirty="0" smtClean="0"/>
              <a:t>Path Integrals in Quantum Mechanics, Statistics, Polymer Physics, and Financial Markets</a:t>
            </a:r>
            <a:r>
              <a:rPr lang="en-US" sz="1200" dirty="0" smtClean="0"/>
              <a:t>, 5th ed. </a:t>
            </a:r>
          </a:p>
          <a:p>
            <a:r>
              <a:rPr lang="en-US" sz="1200" dirty="0" smtClean="0"/>
              <a:t>(World Scientific, Singapore, 2009)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2170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53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II: path integrals in field theory</a:t>
            </a:r>
            <a:endParaRPr lang="nl-BE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0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4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7170" name="Picture 2" descr="Ws View Of Waving Wheat Field Western Cape South Afric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2" y="180816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446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From particle paths to fields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889" y="656706"/>
            <a:ext cx="7991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Newtonian</a:t>
            </a:r>
            <a:r>
              <a:rPr lang="nl-BE" dirty="0" smtClean="0"/>
              <a:t> </a:t>
            </a:r>
            <a:r>
              <a:rPr lang="nl-BE" dirty="0" err="1" smtClean="0"/>
              <a:t>particles</a:t>
            </a:r>
            <a:r>
              <a:rPr lang="nl-BE" dirty="0" smtClean="0"/>
              <a:t> have action </a:t>
            </a:r>
            <a:r>
              <a:rPr lang="nl-BE" dirty="0" err="1" smtClean="0"/>
              <a:t>functionals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equation</a:t>
            </a:r>
            <a:r>
              <a:rPr lang="nl-BE" dirty="0" smtClean="0"/>
              <a:t> of motion </a:t>
            </a:r>
          </a:p>
          <a:p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derived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(</a:t>
            </a:r>
            <a:r>
              <a:rPr lang="nl-BE" dirty="0" err="1" smtClean="0"/>
              <a:t>unique</a:t>
            </a:r>
            <a:r>
              <a:rPr lang="nl-BE" dirty="0" smtClean="0"/>
              <a:t>) </a:t>
            </a:r>
            <a:r>
              <a:rPr lang="nl-BE" dirty="0" err="1" smtClean="0"/>
              <a:t>classical</a:t>
            </a:r>
            <a:r>
              <a:rPr lang="nl-BE" dirty="0" smtClean="0"/>
              <a:t> </a:t>
            </a:r>
            <a:r>
              <a:rPr lang="nl-BE" dirty="0" err="1" smtClean="0"/>
              <a:t>path</a:t>
            </a:r>
            <a:r>
              <a:rPr lang="nl-BE" dirty="0" smtClean="0"/>
              <a:t> </a:t>
            </a:r>
            <a:r>
              <a:rPr lang="nl-BE" dirty="0" err="1" smtClean="0"/>
              <a:t>followed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particle</a:t>
            </a:r>
            <a:r>
              <a:rPr lang="nl-BE" dirty="0" smtClean="0"/>
              <a:t>.</a:t>
            </a:r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Classical</a:t>
            </a:r>
            <a:r>
              <a:rPr lang="nl-BE" dirty="0" smtClean="0"/>
              <a:t> fields </a:t>
            </a:r>
            <a:r>
              <a:rPr lang="nl-BE" dirty="0" err="1" smtClean="0"/>
              <a:t>also</a:t>
            </a:r>
            <a:r>
              <a:rPr lang="nl-BE" dirty="0" smtClean="0"/>
              <a:t> have action </a:t>
            </a:r>
            <a:r>
              <a:rPr lang="nl-BE" dirty="0" err="1" smtClean="0"/>
              <a:t>functionals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field </a:t>
            </a:r>
            <a:r>
              <a:rPr lang="nl-BE" dirty="0" err="1" smtClean="0"/>
              <a:t>equations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derived</a:t>
            </a:r>
            <a:r>
              <a:rPr lang="nl-BE" dirty="0" smtClean="0"/>
              <a:t> </a:t>
            </a:r>
            <a:r>
              <a:rPr lang="nl-BE" dirty="0" err="1" smtClean="0"/>
              <a:t>yielding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(</a:t>
            </a:r>
            <a:r>
              <a:rPr lang="nl-BE" dirty="0" err="1" smtClean="0"/>
              <a:t>unique</a:t>
            </a:r>
            <a:r>
              <a:rPr lang="nl-BE" dirty="0" smtClean="0"/>
              <a:t>) </a:t>
            </a:r>
            <a:r>
              <a:rPr lang="nl-BE" dirty="0" err="1" smtClean="0"/>
              <a:t>classical</a:t>
            </a:r>
            <a:r>
              <a:rPr lang="nl-BE" dirty="0" smtClean="0"/>
              <a:t> field </a:t>
            </a:r>
            <a:r>
              <a:rPr lang="nl-BE" dirty="0" err="1" smtClean="0"/>
              <a:t>configuration</a:t>
            </a:r>
            <a:r>
              <a:rPr lang="nl-BE" dirty="0" smtClean="0"/>
              <a:t>.</a:t>
            </a:r>
            <a:endParaRPr lang="nl-BE" dirty="0"/>
          </a:p>
        </p:txBody>
      </p:sp>
      <p:grpSp>
        <p:nvGrpSpPr>
          <p:cNvPr id="3" name="Group 2"/>
          <p:cNvGrpSpPr/>
          <p:nvPr/>
        </p:nvGrpSpPr>
        <p:grpSpPr>
          <a:xfrm>
            <a:off x="2480516" y="2510141"/>
            <a:ext cx="4688093" cy="2830453"/>
            <a:chOff x="2480516" y="2755684"/>
            <a:chExt cx="4688093" cy="28304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135" y="3200404"/>
              <a:ext cx="3669242" cy="66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80516" y="2755684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Example</a:t>
              </a:r>
              <a:r>
                <a:rPr lang="nl-BE" dirty="0" smtClean="0"/>
                <a:t>: </a:t>
              </a:r>
              <a:r>
                <a:rPr lang="nl-BE" dirty="0" err="1" smtClean="0"/>
                <a:t>electrostatics</a:t>
              </a:r>
              <a:endParaRPr lang="nl-BE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109266" y="3469689"/>
              <a:ext cx="176730" cy="670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77139" y="4139738"/>
              <a:ext cx="3050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err="1" smtClean="0"/>
                <a:t>permittivity</a:t>
              </a:r>
              <a:r>
                <a:rPr lang="nl-BE" sz="1200" dirty="0" smtClean="0"/>
                <a:t>      </a:t>
              </a:r>
              <a:r>
                <a:rPr lang="nl-BE" sz="1200" dirty="0" err="1" smtClean="0"/>
                <a:t>electrostatic</a:t>
              </a:r>
              <a:r>
                <a:rPr lang="nl-BE" sz="1200" dirty="0" smtClean="0"/>
                <a:t>       charge </a:t>
              </a:r>
              <a:r>
                <a:rPr lang="nl-BE" sz="1200" dirty="0" err="1" smtClean="0"/>
                <a:t>density</a:t>
              </a:r>
              <a:endParaRPr lang="nl-BE" sz="1200" dirty="0" smtClean="0"/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                    </a:t>
              </a:r>
              <a:r>
                <a:rPr lang="nl-BE" sz="1200" dirty="0" err="1"/>
                <a:t>potential</a:t>
              </a:r>
              <a:endParaRPr lang="nl-BE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54633" y="3665913"/>
              <a:ext cx="24938" cy="473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494713" y="3665913"/>
              <a:ext cx="83127" cy="473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480979" y="4661595"/>
              <a:ext cx="468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extremizing</a:t>
              </a:r>
              <a:r>
                <a:rPr lang="nl-BE" dirty="0" smtClean="0"/>
                <a:t> </a:t>
              </a:r>
              <a:r>
                <a:rPr lang="nl-BE" dirty="0" err="1" smtClean="0"/>
                <a:t>this</a:t>
              </a:r>
              <a:r>
                <a:rPr lang="nl-BE" dirty="0" smtClean="0"/>
                <a:t> action </a:t>
              </a:r>
              <a:r>
                <a:rPr lang="nl-BE" dirty="0" err="1" smtClean="0"/>
                <a:t>yields</a:t>
              </a:r>
              <a:r>
                <a:rPr lang="nl-BE" dirty="0" smtClean="0"/>
                <a:t> </a:t>
              </a:r>
              <a:r>
                <a:rPr lang="nl-BE" dirty="0" err="1" smtClean="0"/>
                <a:t>the</a:t>
              </a:r>
              <a:r>
                <a:rPr lang="nl-BE" dirty="0" smtClean="0"/>
                <a:t> field </a:t>
              </a:r>
              <a:r>
                <a:rPr lang="nl-BE" dirty="0" err="1" smtClean="0"/>
                <a:t>equation</a:t>
              </a:r>
              <a:r>
                <a:rPr lang="nl-BE" dirty="0" smtClean="0"/>
                <a:t>:</a:t>
              </a:r>
              <a:endParaRPr lang="nl-BE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08463" y="5124472"/>
              <a:ext cx="125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smtClean="0"/>
                <a:t>Poisson equation</a:t>
              </a:r>
            </a:p>
            <a:p>
              <a:r>
                <a:rPr lang="nl-BE" sz="1200" smtClean="0"/>
                <a:t>of electrostatics</a:t>
              </a:r>
              <a:endParaRPr lang="nl-BE" sz="120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0" y="5153560"/>
              <a:ext cx="1357841" cy="41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04852" y="2385752"/>
            <a:ext cx="6767548" cy="4322619"/>
            <a:chOff x="467544" y="620688"/>
            <a:chExt cx="7704856" cy="4896544"/>
          </a:xfrm>
        </p:grpSpPr>
        <p:sp>
          <p:nvSpPr>
            <p:cNvPr id="30" name="Rectangle 29"/>
            <p:cNvSpPr/>
            <p:nvPr/>
          </p:nvSpPr>
          <p:spPr>
            <a:xfrm>
              <a:off x="467544" y="620688"/>
              <a:ext cx="7704856" cy="4896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pic>
          <p:nvPicPr>
            <p:cNvPr id="31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944850">
              <a:off x="5369983" y="1907251"/>
              <a:ext cx="1217589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1196924">
              <a:off x="4241271" y="1521682"/>
              <a:ext cx="1162717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880144">
              <a:off x="3078880" y="1150486"/>
              <a:ext cx="1152128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1835696" y="2189373"/>
              <a:ext cx="5688632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59832" y="1268760"/>
              <a:ext cx="0" cy="93610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37798" y="1484784"/>
              <a:ext cx="520268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3,3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227200" y="1556792"/>
              <a:ext cx="0" cy="64807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364088" y="1988840"/>
              <a:ext cx="0" cy="21602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870441" y="1957561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0187" y="197334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5607" y="197334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17736" y="197334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93055" y="1874293"/>
              <a:ext cx="345501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84021" y="1683885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4088" y="1844824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16216" y="2204865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20278731">
              <a:off x="4315644" y="4519801"/>
              <a:ext cx="1217589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2358702">
              <a:off x="3090979" y="4281470"/>
              <a:ext cx="1408242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805978">
              <a:off x="2069476" y="3664748"/>
              <a:ext cx="1152128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827584" y="4437112"/>
              <a:ext cx="5688632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91" idx="4"/>
            </p:cNvCxnSpPr>
            <p:nvPr/>
          </p:nvCxnSpPr>
          <p:spPr>
            <a:xfrm flipV="1">
              <a:off x="2051720" y="3789040"/>
              <a:ext cx="0" cy="64807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4948" y="3789040"/>
              <a:ext cx="520268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3,1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3245376" y="4077072"/>
              <a:ext cx="0" cy="36004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55976" y="4437112"/>
              <a:ext cx="0" cy="4320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862118" y="4205300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2075" y="4221088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57495" y="4221088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9625" y="4221088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84943" y="4122032"/>
              <a:ext cx="345501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2051720" y="4509120"/>
              <a:ext cx="11521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483768" y="4437113"/>
              <a:ext cx="345501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i="1" dirty="0" smtClean="0">
                  <a:sym typeface="Symbol"/>
                </a:rPr>
                <a:t></a:t>
              </a:r>
              <a:endParaRPr lang="nl-BE" sz="1100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27784" y="4005065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79911" y="4437113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8104" y="4365103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827584" y="1412776"/>
              <a:ext cx="1368152" cy="303272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73862" y="4221088"/>
              <a:ext cx="376870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1144646">
              <a:off x="4844687" y="3607704"/>
              <a:ext cx="1155001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2358702">
              <a:off x="3571277" y="2897578"/>
              <a:ext cx="1408242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http://www.colourbox.com/preview/3364355-218786-metal-spring-isolated-on-white-background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3" b="36513"/>
            <a:stretch/>
          </p:blipFill>
          <p:spPr bwMode="auto">
            <a:xfrm rot="20734087">
              <a:off x="2585431" y="2590223"/>
              <a:ext cx="1097331" cy="36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Arrow Connector 69"/>
            <p:cNvCxnSpPr/>
            <p:nvPr/>
          </p:nvCxnSpPr>
          <p:spPr>
            <a:xfrm>
              <a:off x="1313884" y="3356992"/>
              <a:ext cx="5688632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548156" y="2996952"/>
              <a:ext cx="7620" cy="36004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544759" y="2996951"/>
              <a:ext cx="520268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3,2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3707904" y="2708920"/>
              <a:ext cx="0" cy="64807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8349" y="3356992"/>
              <a:ext cx="0" cy="14401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3110" y="3356992"/>
              <a:ext cx="0" cy="57606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348631" y="3125180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28376" y="314096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43796" y="314096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95924" y="3140969"/>
              <a:ext cx="356703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71242" y="3041913"/>
              <a:ext cx="345501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68947" y="2891893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60033" y="3257839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012160" y="3717032"/>
              <a:ext cx="670386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93633" y="3140969"/>
              <a:ext cx="376870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36647" y="1938866"/>
              <a:ext cx="376870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nl-BE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227942" y="1476260"/>
              <a:ext cx="991518" cy="2533880"/>
            </a:xfrm>
            <a:custGeom>
              <a:avLst/>
              <a:gdLst>
                <a:gd name="connsiteX0" fmla="*/ 0 w 991518"/>
                <a:gd name="connsiteY0" fmla="*/ 2533880 h 2533880"/>
                <a:gd name="connsiteX1" fmla="*/ 473725 w 991518"/>
                <a:gd name="connsiteY1" fmla="*/ 1167788 h 2533880"/>
                <a:gd name="connsiteX2" fmla="*/ 991518 w 991518"/>
                <a:gd name="connsiteY2" fmla="*/ 0 h 253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1518" h="2533880">
                  <a:moveTo>
                    <a:pt x="0" y="2533880"/>
                  </a:moveTo>
                  <a:cubicBezTo>
                    <a:pt x="154236" y="2061990"/>
                    <a:pt x="308472" y="1590101"/>
                    <a:pt x="473725" y="1167788"/>
                  </a:cubicBezTo>
                  <a:cubicBezTo>
                    <a:pt x="638978" y="745475"/>
                    <a:pt x="815248" y="372737"/>
                    <a:pt x="9915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362680" y="1905918"/>
              <a:ext cx="991518" cy="3040655"/>
            </a:xfrm>
            <a:custGeom>
              <a:avLst/>
              <a:gdLst>
                <a:gd name="connsiteX0" fmla="*/ 0 w 991518"/>
                <a:gd name="connsiteY0" fmla="*/ 3040655 h 3040655"/>
                <a:gd name="connsiteX1" fmla="*/ 473725 w 991518"/>
                <a:gd name="connsiteY1" fmla="*/ 1652530 h 3040655"/>
                <a:gd name="connsiteX2" fmla="*/ 991518 w 991518"/>
                <a:gd name="connsiteY2" fmla="*/ 0 h 304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1518" h="3040655">
                  <a:moveTo>
                    <a:pt x="0" y="3040655"/>
                  </a:moveTo>
                  <a:cubicBezTo>
                    <a:pt x="154236" y="2599980"/>
                    <a:pt x="308472" y="2159306"/>
                    <a:pt x="473725" y="1652530"/>
                  </a:cubicBezTo>
                  <a:cubicBezTo>
                    <a:pt x="638978" y="1145754"/>
                    <a:pt x="815248" y="572877"/>
                    <a:pt x="99151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08434" y="2258458"/>
              <a:ext cx="1002535" cy="2236424"/>
            </a:xfrm>
            <a:custGeom>
              <a:avLst/>
              <a:gdLst>
                <a:gd name="connsiteX0" fmla="*/ 0 w 1002535"/>
                <a:gd name="connsiteY0" fmla="*/ 2236424 h 2236424"/>
                <a:gd name="connsiteX1" fmla="*/ 495759 w 1002535"/>
                <a:gd name="connsiteY1" fmla="*/ 1751682 h 2236424"/>
                <a:gd name="connsiteX2" fmla="*/ 1002535 w 1002535"/>
                <a:gd name="connsiteY2" fmla="*/ 0 h 22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535" h="2236424">
                  <a:moveTo>
                    <a:pt x="0" y="2236424"/>
                  </a:moveTo>
                  <a:cubicBezTo>
                    <a:pt x="164335" y="2180421"/>
                    <a:pt x="328670" y="2124419"/>
                    <a:pt x="495759" y="1751682"/>
                  </a:cubicBezTo>
                  <a:cubicBezTo>
                    <a:pt x="662848" y="1378945"/>
                    <a:pt x="832691" y="689472"/>
                    <a:pt x="100253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66925" y="1190625"/>
              <a:ext cx="981075" cy="2476500"/>
            </a:xfrm>
            <a:custGeom>
              <a:avLst/>
              <a:gdLst>
                <a:gd name="connsiteX0" fmla="*/ 0 w 981075"/>
                <a:gd name="connsiteY0" fmla="*/ 2476500 h 2476500"/>
                <a:gd name="connsiteX1" fmla="*/ 485775 w 981075"/>
                <a:gd name="connsiteY1" fmla="*/ 1733550 h 2476500"/>
                <a:gd name="connsiteX2" fmla="*/ 981075 w 981075"/>
                <a:gd name="connsiteY2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075" h="2476500">
                  <a:moveTo>
                    <a:pt x="0" y="2476500"/>
                  </a:moveTo>
                  <a:cubicBezTo>
                    <a:pt x="161131" y="2311400"/>
                    <a:pt x="322263" y="2146300"/>
                    <a:pt x="485775" y="1733550"/>
                  </a:cubicBezTo>
                  <a:cubicBezTo>
                    <a:pt x="649287" y="1320800"/>
                    <a:pt x="815181" y="660400"/>
                    <a:pt x="9810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0" name="Oval 89"/>
            <p:cNvSpPr/>
            <p:nvPr/>
          </p:nvSpPr>
          <p:spPr>
            <a:xfrm>
              <a:off x="2987824" y="11247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1" name="Oval 90"/>
            <p:cNvSpPr/>
            <p:nvPr/>
          </p:nvSpPr>
          <p:spPr>
            <a:xfrm>
              <a:off x="1979712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2" name="Oval 91"/>
            <p:cNvSpPr/>
            <p:nvPr/>
          </p:nvSpPr>
          <p:spPr>
            <a:xfrm>
              <a:off x="2475538" y="285769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3" name="Oval 92"/>
            <p:cNvSpPr/>
            <p:nvPr/>
          </p:nvSpPr>
          <p:spPr>
            <a:xfrm>
              <a:off x="5292080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4" name="Oval 93"/>
            <p:cNvSpPr/>
            <p:nvPr/>
          </p:nvSpPr>
          <p:spPr>
            <a:xfrm>
              <a:off x="4283968" y="48691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5" name="Oval 94"/>
            <p:cNvSpPr/>
            <p:nvPr/>
          </p:nvSpPr>
          <p:spPr>
            <a:xfrm>
              <a:off x="4770268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6" name="Oval 95"/>
            <p:cNvSpPr/>
            <p:nvPr/>
          </p:nvSpPr>
          <p:spPr>
            <a:xfrm>
              <a:off x="4157708" y="14127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7" name="Oval 96"/>
            <p:cNvSpPr/>
            <p:nvPr/>
          </p:nvSpPr>
          <p:spPr>
            <a:xfrm>
              <a:off x="3172456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8" name="Oval 97"/>
            <p:cNvSpPr/>
            <p:nvPr/>
          </p:nvSpPr>
          <p:spPr>
            <a:xfrm>
              <a:off x="3635896" y="2564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99" name="Oval 98"/>
            <p:cNvSpPr/>
            <p:nvPr/>
          </p:nvSpPr>
          <p:spPr>
            <a:xfrm>
              <a:off x="6444208" y="218114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100" name="Oval 99"/>
            <p:cNvSpPr/>
            <p:nvPr/>
          </p:nvSpPr>
          <p:spPr>
            <a:xfrm>
              <a:off x="5436096" y="44193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22396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1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509456" y="1331476"/>
              <a:ext cx="605410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372200" y="4365103"/>
              <a:ext cx="695034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</a:t>
              </a:r>
              <a:endParaRPr lang="nl-B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>
              <a:off x="899592" y="3356992"/>
              <a:ext cx="504056" cy="108012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15616" y="3717032"/>
              <a:ext cx="354464" cy="409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i="1" dirty="0" smtClean="0">
                  <a:sym typeface="Symbol"/>
                </a:rPr>
                <a:t></a:t>
              </a:r>
              <a:endParaRPr lang="nl-BE" sz="1100" i="1" dirty="0"/>
            </a:p>
          </p:txBody>
        </p:sp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446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From particle paths to fields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7744" y="2759753"/>
            <a:ext cx="1474219" cy="6001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field: a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number at </a:t>
            </a:r>
            <a:r>
              <a:rPr lang="en-US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spacetime point</a:t>
            </a:r>
            <a:endParaRPr lang="nl-B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47020" y="2572888"/>
            <a:ext cx="3658022" cy="2062910"/>
            <a:chOff x="4247020" y="2572888"/>
            <a:chExt cx="3658022" cy="2062910"/>
          </a:xfrm>
        </p:grpSpPr>
        <p:sp>
          <p:nvSpPr>
            <p:cNvPr id="107" name="Freeform 106"/>
            <p:cNvSpPr/>
            <p:nvPr/>
          </p:nvSpPr>
          <p:spPr>
            <a:xfrm>
              <a:off x="4247020" y="3627686"/>
              <a:ext cx="215138" cy="1008112"/>
            </a:xfrm>
            <a:custGeom>
              <a:avLst/>
              <a:gdLst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7" fmla="*/ 9525 w 176939"/>
                <a:gd name="connsiteY7" fmla="*/ 0 h 604838"/>
                <a:gd name="connsiteX0" fmla="*/ 9525 w 176214"/>
                <a:gd name="connsiteY0" fmla="*/ 0 h 604838"/>
                <a:gd name="connsiteX1" fmla="*/ 33337 w 176214"/>
                <a:gd name="connsiteY1" fmla="*/ 147638 h 604838"/>
                <a:gd name="connsiteX2" fmla="*/ 138112 w 176214"/>
                <a:gd name="connsiteY2" fmla="*/ 228600 h 604838"/>
                <a:gd name="connsiteX3" fmla="*/ 176212 w 176214"/>
                <a:gd name="connsiteY3" fmla="*/ 300038 h 604838"/>
                <a:gd name="connsiteX4" fmla="*/ 136797 w 176214"/>
                <a:gd name="connsiteY4" fmla="*/ 405766 h 604838"/>
                <a:gd name="connsiteX5" fmla="*/ 33337 w 176214"/>
                <a:gd name="connsiteY5" fmla="*/ 476250 h 604838"/>
                <a:gd name="connsiteX6" fmla="*/ 0 w 176214"/>
                <a:gd name="connsiteY6" fmla="*/ 604838 h 604838"/>
                <a:gd name="connsiteX7" fmla="*/ 9525 w 176214"/>
                <a:gd name="connsiteY7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214" h="604838">
                  <a:moveTo>
                    <a:pt x="9525" y="0"/>
                  </a:moveTo>
                  <a:cubicBezTo>
                    <a:pt x="10715" y="54769"/>
                    <a:pt x="11906" y="109538"/>
                    <a:pt x="33337" y="147638"/>
                  </a:cubicBezTo>
                  <a:cubicBezTo>
                    <a:pt x="54768" y="185738"/>
                    <a:pt x="114300" y="203200"/>
                    <a:pt x="138112" y="228600"/>
                  </a:cubicBezTo>
                  <a:cubicBezTo>
                    <a:pt x="161925" y="254000"/>
                    <a:pt x="176431" y="270510"/>
                    <a:pt x="176212" y="300038"/>
                  </a:cubicBezTo>
                  <a:cubicBezTo>
                    <a:pt x="175993" y="329566"/>
                    <a:pt x="160609" y="376397"/>
                    <a:pt x="136797" y="405766"/>
                  </a:cubicBezTo>
                  <a:cubicBezTo>
                    <a:pt x="112985" y="435135"/>
                    <a:pt x="56136" y="443071"/>
                    <a:pt x="33337" y="476250"/>
                  </a:cubicBezTo>
                  <a:cubicBezTo>
                    <a:pt x="10538" y="509429"/>
                    <a:pt x="3968" y="555228"/>
                    <a:pt x="0" y="604838"/>
                  </a:cubicBezTo>
                  <a:lnTo>
                    <a:pt x="95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1000"/>
                  </a:schemeClr>
                </a:gs>
                <a:gs pos="49000">
                  <a:schemeClr val="accent3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8" name="Straight Arrow Connector 107"/>
            <p:cNvCxnSpPr>
              <a:endCxn id="107" idx="2"/>
            </p:cNvCxnSpPr>
            <p:nvPr/>
          </p:nvCxnSpPr>
          <p:spPr>
            <a:xfrm flipH="1">
              <a:off x="4415640" y="3108655"/>
              <a:ext cx="1707498" cy="90004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310639" y="3102131"/>
              <a:ext cx="252028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5304650" y="2572888"/>
              <a:ext cx="26003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field: a distribution of 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numbers at every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spacetime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point</a:t>
              </a:r>
              <a:endParaRPr lang="nl-B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0402" y="677332"/>
            <a:ext cx="787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quantum particles, all paths must be taken into account, weighted by the exponent of the particle action.</a:t>
            </a:r>
          </a:p>
          <a:p>
            <a:endParaRPr lang="en-US" dirty="0"/>
          </a:p>
          <a:p>
            <a:r>
              <a:rPr lang="en-US" dirty="0" smtClean="0"/>
              <a:t>For quantum fields, all field configurations must be taken into account, weighted by the exponent of the field action.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2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446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From particle paths to fields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950913" y="731838"/>
            <a:ext cx="78030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dirty="0"/>
              <a:t>The “path” integral prescription is </a:t>
            </a:r>
            <a:r>
              <a:rPr lang="en-US" altLang="nl-BE" dirty="0" smtClean="0"/>
              <a:t>to </a:t>
            </a:r>
            <a:r>
              <a:rPr lang="en-US" altLang="nl-BE" dirty="0"/>
              <a:t>average over all possible field </a:t>
            </a:r>
            <a:r>
              <a:rPr lang="en-US" altLang="nl-BE" dirty="0" smtClean="0"/>
              <a:t>configurations</a:t>
            </a:r>
          </a:p>
          <a:p>
            <a:r>
              <a:rPr lang="en-US" altLang="nl-BE" dirty="0" smtClean="0"/>
              <a:t>For 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nl-B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x, </a:t>
            </a:r>
            <a:r>
              <a:rPr lang="en-US" altLang="nl-BE" dirty="0" smtClean="0"/>
              <a:t>giving </a:t>
            </a:r>
            <a:r>
              <a:rPr lang="en-US" altLang="nl-BE" dirty="0"/>
              <a:t>each field configuration a weight </a:t>
            </a:r>
            <a:r>
              <a:rPr lang="en-US" altLang="nl-BE" dirty="0" smtClean="0"/>
              <a:t>                             .</a:t>
            </a:r>
            <a:endParaRPr lang="nl-NL" altLang="nl-BE" dirty="0"/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345684" y="5115462"/>
            <a:ext cx="4373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BE" dirty="0" smtClean="0"/>
              <a:t>This “path integral” sum is again denoted by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60640" y="1366377"/>
            <a:ext cx="8424936" cy="3456384"/>
            <a:chOff x="395536" y="764704"/>
            <a:chExt cx="8424936" cy="3456384"/>
          </a:xfrm>
        </p:grpSpPr>
        <p:sp>
          <p:nvSpPr>
            <p:cNvPr id="39" name="Rectangle 38"/>
            <p:cNvSpPr/>
            <p:nvPr/>
          </p:nvSpPr>
          <p:spPr>
            <a:xfrm>
              <a:off x="395536" y="764704"/>
              <a:ext cx="8424936" cy="345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/>
            <a:stretch/>
          </p:blipFill>
          <p:spPr bwMode="auto">
            <a:xfrm>
              <a:off x="611560" y="836712"/>
              <a:ext cx="7787803" cy="266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67544" y="1412776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 </a:t>
              </a:r>
              <a:endParaRPr lang="nl-B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31840" y="1459383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</a:t>
              </a:r>
              <a:endParaRPr lang="nl-B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96136" y="1484784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</a:t>
              </a:r>
              <a:endParaRPr lang="nl-B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1907704" y="3140968"/>
              <a:ext cx="144016" cy="5760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99674" y="3645024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exp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{</a:t>
              </a:r>
              <a:r>
                <a:rPr lang="nl-BE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 S</a:t>
              </a:r>
              <a:r>
                <a:rPr lang="nl-BE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[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]/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tci1"/>
                </a:rPr>
                <a:t>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}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4355976" y="3140968"/>
              <a:ext cx="144016" cy="5760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47946" y="3645024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exp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{</a:t>
              </a:r>
              <a:r>
                <a:rPr lang="nl-B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 S</a:t>
              </a:r>
              <a:r>
                <a:rPr lang="nl-BE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[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]/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tci1"/>
                </a:rPr>
                <a:t>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}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7092280" y="3140968"/>
              <a:ext cx="144016" cy="5760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84250" y="3645024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exp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{</a:t>
              </a:r>
              <a:r>
                <a:rPr lang="nl-BE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 S</a:t>
              </a:r>
              <a:r>
                <a:rPr lang="nl-BE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[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</a:t>
              </a:r>
              <a:r>
                <a:rPr lang="nl-B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x,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]/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tci1"/>
                </a:rPr>
                <a:t></a:t>
              </a:r>
              <a:r>
                <a:rPr lang="nl-BE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}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43808" y="364502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81626" y="364502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45922" y="364502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+…</a:t>
              </a:r>
              <a:endParaRPr lang="nl-B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12822" y="5677593"/>
            <a:ext cx="91440" cy="34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/>
          <a:stretch/>
        </p:blipFill>
        <p:spPr bwMode="auto">
          <a:xfrm>
            <a:off x="5604944" y="5012274"/>
            <a:ext cx="2172395" cy="65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78442"/>
            <a:ext cx="144250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4405" y="3125805"/>
            <a:ext cx="2519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nl-BE" sz="1200" dirty="0"/>
          </a:p>
        </p:txBody>
      </p:sp>
      <p:sp>
        <p:nvSpPr>
          <p:cNvPr id="53" name="Rectangle 52"/>
          <p:cNvSpPr/>
          <p:nvPr/>
        </p:nvSpPr>
        <p:spPr>
          <a:xfrm>
            <a:off x="5749871" y="3218938"/>
            <a:ext cx="2519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nl-BE" sz="1200" dirty="0"/>
          </a:p>
        </p:txBody>
      </p:sp>
      <p:sp>
        <p:nvSpPr>
          <p:cNvPr id="54" name="Rectangle 53"/>
          <p:cNvSpPr/>
          <p:nvPr/>
        </p:nvSpPr>
        <p:spPr>
          <a:xfrm>
            <a:off x="8340671" y="3168138"/>
            <a:ext cx="2519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BE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878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5544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5766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Side note: fields for fermions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0729" y="93134"/>
            <a:ext cx="2535403" cy="2660368"/>
            <a:chOff x="6320729" y="93134"/>
            <a:chExt cx="2535403" cy="266036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r="65328"/>
            <a:stretch/>
          </p:blipFill>
          <p:spPr bwMode="auto">
            <a:xfrm>
              <a:off x="6320729" y="93134"/>
              <a:ext cx="2535403" cy="266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526938" y="1864271"/>
              <a:ext cx="2519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nl-BE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</a:t>
              </a:r>
              <a:endParaRPr lang="nl-BE" sz="1200" dirty="0"/>
            </a:p>
          </p:txBody>
        </p:sp>
      </p:grpSp>
      <p:pic>
        <p:nvPicPr>
          <p:cNvPr id="10242" name="Picture 2" descr="Hermann Grassma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85" y="2881314"/>
            <a:ext cx="1146673" cy="13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1865" y="4322236"/>
            <a:ext cx="169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“[Perhaps] a </a:t>
            </a:r>
            <a:r>
              <a:rPr lang="en-US" sz="1200" dirty="0"/>
              <a:t>time will come when it will be drawn forth from the dust of oblivion and the ideas laid down here will bear fruit</a:t>
            </a:r>
            <a:r>
              <a:rPr lang="en-US" sz="1200" dirty="0" smtClean="0"/>
              <a:t>. ” </a:t>
            </a:r>
            <a:endParaRPr lang="nl-B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36600" y="795867"/>
            <a:ext cx="49367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require that the “numbers” living on the </a:t>
            </a:r>
            <a:r>
              <a:rPr lang="en-US" sz="1400" dirty="0" err="1" smtClean="0"/>
              <a:t>spacetime</a:t>
            </a:r>
            <a:r>
              <a:rPr lang="en-US" sz="1400" dirty="0" smtClean="0"/>
              <a:t> points </a:t>
            </a:r>
          </a:p>
          <a:p>
            <a:r>
              <a:rPr lang="en-US" sz="1400" dirty="0" err="1" smtClean="0"/>
              <a:t>anticommute</a:t>
            </a:r>
            <a:r>
              <a:rPr lang="en-US" sz="1400" dirty="0" smtClean="0"/>
              <a:t>, i.e.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No ordinary algebra (</a:t>
            </a:r>
            <a:r>
              <a:rPr lang="en-US" sz="1400" dirty="0" smtClean="0">
                <a:latin typeface="Imprint MT Shadow"/>
              </a:rPr>
              <a:t>R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Imprint MT Shadow"/>
              </a:rPr>
              <a:t>C</a:t>
            </a:r>
            <a:r>
              <a:rPr lang="en-US" sz="1400" dirty="0" smtClean="0"/>
              <a:t>,...) does this. Imposing this rule for the</a:t>
            </a:r>
          </a:p>
          <a:p>
            <a:r>
              <a:rPr lang="en-US" sz="1400" dirty="0" smtClean="0"/>
              <a:t>multiplication leads to a new algebra, the </a:t>
            </a:r>
            <a:r>
              <a:rPr lang="en-US" sz="1400" dirty="0" err="1" smtClean="0"/>
              <a:t>Grassmann</a:t>
            </a:r>
            <a:r>
              <a:rPr lang="en-US" sz="1400" dirty="0" smtClean="0"/>
              <a:t> algebra </a:t>
            </a:r>
            <a:r>
              <a:rPr lang="en-US" sz="1400" dirty="0" smtClean="0">
                <a:latin typeface="Imprint MT Shadow"/>
              </a:rPr>
              <a:t>G</a:t>
            </a:r>
            <a:r>
              <a:rPr lang="en-US" sz="1400" dirty="0" smtClean="0"/>
              <a:t> .</a:t>
            </a:r>
          </a:p>
          <a:p>
            <a:endParaRPr lang="en-US" sz="1400" dirty="0"/>
          </a:p>
          <a:p>
            <a:r>
              <a:rPr lang="en-US" sz="1400" dirty="0" smtClean="0"/>
              <a:t>As a </a:t>
            </a:r>
            <a:r>
              <a:rPr lang="en-US" sz="1400" dirty="0" err="1" smtClean="0"/>
              <a:t>consequency</a:t>
            </a:r>
            <a:r>
              <a:rPr lang="en-US" sz="1400" dirty="0" smtClean="0"/>
              <a:t>, functions become really simple: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Integrations simplify as well:</a:t>
            </a:r>
            <a:endParaRPr lang="nl-BE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83" y="1383772"/>
            <a:ext cx="1547283" cy="3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98" y="2859616"/>
            <a:ext cx="3734442" cy="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403072"/>
            <a:ext cx="2773363" cy="3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17133" y="3191933"/>
            <a:ext cx="0" cy="389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17133" y="3581400"/>
            <a:ext cx="5503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5533" y="3530598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example</a:t>
            </a:r>
            <a:endParaRPr lang="nl-BE" sz="10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85" y="4348692"/>
            <a:ext cx="2759482" cy="5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1202261" y="5257801"/>
            <a:ext cx="5503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0661" y="52069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example</a:t>
            </a:r>
            <a:endParaRPr lang="nl-BE" sz="1000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984224"/>
            <a:ext cx="3025246" cy="58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320729" y="93134"/>
            <a:ext cx="2535403" cy="2660368"/>
            <a:chOff x="6320729" y="93134"/>
            <a:chExt cx="2535403" cy="266036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r="65328"/>
            <a:stretch/>
          </p:blipFill>
          <p:spPr bwMode="auto">
            <a:xfrm>
              <a:off x="6320729" y="93134"/>
              <a:ext cx="2535403" cy="2660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526938" y="1864271"/>
              <a:ext cx="2519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nl-BE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</a:t>
              </a:r>
              <a:endParaRPr lang="nl-BE" sz="1200" dirty="0"/>
            </a:p>
          </p:txBody>
        </p:sp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048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5362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Analytically Solvable Path Integrals for fields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600" y="123615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Sadly, there is basically only one integral that we can do analytically,</a:t>
            </a:r>
          </a:p>
          <a:p>
            <a:r>
              <a:rPr lang="en-US" sz="1400" dirty="0" smtClean="0"/>
              <a:t>namely that for </a:t>
            </a:r>
            <a:r>
              <a:rPr lang="en-US" sz="1400" b="1" dirty="0" smtClean="0"/>
              <a:t>quadratic action </a:t>
            </a:r>
            <a:r>
              <a:rPr lang="en-US" sz="1400" b="1" dirty="0" err="1" smtClean="0"/>
              <a:t>functionals</a:t>
            </a:r>
            <a:r>
              <a:rPr lang="en-US" sz="14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747432"/>
            <a:ext cx="2868613" cy="4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4531" y="2531533"/>
            <a:ext cx="791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re-label:</a:t>
            </a:r>
            <a:endParaRPr lang="nl-BE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353732"/>
            <a:ext cx="3978787" cy="8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32934" y="3462897"/>
            <a:ext cx="8041745" cy="926565"/>
            <a:chOff x="1032934" y="3462897"/>
            <a:chExt cx="8041745" cy="926565"/>
          </a:xfrm>
        </p:grpSpPr>
        <p:sp>
          <p:nvSpPr>
            <p:cNvPr id="33" name="TextBox 32"/>
            <p:cNvSpPr txBox="1"/>
            <p:nvPr/>
          </p:nvSpPr>
          <p:spPr>
            <a:xfrm>
              <a:off x="6222992" y="3462897"/>
              <a:ext cx="2560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 real fields (=one complex field)</a:t>
              </a:r>
            </a:p>
            <a:p>
              <a:r>
                <a:rPr lang="en-US" sz="1400" dirty="0" smtClean="0"/>
                <a:t>per </a:t>
              </a:r>
              <a:r>
                <a:rPr lang="en-US" sz="1400" dirty="0" err="1" smtClean="0"/>
                <a:t>spacetime</a:t>
              </a:r>
              <a:r>
                <a:rPr lang="en-US" sz="1400" dirty="0" smtClean="0"/>
                <a:t> point:</a:t>
              </a:r>
              <a:endParaRPr lang="nl-BE" sz="1400" dirty="0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3967164"/>
              <a:ext cx="2775479" cy="42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934" y="3505201"/>
              <a:ext cx="4030133" cy="83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62038" y="4631337"/>
            <a:ext cx="7055569" cy="888297"/>
            <a:chOff x="1062038" y="4631337"/>
            <a:chExt cx="7055569" cy="888297"/>
          </a:xfrm>
        </p:grpSpPr>
        <p:sp>
          <p:nvSpPr>
            <p:cNvPr id="34" name="TextBox 33"/>
            <p:cNvSpPr txBox="1"/>
            <p:nvPr/>
          </p:nvSpPr>
          <p:spPr>
            <a:xfrm>
              <a:off x="6222986" y="4631337"/>
              <a:ext cx="1894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 </a:t>
              </a:r>
              <a:r>
                <a:rPr lang="en-US" sz="1400" dirty="0" err="1" smtClean="0"/>
                <a:t>Grassmann</a:t>
              </a:r>
              <a:r>
                <a:rPr lang="en-US" sz="1400" dirty="0" smtClean="0"/>
                <a:t> fields per </a:t>
              </a:r>
            </a:p>
            <a:p>
              <a:r>
                <a:rPr lang="en-US" sz="1400" dirty="0" err="1" smtClean="0"/>
                <a:t>spacetime</a:t>
              </a:r>
              <a:r>
                <a:rPr lang="en-US" sz="1400" dirty="0" smtClean="0"/>
                <a:t> point:</a:t>
              </a:r>
              <a:endParaRPr lang="nl-BE" sz="1400" dirty="0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5174192"/>
              <a:ext cx="672041" cy="34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4631801"/>
              <a:ext cx="3916361" cy="8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4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5767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III: The ultracold atomic Fermi gas</a:t>
            </a:r>
            <a:endParaRPr lang="nl-BE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0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4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97" y="1615547"/>
            <a:ext cx="3980920" cy="39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332" y="5147733"/>
            <a:ext cx="3544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mic Sans MS" panose="030F0702030302020204" pitchFamily="66" charset="0"/>
              </a:rPr>
              <a:t>No two fermionic pralines are allowed in the same state.</a:t>
            </a:r>
            <a:endParaRPr lang="nl-BE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457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624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Ultracold atomic Fermi gases 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01598"/>
            <a:ext cx="3471333" cy="34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8867" y="75146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Quantum gases </a:t>
            </a:r>
            <a:r>
              <a:rPr lang="en-US" sz="1600" dirty="0"/>
              <a:t>are optically cooled, </a:t>
            </a:r>
            <a:r>
              <a:rPr lang="en-US" sz="1600" dirty="0" smtClean="0"/>
              <a:t>trapped </a:t>
            </a:r>
            <a:r>
              <a:rPr lang="en-US" sz="1600" dirty="0"/>
              <a:t>collections of ultracold atoms</a:t>
            </a:r>
            <a:r>
              <a:rPr lang="en-US" sz="1600" dirty="0" smtClean="0"/>
              <a:t>.  </a:t>
            </a:r>
          </a:p>
          <a:p>
            <a:endParaRPr lang="en-US" sz="1600" dirty="0" smtClean="0"/>
          </a:p>
          <a:p>
            <a:r>
              <a:rPr lang="en-US" sz="1600" dirty="0" smtClean="0"/>
              <a:t>Typically</a:t>
            </a:r>
            <a:r>
              <a:rPr lang="en-US" sz="1600" dirty="0"/>
              <a:t>: 10</a:t>
            </a:r>
            <a:r>
              <a:rPr lang="en-US" sz="1600" baseline="30000" dirty="0"/>
              <a:t>5</a:t>
            </a:r>
            <a:r>
              <a:rPr lang="en-US" sz="1600" dirty="0"/>
              <a:t>-10</a:t>
            </a:r>
            <a:r>
              <a:rPr lang="en-US" sz="1600" baseline="30000" dirty="0"/>
              <a:t>6</a:t>
            </a:r>
            <a:r>
              <a:rPr lang="en-US" sz="1600" dirty="0"/>
              <a:t> </a:t>
            </a:r>
            <a:r>
              <a:rPr lang="en-US" sz="1600" dirty="0" smtClean="0"/>
              <a:t>atoms at nanokelvin temperatures.</a:t>
            </a:r>
          </a:p>
          <a:p>
            <a:endParaRPr lang="en-US" sz="1600" dirty="0"/>
          </a:p>
          <a:p>
            <a:r>
              <a:rPr lang="en-US" sz="1600" dirty="0" smtClean="0"/>
              <a:t>Common fermionic species in experiment: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Li and </a:t>
            </a:r>
            <a:r>
              <a:rPr lang="en-US" sz="1600" baseline="30000" dirty="0" smtClean="0"/>
              <a:t>40</a:t>
            </a:r>
            <a:r>
              <a:rPr lang="en-US" sz="1600" dirty="0" smtClean="0"/>
              <a:t>K</a:t>
            </a:r>
            <a:endParaRPr lang="nl-BE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984983" y="2506133"/>
            <a:ext cx="4092584" cy="3244164"/>
            <a:chOff x="984983" y="2506133"/>
            <a:chExt cx="4092584" cy="3244164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610618" y="4220232"/>
              <a:ext cx="10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Energy (MHz)</a:t>
              </a:r>
              <a:endParaRPr lang="nl-BE" sz="12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117602" y="2506133"/>
              <a:ext cx="3959965" cy="3244164"/>
              <a:chOff x="1117602" y="2506133"/>
              <a:chExt cx="3959965" cy="324416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117602" y="2506133"/>
                <a:ext cx="3737859" cy="3244164"/>
                <a:chOff x="1117602" y="2506133"/>
                <a:chExt cx="3737859" cy="3244164"/>
              </a:xfrm>
            </p:grpSpPr>
            <p:pic>
              <p:nvPicPr>
                <p:cNvPr id="1433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5604" y="3002492"/>
                  <a:ext cx="2962835" cy="2526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1117602" y="2506133"/>
                  <a:ext cx="372533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Rectangle 5"/>
                <p:cNvSpPr/>
                <p:nvPr/>
              </p:nvSpPr>
              <p:spPr>
                <a:xfrm>
                  <a:off x="3742267" y="5063068"/>
                  <a:ext cx="457200" cy="1080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083812" y="5473298"/>
                  <a:ext cx="13059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Magnetic field (G)</a:t>
                  </a:r>
                  <a:endParaRPr lang="nl-BE" sz="12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140201" y="4936068"/>
                  <a:ext cx="7152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</a:rPr>
                    <a:t>spin up</a:t>
                  </a:r>
                  <a:endParaRPr lang="nl-BE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742261" y="5198534"/>
                  <a:ext cx="457200" cy="1080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140195" y="5096935"/>
                <a:ext cx="937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spin down</a:t>
                </a:r>
                <a:endParaRPr lang="nl-BE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961467" y="3709321"/>
            <a:ext cx="4192006" cy="2675984"/>
            <a:chOff x="4961467" y="3709321"/>
            <a:chExt cx="4192006" cy="267598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686" y="4267206"/>
              <a:ext cx="2437667" cy="190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 rot="16200000">
              <a:off x="4697998" y="5041507"/>
              <a:ext cx="1639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Scattering length (</a:t>
              </a:r>
              <a:r>
                <a:rPr lang="en-US" sz="1200" dirty="0" err="1" smtClean="0"/>
                <a:t>a</a:t>
              </a:r>
              <a:r>
                <a:rPr lang="en-US" sz="1200" baseline="-25000" dirty="0" err="1" smtClean="0"/>
                <a:t>Bohr</a:t>
              </a:r>
              <a:r>
                <a:rPr lang="en-US" sz="1200" dirty="0" smtClean="0"/>
                <a:t>)</a:t>
              </a:r>
              <a:endParaRPr lang="nl-BE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34069" y="6108306"/>
              <a:ext cx="1305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Magnetic field (G)</a:t>
              </a:r>
              <a:endParaRPr lang="nl-BE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27132" y="3709321"/>
              <a:ext cx="3726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Interactions: s-wave contact interactions,</a:t>
              </a:r>
            </a:p>
            <a:p>
              <a:r>
                <a:rPr lang="en-US" sz="1600" dirty="0" smtClean="0"/>
                <a:t>only between </a:t>
              </a:r>
              <a:r>
                <a:rPr lang="en-US" sz="1600" dirty="0"/>
                <a:t>o</a:t>
              </a:r>
              <a:r>
                <a:rPr lang="en-US" sz="1600" dirty="0" smtClean="0"/>
                <a:t>pposite spin fermions.</a:t>
              </a:r>
              <a:endParaRPr lang="nl-BE" sz="1600" dirty="0"/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4961467" y="4961467"/>
              <a:ext cx="143933" cy="44873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105402" y="5190066"/>
              <a:ext cx="262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24933" y="6611779"/>
            <a:ext cx="7316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Graphs: thesis G.B. Partridge (promotor R. </a:t>
            </a:r>
            <a:r>
              <a:rPr lang="en-US" sz="1000" dirty="0" err="1" smtClean="0"/>
              <a:t>Hulet</a:t>
            </a:r>
            <a:r>
              <a:rPr lang="en-US" sz="1000" dirty="0"/>
              <a:t>), “Pairing of fermionic lithium-6 throughout the BEC-BCS </a:t>
            </a:r>
            <a:r>
              <a:rPr lang="en-US" sz="1000" dirty="0" smtClean="0"/>
              <a:t>crossover”, Rice </a:t>
            </a:r>
            <a:r>
              <a:rPr lang="en-US" sz="1000" dirty="0" err="1" smtClean="0"/>
              <a:t>Univerisy</a:t>
            </a:r>
            <a:r>
              <a:rPr lang="en-US" sz="1000" dirty="0" smtClean="0"/>
              <a:t> 2007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6763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2.slideserve.com/4758400/slide38-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1779" r="23627" b="10525"/>
          <a:stretch/>
        </p:blipFill>
        <p:spPr bwMode="auto">
          <a:xfrm>
            <a:off x="2810934" y="770466"/>
            <a:ext cx="3835399" cy="29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75000" y="3513667"/>
            <a:ext cx="1219200" cy="262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5528733" y="3530601"/>
            <a:ext cx="1219200" cy="262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37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987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Superfluidity and the BEC-BCS crossover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3479788"/>
            <a:ext cx="575733" cy="592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19801" y="3496721"/>
            <a:ext cx="533399" cy="55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5866" y="3987799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BCS side of the resonance</a:t>
            </a:r>
            <a:endParaRPr lang="nl-BE" dirty="0"/>
          </a:p>
        </p:txBody>
      </p:sp>
      <p:sp>
        <p:nvSpPr>
          <p:cNvPr id="45" name="TextBox 44"/>
          <p:cNvSpPr txBox="1"/>
          <p:nvPr/>
        </p:nvSpPr>
        <p:spPr>
          <a:xfrm>
            <a:off x="6265353" y="4030132"/>
            <a:ext cx="26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 side of the resonance</a:t>
            </a:r>
            <a:endParaRPr lang="nl-BE" dirty="0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6671733" y="5304367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6874933" y="544406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7052733" y="4787900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6824133" y="4711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7382933" y="5727700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7459133" y="5499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7586133" y="4940300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7814733" y="4940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BE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7548033" y="4902200"/>
            <a:ext cx="53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 rot="17400000">
            <a:off x="7268633" y="5575300"/>
            <a:ext cx="53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 rot="900000">
            <a:off x="6786033" y="4711700"/>
            <a:ext cx="53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 rot="2100000">
            <a:off x="6620933" y="5342467"/>
            <a:ext cx="53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1179513" y="4445002"/>
            <a:ext cx="1868487" cy="1634067"/>
            <a:chOff x="2976" y="2304"/>
            <a:chExt cx="1684" cy="1451"/>
          </a:xfrm>
        </p:grpSpPr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3600" y="2384"/>
              <a:ext cx="144" cy="1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3216" y="3488"/>
              <a:ext cx="144" cy="1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4176" y="2528"/>
              <a:ext cx="144" cy="1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2" name="Oval 63"/>
            <p:cNvSpPr>
              <a:spLocks noChangeArrowheads="1"/>
            </p:cNvSpPr>
            <p:nvPr/>
          </p:nvSpPr>
          <p:spPr bwMode="auto">
            <a:xfrm>
              <a:off x="4408" y="3448"/>
              <a:ext cx="144" cy="1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3" name="Oval 64"/>
            <p:cNvSpPr>
              <a:spLocks noChangeArrowheads="1"/>
            </p:cNvSpPr>
            <p:nvPr/>
          </p:nvSpPr>
          <p:spPr bwMode="auto">
            <a:xfrm>
              <a:off x="3072" y="27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4" name="Oval 65"/>
            <p:cNvSpPr>
              <a:spLocks noChangeArrowheads="1"/>
            </p:cNvSpPr>
            <p:nvPr/>
          </p:nvSpPr>
          <p:spPr bwMode="auto">
            <a:xfrm>
              <a:off x="3904" y="35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>
              <a:off x="4224" y="29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6" name="Oval 67"/>
            <p:cNvSpPr>
              <a:spLocks noChangeArrowheads="1"/>
            </p:cNvSpPr>
            <p:nvPr/>
          </p:nvSpPr>
          <p:spPr bwMode="auto">
            <a:xfrm>
              <a:off x="3312" y="30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BE"/>
            </a:p>
          </p:txBody>
        </p:sp>
        <p:sp>
          <p:nvSpPr>
            <p:cNvPr id="67" name="Oval 68"/>
            <p:cNvSpPr>
              <a:spLocks noChangeArrowheads="1"/>
            </p:cNvSpPr>
            <p:nvPr/>
          </p:nvSpPr>
          <p:spPr bwMode="auto">
            <a:xfrm rot="1320000">
              <a:off x="3209" y="3130"/>
              <a:ext cx="1451" cy="3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auto">
            <a:xfrm rot="19800000">
              <a:off x="3072" y="3109"/>
              <a:ext cx="1451" cy="3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69" name="Oval 70"/>
            <p:cNvSpPr>
              <a:spLocks noChangeArrowheads="1"/>
            </p:cNvSpPr>
            <p:nvPr/>
          </p:nvSpPr>
          <p:spPr bwMode="auto">
            <a:xfrm rot="15300000">
              <a:off x="3096" y="2864"/>
              <a:ext cx="1451" cy="3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  <p:sp>
          <p:nvSpPr>
            <p:cNvPr id="70" name="Oval 71"/>
            <p:cNvSpPr>
              <a:spLocks noChangeArrowheads="1"/>
            </p:cNvSpPr>
            <p:nvPr/>
          </p:nvSpPr>
          <p:spPr bwMode="auto">
            <a:xfrm rot="21000000">
              <a:off x="2976" y="2533"/>
              <a:ext cx="1451" cy="3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BE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536263" y="2734734"/>
            <a:ext cx="1423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</a:t>
            </a:r>
          </a:p>
          <a:p>
            <a:r>
              <a:rPr lang="en-US" sz="1000" dirty="0" err="1" smtClean="0"/>
              <a:t>C.A.R.Sa</a:t>
            </a:r>
            <a:r>
              <a:rPr lang="en-US" sz="1000" dirty="0" smtClean="0"/>
              <a:t> de </a:t>
            </a:r>
            <a:r>
              <a:rPr lang="en-US" sz="1000" dirty="0" err="1" smtClean="0"/>
              <a:t>Melo</a:t>
            </a:r>
            <a:r>
              <a:rPr lang="en-US" sz="1000" dirty="0" smtClean="0"/>
              <a:t>,</a:t>
            </a:r>
          </a:p>
          <a:p>
            <a:r>
              <a:rPr lang="en-US" sz="1000" dirty="0" smtClean="0"/>
              <a:t>Physics Today, oct.2008</a:t>
            </a:r>
            <a:endParaRPr lang="nl-BE" sz="1000" dirty="0"/>
          </a:p>
        </p:txBody>
      </p:sp>
      <p:grpSp>
        <p:nvGrpSpPr>
          <p:cNvPr id="28676" name="Group 28675"/>
          <p:cNvGrpSpPr/>
          <p:nvPr/>
        </p:nvGrpSpPr>
        <p:grpSpPr>
          <a:xfrm>
            <a:off x="3716867" y="3943522"/>
            <a:ext cx="2347251" cy="1826804"/>
            <a:chOff x="3716867" y="3985857"/>
            <a:chExt cx="2347251" cy="1826804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35396" y="4097874"/>
              <a:ext cx="1960130" cy="151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3" name="Rectangle 28672"/>
            <p:cNvSpPr/>
            <p:nvPr/>
          </p:nvSpPr>
          <p:spPr>
            <a:xfrm>
              <a:off x="5596467" y="4072467"/>
              <a:ext cx="211666" cy="154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675" name="Rectangle 28674"/>
            <p:cNvSpPr/>
            <p:nvPr/>
          </p:nvSpPr>
          <p:spPr>
            <a:xfrm>
              <a:off x="3759200" y="5503333"/>
              <a:ext cx="1930400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5237931" y="4565823"/>
              <a:ext cx="14061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Scattering length (</a:t>
              </a:r>
              <a:r>
                <a:rPr lang="en-US" sz="1000" dirty="0" err="1" smtClean="0"/>
                <a:t>a</a:t>
              </a:r>
              <a:r>
                <a:rPr lang="en-US" sz="1000" baseline="-25000" dirty="0" err="1" smtClean="0"/>
                <a:t>Bohr</a:t>
              </a:r>
              <a:r>
                <a:rPr lang="en-US" sz="1000" dirty="0" smtClean="0"/>
                <a:t>)</a:t>
              </a:r>
              <a:endParaRPr lang="nl-BE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83530" y="5566440"/>
              <a:ext cx="11160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Magnetic field (G)</a:t>
              </a:r>
              <a:endParaRPr lang="nl-BE" sz="1000" dirty="0"/>
            </a:p>
          </p:txBody>
        </p:sp>
        <p:sp>
          <p:nvSpPr>
            <p:cNvPr id="28672" name="TextBox 28671"/>
            <p:cNvSpPr txBox="1"/>
            <p:nvPr/>
          </p:nvSpPr>
          <p:spPr>
            <a:xfrm>
              <a:off x="3716867" y="5444067"/>
              <a:ext cx="20217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1200           1000          800           600           400</a:t>
              </a:r>
              <a:endParaRPr lang="nl-BE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11799" y="4055534"/>
              <a:ext cx="47320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10000</a:t>
              </a:r>
            </a:p>
            <a:p>
              <a:endParaRPr lang="en-US" sz="800" dirty="0"/>
            </a:p>
            <a:p>
              <a:endParaRPr lang="en-US" sz="600" dirty="0" smtClean="0"/>
            </a:p>
            <a:p>
              <a:r>
                <a:rPr lang="en-US" sz="800" dirty="0" smtClean="0"/>
                <a:t>5000</a:t>
              </a:r>
            </a:p>
            <a:p>
              <a:endParaRPr lang="en-US" sz="800" dirty="0"/>
            </a:p>
            <a:p>
              <a:endParaRPr lang="en-US" sz="600" dirty="0"/>
            </a:p>
            <a:p>
              <a:r>
                <a:rPr lang="en-US" sz="800" dirty="0" smtClean="0"/>
                <a:t>0</a:t>
              </a:r>
            </a:p>
            <a:p>
              <a:endParaRPr lang="en-US" sz="800" dirty="0"/>
            </a:p>
            <a:p>
              <a:endParaRPr lang="en-US" sz="600" dirty="0"/>
            </a:p>
            <a:p>
              <a:r>
                <a:rPr lang="en-US" sz="800" dirty="0" smtClean="0"/>
                <a:t>-5000</a:t>
              </a:r>
            </a:p>
            <a:p>
              <a:endParaRPr lang="en-US" sz="700" dirty="0"/>
            </a:p>
            <a:p>
              <a:endParaRPr lang="en-US" sz="400" dirty="0"/>
            </a:p>
            <a:p>
              <a:r>
                <a:rPr lang="en-US" sz="800" dirty="0" smtClean="0"/>
                <a:t>-10000</a:t>
              </a:r>
              <a:endParaRPr lang="nl-B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0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646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I: path </a:t>
            </a:r>
            <a:r>
              <a:rPr lang="en-US" sz="2800" smtClean="0"/>
              <a:t>integrals for a quantum particle</a:t>
            </a:r>
            <a:endParaRPr lang="nl-BE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19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0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4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12290" name="Picture 2" descr="Still_Paint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36" y="1863428"/>
            <a:ext cx="5929076" cy="33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0"/>
          <a:stretch/>
        </p:blipFill>
        <p:spPr bwMode="auto">
          <a:xfrm>
            <a:off x="736603" y="975785"/>
            <a:ext cx="2040464" cy="5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3" r="-98"/>
          <a:stretch/>
        </p:blipFill>
        <p:spPr bwMode="auto">
          <a:xfrm>
            <a:off x="3242661" y="983047"/>
            <a:ext cx="1016071" cy="5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108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Constructing the action functional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033" y="759883"/>
            <a:ext cx="624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Hamiltonian of the Fermi gas interacting through a contact potential </a:t>
            </a:r>
            <a:endParaRPr lang="nl-B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734732" y="1134533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                       is:</a:t>
            </a:r>
            <a:endParaRPr lang="nl-BE" sz="16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57" y="1616150"/>
            <a:ext cx="6430555" cy="6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3533" y="2810933"/>
            <a:ext cx="7264402" cy="1100458"/>
            <a:chOff x="753533" y="2810933"/>
            <a:chExt cx="7264402" cy="1100458"/>
          </a:xfrm>
        </p:grpSpPr>
        <p:sp>
          <p:nvSpPr>
            <p:cNvPr id="4" name="TextBox 3"/>
            <p:cNvSpPr txBox="1"/>
            <p:nvPr/>
          </p:nvSpPr>
          <p:spPr>
            <a:xfrm>
              <a:off x="753533" y="2810933"/>
              <a:ext cx="6069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For the path integral version, trade the operators for </a:t>
              </a:r>
              <a:r>
                <a:rPr lang="en-US" sz="1600" dirty="0" err="1" smtClean="0"/>
                <a:t>Grassmann</a:t>
              </a:r>
              <a:r>
                <a:rPr lang="en-US" sz="1600" dirty="0" smtClean="0"/>
                <a:t> fields:</a:t>
              </a:r>
              <a:endParaRPr lang="nl-BE" sz="1600" dirty="0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36" y="3121555"/>
              <a:ext cx="6908799" cy="78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68773" y="4235873"/>
            <a:ext cx="7799494" cy="1107019"/>
            <a:chOff x="768773" y="4235873"/>
            <a:chExt cx="7799494" cy="1107019"/>
          </a:xfrm>
        </p:grpSpPr>
        <p:sp>
          <p:nvSpPr>
            <p:cNvPr id="36" name="TextBox 35"/>
            <p:cNvSpPr txBox="1"/>
            <p:nvPr/>
          </p:nvSpPr>
          <p:spPr>
            <a:xfrm>
              <a:off x="768773" y="4235873"/>
              <a:ext cx="4908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 field </a:t>
              </a:r>
              <a:r>
                <a:rPr lang="en-US" sz="1600" dirty="0" err="1" smtClean="0"/>
                <a:t>Lagrangian</a:t>
              </a:r>
              <a:r>
                <a:rPr lang="en-US" sz="1600" dirty="0" smtClean="0"/>
                <a:t> corresponding to this Hamiltonian is </a:t>
              </a:r>
              <a:endParaRPr lang="nl-BE" sz="1600" dirty="0"/>
            </a:p>
          </p:txBody>
        </p:sp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90" y="4657725"/>
              <a:ext cx="7459677" cy="68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8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108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Constructing the action functional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3" y="2211911"/>
            <a:ext cx="6819900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90033" y="759883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partition sum is </a:t>
            </a:r>
            <a:endParaRPr lang="nl-BE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706968" y="1877483"/>
            <a:ext cx="409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 action for the fermionic field is given by </a:t>
            </a:r>
            <a:endParaRPr lang="nl-BE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6130" y="2675511"/>
            <a:ext cx="6544459" cy="1202267"/>
            <a:chOff x="1626130" y="1557867"/>
            <a:chExt cx="6544459" cy="1202267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130" y="2131484"/>
              <a:ext cx="1400796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446867" y="1600200"/>
              <a:ext cx="169333" cy="5249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893733" y="1557867"/>
              <a:ext cx="270934" cy="635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5800" y="2277534"/>
              <a:ext cx="3674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Fix number of </a:t>
              </a:r>
              <a:r>
                <a:rPr lang="en-US" sz="1400" smtClean="0"/>
                <a:t>up and </a:t>
              </a:r>
              <a:r>
                <a:rPr lang="en-US" sz="1400" dirty="0" smtClean="0"/>
                <a:t>down fermions separately</a:t>
              </a:r>
              <a:endParaRPr lang="nl-BE" sz="1400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4" y="1118121"/>
            <a:ext cx="2805111" cy="6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108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Constructing the action functional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3556000" y="973711"/>
            <a:ext cx="211666" cy="3903133"/>
          </a:xfrm>
          <a:prstGeom prst="rightBrace">
            <a:avLst>
              <a:gd name="adj1" fmla="val 473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2768600" y="3081912"/>
            <a:ext cx="1792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Quadratic action </a:t>
            </a:r>
            <a:r>
              <a:rPr lang="en-US" sz="1600" dirty="0" smtClean="0">
                <a:sym typeface="Wingdings"/>
              </a:rPr>
              <a:t></a:t>
            </a:r>
            <a:endParaRPr lang="nl-BE" sz="1600" dirty="0"/>
          </a:p>
        </p:txBody>
      </p:sp>
      <p:sp>
        <p:nvSpPr>
          <p:cNvPr id="29" name="Right Brace 28"/>
          <p:cNvSpPr/>
          <p:nvPr/>
        </p:nvSpPr>
        <p:spPr>
          <a:xfrm rot="5400000">
            <a:off x="6760633" y="1883878"/>
            <a:ext cx="211666" cy="2082800"/>
          </a:xfrm>
          <a:prstGeom prst="rightBrace">
            <a:avLst>
              <a:gd name="adj1" fmla="val 473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xtBox 29"/>
          <p:cNvSpPr txBox="1"/>
          <p:nvPr/>
        </p:nvSpPr>
        <p:spPr>
          <a:xfrm>
            <a:off x="6163864" y="3081913"/>
            <a:ext cx="1482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Quartic term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</a:t>
            </a:r>
            <a:endParaRPr lang="nl-BE" sz="1600" dirty="0">
              <a:solidFill>
                <a:srgbClr val="FF0000"/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3" y="2211911"/>
            <a:ext cx="6819900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90033" y="759883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partition sum is </a:t>
            </a:r>
            <a:endParaRPr lang="nl-BE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06968" y="1877483"/>
            <a:ext cx="409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 action for the fermionic field is given by </a:t>
            </a:r>
            <a:endParaRPr lang="nl-BE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4" y="1118121"/>
            <a:ext cx="2805111" cy="6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5184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00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Trick #1 : completing the square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033" y="759883"/>
            <a:ext cx="3769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Remember the following Gaussian integral:</a:t>
            </a:r>
            <a:endParaRPr lang="nl-BE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1110615"/>
            <a:ext cx="5153025" cy="8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0513" y="2017183"/>
            <a:ext cx="4631585" cy="1184122"/>
            <a:chOff x="720513" y="2017183"/>
            <a:chExt cx="4631585" cy="1184122"/>
          </a:xfrm>
        </p:grpSpPr>
        <p:sp>
          <p:nvSpPr>
            <p:cNvPr id="30" name="TextBox 29"/>
            <p:cNvSpPr txBox="1"/>
            <p:nvPr/>
          </p:nvSpPr>
          <p:spPr>
            <a:xfrm>
              <a:off x="720513" y="2017183"/>
              <a:ext cx="3694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 has a counterpart for complex variables:</a:t>
              </a:r>
              <a:endParaRPr lang="nl-BE" sz="1600" dirty="0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2395539"/>
              <a:ext cx="3332798" cy="80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50993" y="3236383"/>
            <a:ext cx="6287667" cy="1363359"/>
            <a:chOff x="750993" y="3236383"/>
            <a:chExt cx="6287667" cy="1363359"/>
          </a:xfrm>
        </p:grpSpPr>
        <p:sp>
          <p:nvSpPr>
            <p:cNvPr id="31" name="TextBox 30"/>
            <p:cNvSpPr txBox="1"/>
            <p:nvPr/>
          </p:nvSpPr>
          <p:spPr>
            <a:xfrm>
              <a:off x="750993" y="3236383"/>
              <a:ext cx="3942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“b” can be a product of </a:t>
              </a:r>
              <a:r>
                <a:rPr lang="en-US" sz="1600" dirty="0" err="1" smtClean="0"/>
                <a:t>Grassmann</a:t>
              </a:r>
              <a:r>
                <a:rPr lang="en-US" sz="1600" dirty="0" smtClean="0"/>
                <a:t> variables:</a:t>
              </a:r>
              <a:endParaRPr lang="nl-BE" sz="1600" dirty="0"/>
            </a:p>
          </p:txBody>
        </p: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679" y="4287204"/>
              <a:ext cx="1076615" cy="30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449" y="3644264"/>
              <a:ext cx="979776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780" y="3960496"/>
              <a:ext cx="990600" cy="30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68040" y="3611880"/>
              <a:ext cx="2989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“direct” channel (b </a:t>
              </a:r>
              <a:r>
                <a:rPr lang="en-US" sz="1400" dirty="0" smtClean="0">
                  <a:sym typeface="Symbol"/>
                </a:rPr>
                <a:t></a:t>
              </a:r>
              <a:r>
                <a:rPr lang="en-US" sz="1400" dirty="0" smtClean="0"/>
                <a:t> fermion density)</a:t>
              </a:r>
              <a:endParaRPr lang="nl-BE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68040" y="3950970"/>
              <a:ext cx="36706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“exchange” channel (b </a:t>
              </a:r>
              <a:r>
                <a:rPr lang="en-US" sz="1400" dirty="0">
                  <a:sym typeface="Symbol"/>
                </a:rPr>
                <a:t> </a:t>
              </a:r>
              <a:r>
                <a:rPr lang="en-US" sz="1400" dirty="0" smtClean="0">
                  <a:sym typeface="Symbol"/>
                </a:rPr>
                <a:t>magnetization density</a:t>
              </a:r>
              <a:r>
                <a:rPr lang="en-US" sz="1400" dirty="0" smtClean="0"/>
                <a:t>)</a:t>
              </a:r>
              <a:endParaRPr lang="nl-BE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75660" y="4291965"/>
              <a:ext cx="2823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“anomalous” channel (b </a:t>
              </a:r>
              <a:r>
                <a:rPr lang="en-US" sz="1400" dirty="0">
                  <a:sym typeface="Symbol"/>
                </a:rPr>
                <a:t> </a:t>
              </a:r>
              <a:r>
                <a:rPr lang="en-US" sz="1400" dirty="0" smtClean="0">
                  <a:sym typeface="Symbol"/>
                </a:rPr>
                <a:t>pair field</a:t>
              </a:r>
              <a:r>
                <a:rPr lang="en-US" sz="1400" dirty="0" smtClean="0"/>
                <a:t>)</a:t>
              </a:r>
              <a:endParaRPr lang="nl-BE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8617" y="4846108"/>
            <a:ext cx="7744250" cy="1074375"/>
            <a:chOff x="798617" y="4846108"/>
            <a:chExt cx="7744250" cy="1074375"/>
          </a:xfrm>
        </p:grpSpPr>
        <p:sp>
          <p:nvSpPr>
            <p:cNvPr id="34" name="TextBox 33"/>
            <p:cNvSpPr txBox="1"/>
            <p:nvPr/>
          </p:nvSpPr>
          <p:spPr>
            <a:xfrm>
              <a:off x="798617" y="4846108"/>
              <a:ext cx="7718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This leads to the “Hubbard-</a:t>
              </a:r>
              <a:r>
                <a:rPr lang="en-US" sz="1600" dirty="0" err="1" smtClean="0"/>
                <a:t>Stratonovic</a:t>
              </a:r>
              <a:r>
                <a:rPr lang="en-US" sz="1600" dirty="0" smtClean="0"/>
                <a:t> Transformation”  (for the anomalous channel):</a:t>
              </a:r>
              <a:endParaRPr lang="nl-BE" sz="1600" dirty="0"/>
            </a:p>
          </p:txBody>
        </p:sp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21" y="5251451"/>
              <a:ext cx="7673446" cy="669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4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890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Hubbard-</a:t>
            </a:r>
            <a:r>
              <a:rPr lang="en-US" dirty="0" err="1" smtClean="0">
                <a:solidFill>
                  <a:srgbClr val="7D002E"/>
                </a:solidFill>
                <a:latin typeface="Verdana" pitchFamily="34" charset="0"/>
              </a:rPr>
              <a:t>Stratonovic</a:t>
            </a:r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 transformation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3" y="2211911"/>
            <a:ext cx="6819900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90033" y="759883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partition sum is </a:t>
            </a:r>
            <a:endParaRPr lang="nl-BE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06968" y="1877483"/>
            <a:ext cx="409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 action for the fermionic field is given by </a:t>
            </a:r>
            <a:endParaRPr lang="nl-BE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350" y="4019550"/>
            <a:ext cx="6626225" cy="1439863"/>
            <a:chOff x="1403350" y="4019550"/>
            <a:chExt cx="6626225" cy="1439863"/>
          </a:xfrm>
        </p:grpSpPr>
        <p:pic>
          <p:nvPicPr>
            <p:cNvPr id="4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511675"/>
              <a:ext cx="198438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1908175" y="4273550"/>
              <a:ext cx="287338" cy="287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2195513" y="4560888"/>
              <a:ext cx="576262" cy="576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771775" y="5137150"/>
              <a:ext cx="215900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V="1">
              <a:off x="1908175" y="5065713"/>
              <a:ext cx="287338" cy="287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V="1">
              <a:off x="2124075" y="4489450"/>
              <a:ext cx="64770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flipV="1">
              <a:off x="2771775" y="4273550"/>
              <a:ext cx="215900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2411413" y="4776788"/>
              <a:ext cx="73025" cy="73025"/>
            </a:xfrm>
            <a:prstGeom prst="ellipse">
              <a:avLst/>
            </a:prstGeom>
            <a:solidFill>
              <a:srgbClr val="3333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3E65"/>
                  </a:solidFill>
                  <a:latin typeface="Tahoma" pitchFamily="34" charset="0"/>
                </a:defRPr>
              </a:lvl1pPr>
              <a:lvl2pPr marL="742950" indent="-285750">
                <a:defRPr sz="1600">
                  <a:solidFill>
                    <a:srgbClr val="003E65"/>
                  </a:solidFill>
                  <a:latin typeface="Tahoma" pitchFamily="34" charset="0"/>
                </a:defRPr>
              </a:lvl2pPr>
              <a:lvl3pPr marL="11430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3pPr>
              <a:lvl4pPr marL="16002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4pPr>
              <a:lvl5pPr marL="20574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nl-BE" altLang="nl-BE"/>
            </a:p>
          </p:txBody>
        </p:sp>
        <p:pic>
          <p:nvPicPr>
            <p:cNvPr id="50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5064125"/>
              <a:ext cx="4318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129088"/>
              <a:ext cx="5048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4129088"/>
              <a:ext cx="433387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5137150"/>
              <a:ext cx="433387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Line 29"/>
            <p:cNvSpPr>
              <a:spLocks noChangeShapeType="1"/>
            </p:cNvSpPr>
            <p:nvPr/>
          </p:nvSpPr>
          <p:spPr bwMode="auto">
            <a:xfrm>
              <a:off x="5578475" y="4162425"/>
              <a:ext cx="287338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5865813" y="4451350"/>
              <a:ext cx="288925" cy="287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5651500" y="4954588"/>
              <a:ext cx="287338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 flipV="1">
              <a:off x="5867400" y="4738688"/>
              <a:ext cx="287338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6154738" y="4738688"/>
              <a:ext cx="503237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6586538" y="4738688"/>
              <a:ext cx="431800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pic>
          <p:nvPicPr>
            <p:cNvPr id="61" name="Picture 3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5099050"/>
              <a:ext cx="4318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4162425"/>
              <a:ext cx="5048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38" y="4419600"/>
              <a:ext cx="28733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4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238" y="4429125"/>
              <a:ext cx="2873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Line 41"/>
            <p:cNvSpPr>
              <a:spLocks noChangeShapeType="1"/>
            </p:cNvSpPr>
            <p:nvPr/>
          </p:nvSpPr>
          <p:spPr bwMode="auto">
            <a:xfrm flipV="1">
              <a:off x="7018338" y="4378325"/>
              <a:ext cx="288925" cy="360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7307263" y="5027613"/>
              <a:ext cx="288925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 flipV="1">
              <a:off x="7307263" y="4090988"/>
              <a:ext cx="217487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7019925" y="4738688"/>
              <a:ext cx="288925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pic>
          <p:nvPicPr>
            <p:cNvPr id="69" name="Picture 4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4019550"/>
              <a:ext cx="433387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4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5027613"/>
              <a:ext cx="433387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52850" y="4581525"/>
              <a:ext cx="102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becomes</a:t>
              </a:r>
              <a:endParaRPr lang="nl-BE" dirty="0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4" y="1118121"/>
            <a:ext cx="2805111" cy="6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19176" y="1114425"/>
            <a:ext cx="6905624" cy="2543175"/>
            <a:chOff x="1019176" y="1114425"/>
            <a:chExt cx="6905624" cy="2543175"/>
          </a:xfrm>
        </p:grpSpPr>
        <p:grpSp>
          <p:nvGrpSpPr>
            <p:cNvPr id="5" name="Group 4"/>
            <p:cNvGrpSpPr/>
            <p:nvPr/>
          </p:nvGrpSpPr>
          <p:grpSpPr>
            <a:xfrm>
              <a:off x="1019176" y="2105025"/>
              <a:ext cx="6905624" cy="1552575"/>
              <a:chOff x="1019176" y="2105025"/>
              <a:chExt cx="6905624" cy="1552575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176" y="2122455"/>
                <a:ext cx="5257799" cy="1535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257925" y="2105025"/>
                <a:ext cx="1666875" cy="1543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1114425"/>
              <a:ext cx="355115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648450" y="2266950"/>
            <a:ext cx="2042919" cy="1381125"/>
            <a:chOff x="6648450" y="2266950"/>
            <a:chExt cx="2042919" cy="1381125"/>
          </a:xfrm>
        </p:grpSpPr>
        <p:sp>
          <p:nvSpPr>
            <p:cNvPr id="9" name="Right Brace 8"/>
            <p:cNvSpPr/>
            <p:nvPr/>
          </p:nvSpPr>
          <p:spPr>
            <a:xfrm>
              <a:off x="6648450" y="2266950"/>
              <a:ext cx="180975" cy="1381125"/>
            </a:xfrm>
            <a:prstGeom prst="rightBrace">
              <a:avLst>
                <a:gd name="adj1" fmla="val 531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97700" y="2529462"/>
              <a:ext cx="1693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Quadratic action</a:t>
              </a:r>
            </a:p>
            <a:p>
              <a:r>
                <a:rPr lang="en-US" sz="1600" dirty="0" smtClean="0"/>
                <a:t>in the </a:t>
              </a:r>
              <a:r>
                <a:rPr lang="en-US" sz="1600" dirty="0" err="1" smtClean="0"/>
                <a:t>Grassmann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fields </a:t>
              </a:r>
              <a:r>
                <a:rPr lang="en-US" sz="1600" dirty="0" smtClean="0">
                  <a:sym typeface="Wingdings"/>
                </a:rPr>
                <a:t></a:t>
              </a:r>
              <a:endParaRPr lang="nl-B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19176" y="1114425"/>
            <a:ext cx="6905624" cy="2543175"/>
            <a:chOff x="1019176" y="1114425"/>
            <a:chExt cx="6905624" cy="2543175"/>
          </a:xfrm>
        </p:grpSpPr>
        <p:grpSp>
          <p:nvGrpSpPr>
            <p:cNvPr id="5" name="Group 4"/>
            <p:cNvGrpSpPr/>
            <p:nvPr/>
          </p:nvGrpSpPr>
          <p:grpSpPr>
            <a:xfrm>
              <a:off x="1019176" y="2105025"/>
              <a:ext cx="6905624" cy="1552575"/>
              <a:chOff x="1019176" y="2105025"/>
              <a:chExt cx="6905624" cy="1552575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176" y="2122455"/>
                <a:ext cx="5257799" cy="1535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257925" y="2105025"/>
                <a:ext cx="1666875" cy="1543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1114425"/>
              <a:ext cx="355115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890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Hubbard-</a:t>
            </a:r>
            <a:r>
              <a:rPr lang="en-US" dirty="0" err="1" smtClean="0">
                <a:solidFill>
                  <a:srgbClr val="7D002E"/>
                </a:solidFill>
                <a:latin typeface="Verdana" pitchFamily="34" charset="0"/>
              </a:rPr>
              <a:t>Stratonovic</a:t>
            </a:r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 transformation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6968" y="1877483"/>
            <a:ext cx="409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 action for the fermionic field is given by </a:t>
            </a:r>
            <a:endParaRPr lang="nl-BE" sz="1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1403350" y="4019550"/>
            <a:ext cx="6626225" cy="1439863"/>
            <a:chOff x="1403350" y="4019550"/>
            <a:chExt cx="6626225" cy="1439863"/>
          </a:xfrm>
        </p:grpSpPr>
        <p:pic>
          <p:nvPicPr>
            <p:cNvPr id="74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511675"/>
              <a:ext cx="198438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1908175" y="4273550"/>
              <a:ext cx="287338" cy="287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2195513" y="4560888"/>
              <a:ext cx="576262" cy="576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2771775" y="5137150"/>
              <a:ext cx="215900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 flipV="1">
              <a:off x="1908175" y="5065713"/>
              <a:ext cx="287338" cy="287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V="1">
              <a:off x="2124075" y="4489450"/>
              <a:ext cx="64770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V="1">
              <a:off x="2771775" y="4273550"/>
              <a:ext cx="215900" cy="215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2411413" y="4776788"/>
              <a:ext cx="73025" cy="73025"/>
            </a:xfrm>
            <a:prstGeom prst="ellipse">
              <a:avLst/>
            </a:prstGeom>
            <a:solidFill>
              <a:srgbClr val="3333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3E65"/>
                  </a:solidFill>
                  <a:latin typeface="Tahoma" pitchFamily="34" charset="0"/>
                </a:defRPr>
              </a:lvl1pPr>
              <a:lvl2pPr marL="742950" indent="-285750">
                <a:defRPr sz="1600">
                  <a:solidFill>
                    <a:srgbClr val="003E65"/>
                  </a:solidFill>
                  <a:latin typeface="Tahoma" pitchFamily="34" charset="0"/>
                </a:defRPr>
              </a:lvl2pPr>
              <a:lvl3pPr marL="11430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3pPr>
              <a:lvl4pPr marL="16002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4pPr>
              <a:lvl5pPr marL="2057400" indent="-228600">
                <a:defRPr sz="1600">
                  <a:solidFill>
                    <a:srgbClr val="003E65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E65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nl-BE" altLang="nl-BE"/>
            </a:p>
          </p:txBody>
        </p:sp>
        <p:pic>
          <p:nvPicPr>
            <p:cNvPr id="82" name="Picture 2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5064125"/>
              <a:ext cx="4318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129088"/>
              <a:ext cx="5048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4129088"/>
              <a:ext cx="433387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5137150"/>
              <a:ext cx="433387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Line 29"/>
            <p:cNvSpPr>
              <a:spLocks noChangeShapeType="1"/>
            </p:cNvSpPr>
            <p:nvPr/>
          </p:nvSpPr>
          <p:spPr bwMode="auto">
            <a:xfrm>
              <a:off x="5578475" y="4162425"/>
              <a:ext cx="287338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87" name="Line 30"/>
            <p:cNvSpPr>
              <a:spLocks noChangeShapeType="1"/>
            </p:cNvSpPr>
            <p:nvPr/>
          </p:nvSpPr>
          <p:spPr bwMode="auto">
            <a:xfrm>
              <a:off x="5865813" y="4451350"/>
              <a:ext cx="288925" cy="287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 flipV="1">
              <a:off x="5651500" y="4954588"/>
              <a:ext cx="287338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89" name="Line 32"/>
            <p:cNvSpPr>
              <a:spLocks noChangeShapeType="1"/>
            </p:cNvSpPr>
            <p:nvPr/>
          </p:nvSpPr>
          <p:spPr bwMode="auto">
            <a:xfrm flipV="1">
              <a:off x="5867400" y="4738688"/>
              <a:ext cx="287338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6154738" y="4738688"/>
              <a:ext cx="503237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6586538" y="4738688"/>
              <a:ext cx="431800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pic>
          <p:nvPicPr>
            <p:cNvPr id="92" name="Picture 3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5099050"/>
              <a:ext cx="4318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3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4162425"/>
              <a:ext cx="5048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3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38" y="4419600"/>
              <a:ext cx="287337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4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238" y="4429125"/>
              <a:ext cx="2873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Line 41"/>
            <p:cNvSpPr>
              <a:spLocks noChangeShapeType="1"/>
            </p:cNvSpPr>
            <p:nvPr/>
          </p:nvSpPr>
          <p:spPr bwMode="auto">
            <a:xfrm flipV="1">
              <a:off x="7018338" y="4378325"/>
              <a:ext cx="288925" cy="360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>
              <a:off x="7307263" y="5027613"/>
              <a:ext cx="288925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98" name="Line 43"/>
            <p:cNvSpPr>
              <a:spLocks noChangeShapeType="1"/>
            </p:cNvSpPr>
            <p:nvPr/>
          </p:nvSpPr>
          <p:spPr bwMode="auto">
            <a:xfrm flipV="1">
              <a:off x="7307263" y="4090988"/>
              <a:ext cx="217487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7019925" y="4738688"/>
              <a:ext cx="288925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BE"/>
            </a:p>
          </p:txBody>
        </p:sp>
        <p:pic>
          <p:nvPicPr>
            <p:cNvPr id="100" name="Picture 4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4019550"/>
              <a:ext cx="433387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4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5027613"/>
              <a:ext cx="433387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3752850" y="4581525"/>
              <a:ext cx="102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becomes</a:t>
              </a:r>
              <a:endParaRPr lang="nl-BE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0033" y="759883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partition sum is </a:t>
            </a:r>
            <a:endParaRPr lang="nl-BE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984241" y="1028530"/>
            <a:ext cx="7212704" cy="2866136"/>
            <a:chOff x="984241" y="1028530"/>
            <a:chExt cx="7212704" cy="2866136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1028530"/>
              <a:ext cx="4572000" cy="80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41" y="2184406"/>
              <a:ext cx="7212704" cy="17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05199" y="3115778"/>
            <a:ext cx="4741334" cy="601022"/>
            <a:chOff x="3505199" y="3115778"/>
            <a:chExt cx="4741334" cy="601022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5770033" y="850944"/>
              <a:ext cx="211666" cy="4741334"/>
            </a:xfrm>
            <a:prstGeom prst="rightBrace">
              <a:avLst>
                <a:gd name="adj1" fmla="val 4735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43997" y="3378246"/>
              <a:ext cx="4263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Not quadratic at all (in fact, all powers of </a:t>
              </a:r>
              <a:r>
                <a:rPr lang="en-US" sz="1600" dirty="0" smtClean="0">
                  <a:sym typeface="Symbol"/>
                </a:rPr>
                <a:t>)    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  <a:sym typeface="Wingdings"/>
                </a:rPr>
                <a:t></a:t>
              </a:r>
              <a:endParaRPr lang="nl-BE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9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548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Pairs condense in the superfluid state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6295513"/>
            <a:ext cx="6452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Application of path integral description to BEC-BCS crossover, see:</a:t>
            </a:r>
          </a:p>
          <a:p>
            <a:r>
              <a:rPr lang="nl-BE" sz="1000" dirty="0" smtClean="0"/>
              <a:t>C.A.R</a:t>
            </a:r>
            <a:r>
              <a:rPr lang="nl-BE" sz="1000" dirty="0"/>
              <a:t>. Sa de Melo, M. Randeria, </a:t>
            </a:r>
            <a:r>
              <a:rPr lang="nl-BE" sz="1000" dirty="0" smtClean="0"/>
              <a:t> and </a:t>
            </a:r>
            <a:r>
              <a:rPr lang="nl-BE" sz="1000" dirty="0"/>
              <a:t>J.R. Engelbrecht, Phys. Rev. Lett. </a:t>
            </a:r>
            <a:r>
              <a:rPr lang="nl-BE" sz="1000" b="1" dirty="0"/>
              <a:t>71</a:t>
            </a:r>
            <a:r>
              <a:rPr lang="nl-BE" sz="1000" dirty="0"/>
              <a:t>, 3202 (1993).</a:t>
            </a:r>
          </a:p>
          <a:p>
            <a:r>
              <a:rPr lang="nl-BE" sz="1000" dirty="0" smtClean="0"/>
              <a:t>Additional details can be found for example in Stoof, Dickerscheid &amp; Gubbels, </a:t>
            </a:r>
            <a:r>
              <a:rPr lang="nl-BE" sz="1000" i="1" dirty="0" smtClean="0"/>
              <a:t>Ultracold Quantum Fields </a:t>
            </a:r>
            <a:r>
              <a:rPr lang="nl-BE" sz="1000" dirty="0" smtClean="0"/>
              <a:t>(Springer, 2009).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31837" y="667280"/>
            <a:ext cx="82936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dirty="0">
                <a:solidFill>
                  <a:schemeClr val="tx1"/>
                </a:solidFill>
                <a:latin typeface="+mn-lt"/>
              </a:rPr>
              <a:t>The introduction of new fields is used in particle physics to renormalize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divergent diagrams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. Some argue that these ‘new’ particles are not real, but in our case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we have 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a clear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 interpretation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.</a:t>
            </a:r>
            <a:endParaRPr lang="nl-NL" altLang="nl-B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953" y="3277480"/>
            <a:ext cx="520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(bosonic) </a:t>
            </a:r>
            <a:r>
              <a:rPr lang="en-US" sz="1600" dirty="0" smtClean="0">
                <a:sym typeface="Symbol"/>
              </a:rPr>
              <a:t>-field represents the </a:t>
            </a:r>
            <a:r>
              <a:rPr lang="en-US" sz="1600" smtClean="0">
                <a:sym typeface="Symbol"/>
              </a:rPr>
              <a:t>field of </a:t>
            </a:r>
            <a:r>
              <a:rPr lang="en-US" sz="1600" dirty="0" smtClean="0">
                <a:sym typeface="Symbol"/>
              </a:rPr>
              <a:t>the </a:t>
            </a:r>
            <a:r>
              <a:rPr lang="en-US" sz="1600" smtClean="0">
                <a:sym typeface="Symbol"/>
              </a:rPr>
              <a:t>fermionic pairs. 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4824" r="49312"/>
          <a:stretch/>
        </p:blipFill>
        <p:spPr>
          <a:xfrm>
            <a:off x="6242857" y="1421145"/>
            <a:ext cx="1937959" cy="4226912"/>
          </a:xfrm>
          <a:prstGeom prst="rect">
            <a:avLst/>
          </a:prstGeom>
        </p:spPr>
      </p:pic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1981789" y="1666893"/>
            <a:ext cx="28733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>
            <a:off x="2269127" y="1955818"/>
            <a:ext cx="28892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flipV="1">
            <a:off x="2054814" y="2459056"/>
            <a:ext cx="2873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V="1">
            <a:off x="2270714" y="2243156"/>
            <a:ext cx="2873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2558052" y="2243156"/>
            <a:ext cx="503237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2989852" y="2243156"/>
            <a:ext cx="4318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pic>
        <p:nvPicPr>
          <p:cNvPr id="51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89" y="2603518"/>
            <a:ext cx="43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64" y="1666893"/>
            <a:ext cx="504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2" y="1924068"/>
            <a:ext cx="287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52" y="1933593"/>
            <a:ext cx="287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Line 41"/>
          <p:cNvSpPr>
            <a:spLocks noChangeShapeType="1"/>
          </p:cNvSpPr>
          <p:nvPr/>
        </p:nvSpPr>
        <p:spPr bwMode="auto">
          <a:xfrm flipV="1">
            <a:off x="3421652" y="1882793"/>
            <a:ext cx="2889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3710577" y="2532081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 flipV="1">
            <a:off x="3710577" y="1595456"/>
            <a:ext cx="217487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3423239" y="2243156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pic>
        <p:nvPicPr>
          <p:cNvPr id="59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2" y="1524018"/>
            <a:ext cx="4333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2" y="2532081"/>
            <a:ext cx="4333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 rot="1810496">
            <a:off x="2710834" y="2351798"/>
            <a:ext cx="504056" cy="288032"/>
          </a:xfrm>
          <a:prstGeom prst="ellipse">
            <a:avLst/>
          </a:prstGeom>
          <a:solidFill>
            <a:srgbClr val="FFE07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l 43"/>
          <p:cNvSpPr/>
          <p:nvPr/>
        </p:nvSpPr>
        <p:spPr>
          <a:xfrm>
            <a:off x="2790567" y="236239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l 60"/>
          <p:cNvSpPr/>
          <p:nvPr/>
        </p:nvSpPr>
        <p:spPr>
          <a:xfrm>
            <a:off x="2968491" y="2477840"/>
            <a:ext cx="144000" cy="144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Oval 63"/>
          <p:cNvSpPr/>
          <p:nvPr/>
        </p:nvSpPr>
        <p:spPr>
          <a:xfrm>
            <a:off x="1894082" y="15758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Oval 64"/>
          <p:cNvSpPr/>
          <p:nvPr/>
        </p:nvSpPr>
        <p:spPr>
          <a:xfrm>
            <a:off x="3856064" y="15038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Oval 66"/>
          <p:cNvSpPr/>
          <p:nvPr/>
        </p:nvSpPr>
        <p:spPr>
          <a:xfrm>
            <a:off x="1990913" y="2664204"/>
            <a:ext cx="144000" cy="144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Oval 67"/>
          <p:cNvSpPr/>
          <p:nvPr/>
        </p:nvSpPr>
        <p:spPr>
          <a:xfrm>
            <a:off x="3902416" y="2736204"/>
            <a:ext cx="144000" cy="144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6675682" y="1571787"/>
            <a:ext cx="156320" cy="95106"/>
            <a:chOff x="5364225" y="1804405"/>
            <a:chExt cx="504056" cy="288032"/>
          </a:xfrm>
        </p:grpSpPr>
        <p:sp>
          <p:nvSpPr>
            <p:cNvPr id="69" name="Oval 68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0" name="Oval 69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1" name="Oval 70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177217" y="1624435"/>
            <a:ext cx="156320" cy="95106"/>
            <a:chOff x="5364225" y="1804405"/>
            <a:chExt cx="504056" cy="288032"/>
          </a:xfrm>
        </p:grpSpPr>
        <p:sp>
          <p:nvSpPr>
            <p:cNvPr id="73" name="Oval 72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4" name="Oval 73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5" name="Oval 74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21039" y="1560256"/>
            <a:ext cx="156320" cy="95106"/>
            <a:chOff x="5364225" y="1804405"/>
            <a:chExt cx="504056" cy="288032"/>
          </a:xfrm>
        </p:grpSpPr>
        <p:sp>
          <p:nvSpPr>
            <p:cNvPr id="77" name="Oval 76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Oval 77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0" name="Oval 79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895072" y="2314846"/>
            <a:ext cx="156320" cy="95106"/>
            <a:chOff x="5364225" y="1804405"/>
            <a:chExt cx="504056" cy="288032"/>
          </a:xfrm>
        </p:grpSpPr>
        <p:sp>
          <p:nvSpPr>
            <p:cNvPr id="82" name="Oval 81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3" name="Oval 82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4" name="Oval 83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476194" y="2169661"/>
            <a:ext cx="156320" cy="95106"/>
            <a:chOff x="5364225" y="1804405"/>
            <a:chExt cx="504056" cy="288032"/>
          </a:xfrm>
        </p:grpSpPr>
        <p:sp>
          <p:nvSpPr>
            <p:cNvPr id="86" name="Oval 85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7" name="Oval 86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8" name="Oval 87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806196" y="1995163"/>
            <a:ext cx="156320" cy="95106"/>
            <a:chOff x="5364225" y="1804405"/>
            <a:chExt cx="504056" cy="288032"/>
          </a:xfrm>
        </p:grpSpPr>
        <p:sp>
          <p:nvSpPr>
            <p:cNvPr id="90" name="Oval 89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1" name="Oval 90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2" name="Oval 91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08002" y="2190436"/>
            <a:ext cx="156320" cy="95106"/>
            <a:chOff x="5364225" y="1804405"/>
            <a:chExt cx="504056" cy="288032"/>
          </a:xfrm>
        </p:grpSpPr>
        <p:sp>
          <p:nvSpPr>
            <p:cNvPr id="94" name="Oval 93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5" name="Oval 94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6" name="Oval 95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313601" y="2168810"/>
            <a:ext cx="156320" cy="95106"/>
            <a:chOff x="5364225" y="1804405"/>
            <a:chExt cx="504056" cy="288032"/>
          </a:xfrm>
        </p:grpSpPr>
        <p:sp>
          <p:nvSpPr>
            <p:cNvPr id="98" name="Oval 97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9" name="Oval 98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0" name="Oval 99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8296102" y="1421145"/>
            <a:ext cx="0" cy="422691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7764033" y="3279655"/>
            <a:ext cx="1363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lower temperature</a:t>
            </a:r>
            <a:endParaRPr lang="nl-BE" sz="1200"/>
          </a:p>
        </p:txBody>
      </p:sp>
    </p:spTree>
    <p:extLst>
      <p:ext uri="{BB962C8B-B14F-4D97-AF65-F5344CB8AC3E}">
        <p14:creationId xmlns:p14="http://schemas.microsoft.com/office/powerpoint/2010/main" val="31909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548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Pairs condense in the superfluid state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6295513"/>
            <a:ext cx="6452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Application of path integral description to BEC-BCS crossover, see:</a:t>
            </a:r>
          </a:p>
          <a:p>
            <a:r>
              <a:rPr lang="nl-BE" sz="1000" dirty="0" smtClean="0"/>
              <a:t>C.A.R</a:t>
            </a:r>
            <a:r>
              <a:rPr lang="nl-BE" sz="1000" dirty="0"/>
              <a:t>. Sa de Melo, M. Randeria, </a:t>
            </a:r>
            <a:r>
              <a:rPr lang="nl-BE" sz="1000" dirty="0" smtClean="0"/>
              <a:t> and </a:t>
            </a:r>
            <a:r>
              <a:rPr lang="nl-BE" sz="1000" dirty="0"/>
              <a:t>J.R. Engelbrecht, Phys. Rev. Lett. </a:t>
            </a:r>
            <a:r>
              <a:rPr lang="nl-BE" sz="1000" b="1" dirty="0"/>
              <a:t>71</a:t>
            </a:r>
            <a:r>
              <a:rPr lang="nl-BE" sz="1000" dirty="0"/>
              <a:t>, 3202 (1993).</a:t>
            </a:r>
          </a:p>
          <a:p>
            <a:r>
              <a:rPr lang="nl-BE" sz="1000" dirty="0" smtClean="0"/>
              <a:t>Additional details can be found for example in Stoof, Dickerscheid &amp; Gubbels, </a:t>
            </a:r>
            <a:r>
              <a:rPr lang="nl-BE" sz="1000" i="1" dirty="0" smtClean="0"/>
              <a:t>Ultracold Quantum Fields </a:t>
            </a:r>
            <a:r>
              <a:rPr lang="nl-BE" sz="1000" dirty="0" smtClean="0"/>
              <a:t>(Springer, 2009).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31837" y="667280"/>
            <a:ext cx="82936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dirty="0">
                <a:solidFill>
                  <a:schemeClr val="tx1"/>
                </a:solidFill>
                <a:latin typeface="+mn-lt"/>
              </a:rPr>
              <a:t>The introduction of new fields is used in particle physics to renormalize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divergent diagrams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. Some argue that these ‘new’ particles are not real, but in our case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we have 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a clear </a:t>
            </a:r>
            <a:r>
              <a:rPr lang="en-US" altLang="nl-BE" dirty="0" smtClean="0">
                <a:solidFill>
                  <a:schemeClr val="tx1"/>
                </a:solidFill>
                <a:latin typeface="+mn-lt"/>
              </a:rPr>
              <a:t> interpretation</a:t>
            </a:r>
            <a:r>
              <a:rPr lang="en-US" altLang="nl-BE" dirty="0">
                <a:solidFill>
                  <a:schemeClr val="tx1"/>
                </a:solidFill>
                <a:latin typeface="+mn-lt"/>
              </a:rPr>
              <a:t>.</a:t>
            </a:r>
            <a:endParaRPr lang="nl-NL" altLang="nl-B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953" y="3277480"/>
            <a:ext cx="5206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(bosonic) </a:t>
            </a:r>
            <a:r>
              <a:rPr lang="en-US" sz="1600" dirty="0" smtClean="0">
                <a:sym typeface="Symbol"/>
              </a:rPr>
              <a:t>-field represents the </a:t>
            </a:r>
            <a:r>
              <a:rPr lang="en-US" sz="1600" smtClean="0">
                <a:sym typeface="Symbol"/>
              </a:rPr>
              <a:t>field of </a:t>
            </a:r>
            <a:r>
              <a:rPr lang="en-US" sz="1600" dirty="0" smtClean="0">
                <a:sym typeface="Symbol"/>
              </a:rPr>
              <a:t>the </a:t>
            </a:r>
            <a:r>
              <a:rPr lang="en-US" sz="1600" smtClean="0">
                <a:sym typeface="Symbol"/>
              </a:rPr>
              <a:t>fermionic pairs. When these pairs Bose </a:t>
            </a:r>
            <a:r>
              <a:rPr lang="en-US" sz="1600" dirty="0" smtClean="0">
                <a:sym typeface="Symbol"/>
              </a:rPr>
              <a:t>condense to form </a:t>
            </a:r>
            <a:r>
              <a:rPr lang="en-US" sz="1600" smtClean="0">
                <a:sym typeface="Symbol"/>
              </a:rPr>
              <a:t>a superfluid, the macroscopic occupation of a single mode makes the pair field more “classical”, i.e. dominated by a single realization.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4824" r="49312"/>
          <a:stretch/>
        </p:blipFill>
        <p:spPr>
          <a:xfrm>
            <a:off x="6242857" y="1421145"/>
            <a:ext cx="1937959" cy="4226912"/>
          </a:xfrm>
          <a:prstGeom prst="rect">
            <a:avLst/>
          </a:prstGeom>
        </p:spPr>
      </p:pic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1981789" y="1666893"/>
            <a:ext cx="28733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>
            <a:off x="2269127" y="1955818"/>
            <a:ext cx="28892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flipV="1">
            <a:off x="2054814" y="2459056"/>
            <a:ext cx="2873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V="1">
            <a:off x="2270714" y="2243156"/>
            <a:ext cx="2873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2558052" y="2243156"/>
            <a:ext cx="503237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2989852" y="2243156"/>
            <a:ext cx="4318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pic>
        <p:nvPicPr>
          <p:cNvPr id="51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89" y="2603518"/>
            <a:ext cx="43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64" y="1666893"/>
            <a:ext cx="504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2" y="1924068"/>
            <a:ext cx="287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52" y="1933593"/>
            <a:ext cx="287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Line 41"/>
          <p:cNvSpPr>
            <a:spLocks noChangeShapeType="1"/>
          </p:cNvSpPr>
          <p:nvPr/>
        </p:nvSpPr>
        <p:spPr bwMode="auto">
          <a:xfrm flipV="1">
            <a:off x="3421652" y="1882793"/>
            <a:ext cx="2889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3710577" y="2532081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 flipV="1">
            <a:off x="3710577" y="1595456"/>
            <a:ext cx="217487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3423239" y="2243156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BE"/>
          </a:p>
        </p:txBody>
      </p:sp>
      <p:pic>
        <p:nvPicPr>
          <p:cNvPr id="59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2" y="1524018"/>
            <a:ext cx="4333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2" y="2532081"/>
            <a:ext cx="4333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186897" y="3870879"/>
            <a:ext cx="126569" cy="1105742"/>
            <a:chOff x="7186897" y="3870879"/>
            <a:chExt cx="126569" cy="1105742"/>
          </a:xfrm>
        </p:grpSpPr>
        <p:sp>
          <p:nvSpPr>
            <p:cNvPr id="62" name="Freeform 61"/>
            <p:cNvSpPr/>
            <p:nvPr/>
          </p:nvSpPr>
          <p:spPr>
            <a:xfrm>
              <a:off x="7186897" y="4525689"/>
              <a:ext cx="125475" cy="450932"/>
            </a:xfrm>
            <a:custGeom>
              <a:avLst/>
              <a:gdLst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7" fmla="*/ 9525 w 176939"/>
                <a:gd name="connsiteY7" fmla="*/ 0 h 604838"/>
                <a:gd name="connsiteX0" fmla="*/ 9525 w 176214"/>
                <a:gd name="connsiteY0" fmla="*/ 0 h 604838"/>
                <a:gd name="connsiteX1" fmla="*/ 33337 w 176214"/>
                <a:gd name="connsiteY1" fmla="*/ 147638 h 604838"/>
                <a:gd name="connsiteX2" fmla="*/ 138112 w 176214"/>
                <a:gd name="connsiteY2" fmla="*/ 228600 h 604838"/>
                <a:gd name="connsiteX3" fmla="*/ 176212 w 176214"/>
                <a:gd name="connsiteY3" fmla="*/ 300038 h 604838"/>
                <a:gd name="connsiteX4" fmla="*/ 136797 w 176214"/>
                <a:gd name="connsiteY4" fmla="*/ 405766 h 604838"/>
                <a:gd name="connsiteX5" fmla="*/ 33337 w 176214"/>
                <a:gd name="connsiteY5" fmla="*/ 476250 h 604838"/>
                <a:gd name="connsiteX6" fmla="*/ 0 w 176214"/>
                <a:gd name="connsiteY6" fmla="*/ 604838 h 604838"/>
                <a:gd name="connsiteX7" fmla="*/ 9525 w 176214"/>
                <a:gd name="connsiteY7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214" h="604838">
                  <a:moveTo>
                    <a:pt x="9525" y="0"/>
                  </a:moveTo>
                  <a:cubicBezTo>
                    <a:pt x="10715" y="54769"/>
                    <a:pt x="11906" y="109538"/>
                    <a:pt x="33337" y="147638"/>
                  </a:cubicBezTo>
                  <a:cubicBezTo>
                    <a:pt x="54768" y="185738"/>
                    <a:pt x="114300" y="203200"/>
                    <a:pt x="138112" y="228600"/>
                  </a:cubicBezTo>
                  <a:cubicBezTo>
                    <a:pt x="161925" y="254000"/>
                    <a:pt x="176431" y="270510"/>
                    <a:pt x="176212" y="300038"/>
                  </a:cubicBezTo>
                  <a:cubicBezTo>
                    <a:pt x="175993" y="329566"/>
                    <a:pt x="160609" y="376397"/>
                    <a:pt x="136797" y="405766"/>
                  </a:cubicBezTo>
                  <a:cubicBezTo>
                    <a:pt x="112985" y="435135"/>
                    <a:pt x="56136" y="443071"/>
                    <a:pt x="33337" y="476250"/>
                  </a:cubicBezTo>
                  <a:cubicBezTo>
                    <a:pt x="10538" y="509429"/>
                    <a:pt x="3968" y="555228"/>
                    <a:pt x="0" y="604838"/>
                  </a:cubicBezTo>
                  <a:lnTo>
                    <a:pt x="95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1000"/>
                  </a:schemeClr>
                </a:gs>
                <a:gs pos="49000">
                  <a:schemeClr val="accent3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187991" y="3870879"/>
              <a:ext cx="125475" cy="450932"/>
            </a:xfrm>
            <a:custGeom>
              <a:avLst/>
              <a:gdLst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0" fmla="*/ 9525 w 176939"/>
                <a:gd name="connsiteY0" fmla="*/ 0 h 604838"/>
                <a:gd name="connsiteX1" fmla="*/ 33337 w 176939"/>
                <a:gd name="connsiteY1" fmla="*/ 147638 h 604838"/>
                <a:gd name="connsiteX2" fmla="*/ 138112 w 176939"/>
                <a:gd name="connsiteY2" fmla="*/ 228600 h 604838"/>
                <a:gd name="connsiteX3" fmla="*/ 176212 w 176939"/>
                <a:gd name="connsiteY3" fmla="*/ 300038 h 604838"/>
                <a:gd name="connsiteX4" fmla="*/ 152400 w 176939"/>
                <a:gd name="connsiteY4" fmla="*/ 428625 h 604838"/>
                <a:gd name="connsiteX5" fmla="*/ 33337 w 176939"/>
                <a:gd name="connsiteY5" fmla="*/ 476250 h 604838"/>
                <a:gd name="connsiteX6" fmla="*/ 0 w 176939"/>
                <a:gd name="connsiteY6" fmla="*/ 604838 h 604838"/>
                <a:gd name="connsiteX7" fmla="*/ 9525 w 176939"/>
                <a:gd name="connsiteY7" fmla="*/ 0 h 604838"/>
                <a:gd name="connsiteX0" fmla="*/ 9525 w 176214"/>
                <a:gd name="connsiteY0" fmla="*/ 0 h 604838"/>
                <a:gd name="connsiteX1" fmla="*/ 33337 w 176214"/>
                <a:gd name="connsiteY1" fmla="*/ 147638 h 604838"/>
                <a:gd name="connsiteX2" fmla="*/ 138112 w 176214"/>
                <a:gd name="connsiteY2" fmla="*/ 228600 h 604838"/>
                <a:gd name="connsiteX3" fmla="*/ 176212 w 176214"/>
                <a:gd name="connsiteY3" fmla="*/ 300038 h 604838"/>
                <a:gd name="connsiteX4" fmla="*/ 136797 w 176214"/>
                <a:gd name="connsiteY4" fmla="*/ 405766 h 604838"/>
                <a:gd name="connsiteX5" fmla="*/ 33337 w 176214"/>
                <a:gd name="connsiteY5" fmla="*/ 476250 h 604838"/>
                <a:gd name="connsiteX6" fmla="*/ 0 w 176214"/>
                <a:gd name="connsiteY6" fmla="*/ 604838 h 604838"/>
                <a:gd name="connsiteX7" fmla="*/ 9525 w 176214"/>
                <a:gd name="connsiteY7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214" h="604838">
                  <a:moveTo>
                    <a:pt x="9525" y="0"/>
                  </a:moveTo>
                  <a:cubicBezTo>
                    <a:pt x="10715" y="54769"/>
                    <a:pt x="11906" y="109538"/>
                    <a:pt x="33337" y="147638"/>
                  </a:cubicBezTo>
                  <a:cubicBezTo>
                    <a:pt x="54768" y="185738"/>
                    <a:pt x="114300" y="203200"/>
                    <a:pt x="138112" y="228600"/>
                  </a:cubicBezTo>
                  <a:cubicBezTo>
                    <a:pt x="161925" y="254000"/>
                    <a:pt x="176431" y="270510"/>
                    <a:pt x="176212" y="300038"/>
                  </a:cubicBezTo>
                  <a:cubicBezTo>
                    <a:pt x="175993" y="329566"/>
                    <a:pt x="160609" y="376397"/>
                    <a:pt x="136797" y="405766"/>
                  </a:cubicBezTo>
                  <a:cubicBezTo>
                    <a:pt x="112985" y="435135"/>
                    <a:pt x="56136" y="443071"/>
                    <a:pt x="33337" y="476250"/>
                  </a:cubicBezTo>
                  <a:cubicBezTo>
                    <a:pt x="10538" y="509429"/>
                    <a:pt x="3968" y="555228"/>
                    <a:pt x="0" y="604838"/>
                  </a:cubicBezTo>
                  <a:lnTo>
                    <a:pt x="95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1000"/>
                  </a:schemeClr>
                </a:gs>
                <a:gs pos="49000">
                  <a:schemeClr val="accent3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/>
          <a:stretch/>
        </p:blipFill>
        <p:spPr bwMode="auto">
          <a:xfrm>
            <a:off x="1139183" y="4383351"/>
            <a:ext cx="3980737" cy="135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39337" y="4338105"/>
            <a:ext cx="4391834" cy="1430033"/>
            <a:chOff x="939337" y="4338105"/>
            <a:chExt cx="4391834" cy="1430033"/>
          </a:xfrm>
        </p:grpSpPr>
        <p:sp>
          <p:nvSpPr>
            <p:cNvPr id="7" name="Rectangle 6"/>
            <p:cNvSpPr/>
            <p:nvPr/>
          </p:nvSpPr>
          <p:spPr>
            <a:xfrm>
              <a:off x="939337" y="4408290"/>
              <a:ext cx="1529542" cy="13598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01629" y="4338105"/>
              <a:ext cx="1529542" cy="13598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675682" y="1571787"/>
            <a:ext cx="156320" cy="95106"/>
            <a:chOff x="5364225" y="1804405"/>
            <a:chExt cx="504056" cy="288032"/>
          </a:xfrm>
        </p:grpSpPr>
        <p:sp>
          <p:nvSpPr>
            <p:cNvPr id="81" name="Oval 80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2" name="Oval 81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3" name="Oval 82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77217" y="1624435"/>
            <a:ext cx="156320" cy="95106"/>
            <a:chOff x="5364225" y="1804405"/>
            <a:chExt cx="504056" cy="288032"/>
          </a:xfrm>
        </p:grpSpPr>
        <p:sp>
          <p:nvSpPr>
            <p:cNvPr id="85" name="Oval 84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6" name="Oval 85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7" name="Oval 86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521039" y="1560256"/>
            <a:ext cx="156320" cy="95106"/>
            <a:chOff x="5364225" y="1804405"/>
            <a:chExt cx="504056" cy="288032"/>
          </a:xfrm>
        </p:grpSpPr>
        <p:sp>
          <p:nvSpPr>
            <p:cNvPr id="89" name="Oval 88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0" name="Oval 89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1" name="Oval 90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895072" y="2314846"/>
            <a:ext cx="156320" cy="95106"/>
            <a:chOff x="5364225" y="1804405"/>
            <a:chExt cx="504056" cy="288032"/>
          </a:xfrm>
        </p:grpSpPr>
        <p:sp>
          <p:nvSpPr>
            <p:cNvPr id="93" name="Oval 92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4" name="Oval 93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5" name="Oval 94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476194" y="2169661"/>
            <a:ext cx="156320" cy="95106"/>
            <a:chOff x="5364225" y="1804405"/>
            <a:chExt cx="504056" cy="288032"/>
          </a:xfrm>
        </p:grpSpPr>
        <p:sp>
          <p:nvSpPr>
            <p:cNvPr id="97" name="Oval 96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8" name="Oval 97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9" name="Oval 98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06196" y="1995163"/>
            <a:ext cx="156320" cy="95106"/>
            <a:chOff x="5364225" y="1804405"/>
            <a:chExt cx="504056" cy="288032"/>
          </a:xfrm>
        </p:grpSpPr>
        <p:sp>
          <p:nvSpPr>
            <p:cNvPr id="101" name="Oval 100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2" name="Oval 101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3" name="Oval 102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608002" y="2190436"/>
            <a:ext cx="156320" cy="95106"/>
            <a:chOff x="5364225" y="1804405"/>
            <a:chExt cx="504056" cy="288032"/>
          </a:xfrm>
        </p:grpSpPr>
        <p:sp>
          <p:nvSpPr>
            <p:cNvPr id="105" name="Oval 104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6" name="Oval 105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7" name="Oval 106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13601" y="2168810"/>
            <a:ext cx="156320" cy="95106"/>
            <a:chOff x="5364225" y="1804405"/>
            <a:chExt cx="504056" cy="288032"/>
          </a:xfrm>
        </p:grpSpPr>
        <p:sp>
          <p:nvSpPr>
            <p:cNvPr id="109" name="Oval 108"/>
            <p:cNvSpPr/>
            <p:nvPr/>
          </p:nvSpPr>
          <p:spPr>
            <a:xfrm rot="1810496">
              <a:off x="5364225" y="1804405"/>
              <a:ext cx="504056" cy="288032"/>
            </a:xfrm>
            <a:prstGeom prst="ellipse">
              <a:avLst/>
            </a:prstGeom>
            <a:solidFill>
              <a:srgbClr val="FFE0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43958" y="181500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1" name="Oval 110"/>
            <p:cNvSpPr/>
            <p:nvPr/>
          </p:nvSpPr>
          <p:spPr>
            <a:xfrm>
              <a:off x="5621882" y="1930447"/>
              <a:ext cx="144000" cy="14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12" name="Straight Arrow Connector 111"/>
          <p:cNvCxnSpPr/>
          <p:nvPr/>
        </p:nvCxnSpPr>
        <p:spPr>
          <a:xfrm>
            <a:off x="8296102" y="1421145"/>
            <a:ext cx="0" cy="422691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 rot="5400000">
            <a:off x="7764033" y="3279655"/>
            <a:ext cx="1363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lower temperature</a:t>
            </a:r>
            <a:endParaRPr lang="nl-BE" sz="120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6"/>
          <a:stretch/>
        </p:blipFill>
        <p:spPr bwMode="auto">
          <a:xfrm>
            <a:off x="2812471" y="5676360"/>
            <a:ext cx="786562" cy="2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3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7204868" y="1526382"/>
            <a:ext cx="980281" cy="386744"/>
          </a:xfrm>
          <a:custGeom>
            <a:avLst/>
            <a:gdLst>
              <a:gd name="connsiteX0" fmla="*/ 0 w 1155700"/>
              <a:gd name="connsiteY0" fmla="*/ 737316 h 740680"/>
              <a:gd name="connsiteX1" fmla="*/ 73025 w 1155700"/>
              <a:gd name="connsiteY1" fmla="*/ 737316 h 740680"/>
              <a:gd name="connsiteX2" fmla="*/ 155575 w 1155700"/>
              <a:gd name="connsiteY2" fmla="*/ 737316 h 740680"/>
              <a:gd name="connsiteX3" fmla="*/ 193675 w 1155700"/>
              <a:gd name="connsiteY3" fmla="*/ 737316 h 740680"/>
              <a:gd name="connsiteX4" fmla="*/ 238125 w 1155700"/>
              <a:gd name="connsiteY4" fmla="*/ 724616 h 740680"/>
              <a:gd name="connsiteX5" fmla="*/ 282575 w 1155700"/>
              <a:gd name="connsiteY5" fmla="*/ 654766 h 740680"/>
              <a:gd name="connsiteX6" fmla="*/ 311150 w 1155700"/>
              <a:gd name="connsiteY6" fmla="*/ 537291 h 740680"/>
              <a:gd name="connsiteX7" fmla="*/ 327025 w 1155700"/>
              <a:gd name="connsiteY7" fmla="*/ 407116 h 740680"/>
              <a:gd name="connsiteX8" fmla="*/ 346075 w 1155700"/>
              <a:gd name="connsiteY8" fmla="*/ 200741 h 740680"/>
              <a:gd name="connsiteX9" fmla="*/ 371475 w 1155700"/>
              <a:gd name="connsiteY9" fmla="*/ 86441 h 740680"/>
              <a:gd name="connsiteX10" fmla="*/ 400050 w 1155700"/>
              <a:gd name="connsiteY10" fmla="*/ 10241 h 740680"/>
              <a:gd name="connsiteX11" fmla="*/ 415925 w 1155700"/>
              <a:gd name="connsiteY11" fmla="*/ 716 h 740680"/>
              <a:gd name="connsiteX12" fmla="*/ 434975 w 1155700"/>
              <a:gd name="connsiteY12" fmla="*/ 3891 h 740680"/>
              <a:gd name="connsiteX13" fmla="*/ 447675 w 1155700"/>
              <a:gd name="connsiteY13" fmla="*/ 29291 h 740680"/>
              <a:gd name="connsiteX14" fmla="*/ 454025 w 1155700"/>
              <a:gd name="connsiteY14" fmla="*/ 67391 h 740680"/>
              <a:gd name="connsiteX15" fmla="*/ 466725 w 1155700"/>
              <a:gd name="connsiteY15" fmla="*/ 197566 h 740680"/>
              <a:gd name="connsiteX16" fmla="*/ 485775 w 1155700"/>
              <a:gd name="connsiteY16" fmla="*/ 340441 h 740680"/>
              <a:gd name="connsiteX17" fmla="*/ 517525 w 1155700"/>
              <a:gd name="connsiteY17" fmla="*/ 518241 h 740680"/>
              <a:gd name="connsiteX18" fmla="*/ 568325 w 1155700"/>
              <a:gd name="connsiteY18" fmla="*/ 645241 h 740680"/>
              <a:gd name="connsiteX19" fmla="*/ 612775 w 1155700"/>
              <a:gd name="connsiteY19" fmla="*/ 711916 h 740680"/>
              <a:gd name="connsiteX20" fmla="*/ 663575 w 1155700"/>
              <a:gd name="connsiteY20" fmla="*/ 727791 h 740680"/>
              <a:gd name="connsiteX21" fmla="*/ 717550 w 1155700"/>
              <a:gd name="connsiteY21" fmla="*/ 730966 h 740680"/>
              <a:gd name="connsiteX22" fmla="*/ 768350 w 1155700"/>
              <a:gd name="connsiteY22" fmla="*/ 737316 h 740680"/>
              <a:gd name="connsiteX23" fmla="*/ 882650 w 1155700"/>
              <a:gd name="connsiteY23" fmla="*/ 737316 h 740680"/>
              <a:gd name="connsiteX24" fmla="*/ 1019175 w 1155700"/>
              <a:gd name="connsiteY24" fmla="*/ 737316 h 740680"/>
              <a:gd name="connsiteX25" fmla="*/ 1155700 w 1155700"/>
              <a:gd name="connsiteY25" fmla="*/ 740491 h 740680"/>
              <a:gd name="connsiteX0" fmla="*/ 0 w 1155700"/>
              <a:gd name="connsiteY0" fmla="*/ 737316 h 740680"/>
              <a:gd name="connsiteX1" fmla="*/ 73025 w 1155700"/>
              <a:gd name="connsiteY1" fmla="*/ 737316 h 740680"/>
              <a:gd name="connsiteX2" fmla="*/ 155575 w 1155700"/>
              <a:gd name="connsiteY2" fmla="*/ 737316 h 740680"/>
              <a:gd name="connsiteX3" fmla="*/ 193675 w 1155700"/>
              <a:gd name="connsiteY3" fmla="*/ 737316 h 740680"/>
              <a:gd name="connsiteX4" fmla="*/ 238125 w 1155700"/>
              <a:gd name="connsiteY4" fmla="*/ 724616 h 740680"/>
              <a:gd name="connsiteX5" fmla="*/ 282575 w 1155700"/>
              <a:gd name="connsiteY5" fmla="*/ 654766 h 740680"/>
              <a:gd name="connsiteX6" fmla="*/ 311150 w 1155700"/>
              <a:gd name="connsiteY6" fmla="*/ 537291 h 740680"/>
              <a:gd name="connsiteX7" fmla="*/ 327025 w 1155700"/>
              <a:gd name="connsiteY7" fmla="*/ 407116 h 740680"/>
              <a:gd name="connsiteX8" fmla="*/ 346075 w 1155700"/>
              <a:gd name="connsiteY8" fmla="*/ 200741 h 740680"/>
              <a:gd name="connsiteX9" fmla="*/ 371475 w 1155700"/>
              <a:gd name="connsiteY9" fmla="*/ 86441 h 740680"/>
              <a:gd name="connsiteX10" fmla="*/ 400050 w 1155700"/>
              <a:gd name="connsiteY10" fmla="*/ 10241 h 740680"/>
              <a:gd name="connsiteX11" fmla="*/ 415925 w 1155700"/>
              <a:gd name="connsiteY11" fmla="*/ 716 h 740680"/>
              <a:gd name="connsiteX12" fmla="*/ 434975 w 1155700"/>
              <a:gd name="connsiteY12" fmla="*/ 3891 h 740680"/>
              <a:gd name="connsiteX13" fmla="*/ 447675 w 1155700"/>
              <a:gd name="connsiteY13" fmla="*/ 29291 h 740680"/>
              <a:gd name="connsiteX14" fmla="*/ 454025 w 1155700"/>
              <a:gd name="connsiteY14" fmla="*/ 67391 h 740680"/>
              <a:gd name="connsiteX15" fmla="*/ 476250 w 1155700"/>
              <a:gd name="connsiteY15" fmla="*/ 197566 h 740680"/>
              <a:gd name="connsiteX16" fmla="*/ 485775 w 1155700"/>
              <a:gd name="connsiteY16" fmla="*/ 340441 h 740680"/>
              <a:gd name="connsiteX17" fmla="*/ 517525 w 1155700"/>
              <a:gd name="connsiteY17" fmla="*/ 518241 h 740680"/>
              <a:gd name="connsiteX18" fmla="*/ 568325 w 1155700"/>
              <a:gd name="connsiteY18" fmla="*/ 645241 h 740680"/>
              <a:gd name="connsiteX19" fmla="*/ 612775 w 1155700"/>
              <a:gd name="connsiteY19" fmla="*/ 711916 h 740680"/>
              <a:gd name="connsiteX20" fmla="*/ 663575 w 1155700"/>
              <a:gd name="connsiteY20" fmla="*/ 727791 h 740680"/>
              <a:gd name="connsiteX21" fmla="*/ 717550 w 1155700"/>
              <a:gd name="connsiteY21" fmla="*/ 730966 h 740680"/>
              <a:gd name="connsiteX22" fmla="*/ 768350 w 1155700"/>
              <a:gd name="connsiteY22" fmla="*/ 737316 h 740680"/>
              <a:gd name="connsiteX23" fmla="*/ 882650 w 1155700"/>
              <a:gd name="connsiteY23" fmla="*/ 737316 h 740680"/>
              <a:gd name="connsiteX24" fmla="*/ 1019175 w 1155700"/>
              <a:gd name="connsiteY24" fmla="*/ 737316 h 740680"/>
              <a:gd name="connsiteX25" fmla="*/ 1155700 w 1155700"/>
              <a:gd name="connsiteY25" fmla="*/ 740491 h 740680"/>
              <a:gd name="connsiteX0" fmla="*/ 0 w 1155700"/>
              <a:gd name="connsiteY0" fmla="*/ 738956 h 742320"/>
              <a:gd name="connsiteX1" fmla="*/ 73025 w 1155700"/>
              <a:gd name="connsiteY1" fmla="*/ 738956 h 742320"/>
              <a:gd name="connsiteX2" fmla="*/ 155575 w 1155700"/>
              <a:gd name="connsiteY2" fmla="*/ 738956 h 742320"/>
              <a:gd name="connsiteX3" fmla="*/ 193675 w 1155700"/>
              <a:gd name="connsiteY3" fmla="*/ 738956 h 742320"/>
              <a:gd name="connsiteX4" fmla="*/ 238125 w 1155700"/>
              <a:gd name="connsiteY4" fmla="*/ 726256 h 742320"/>
              <a:gd name="connsiteX5" fmla="*/ 282575 w 1155700"/>
              <a:gd name="connsiteY5" fmla="*/ 656406 h 742320"/>
              <a:gd name="connsiteX6" fmla="*/ 311150 w 1155700"/>
              <a:gd name="connsiteY6" fmla="*/ 538931 h 742320"/>
              <a:gd name="connsiteX7" fmla="*/ 327025 w 1155700"/>
              <a:gd name="connsiteY7" fmla="*/ 408756 h 742320"/>
              <a:gd name="connsiteX8" fmla="*/ 346075 w 1155700"/>
              <a:gd name="connsiteY8" fmla="*/ 202381 h 742320"/>
              <a:gd name="connsiteX9" fmla="*/ 371475 w 1155700"/>
              <a:gd name="connsiteY9" fmla="*/ 88081 h 742320"/>
              <a:gd name="connsiteX10" fmla="*/ 390525 w 1155700"/>
              <a:gd name="connsiteY10" fmla="*/ 34106 h 742320"/>
              <a:gd name="connsiteX11" fmla="*/ 415925 w 1155700"/>
              <a:gd name="connsiteY11" fmla="*/ 2356 h 742320"/>
              <a:gd name="connsiteX12" fmla="*/ 434975 w 1155700"/>
              <a:gd name="connsiteY12" fmla="*/ 5531 h 742320"/>
              <a:gd name="connsiteX13" fmla="*/ 447675 w 1155700"/>
              <a:gd name="connsiteY13" fmla="*/ 30931 h 742320"/>
              <a:gd name="connsiteX14" fmla="*/ 454025 w 1155700"/>
              <a:gd name="connsiteY14" fmla="*/ 69031 h 742320"/>
              <a:gd name="connsiteX15" fmla="*/ 476250 w 1155700"/>
              <a:gd name="connsiteY15" fmla="*/ 199206 h 742320"/>
              <a:gd name="connsiteX16" fmla="*/ 485775 w 1155700"/>
              <a:gd name="connsiteY16" fmla="*/ 342081 h 742320"/>
              <a:gd name="connsiteX17" fmla="*/ 517525 w 1155700"/>
              <a:gd name="connsiteY17" fmla="*/ 519881 h 742320"/>
              <a:gd name="connsiteX18" fmla="*/ 568325 w 1155700"/>
              <a:gd name="connsiteY18" fmla="*/ 646881 h 742320"/>
              <a:gd name="connsiteX19" fmla="*/ 612775 w 1155700"/>
              <a:gd name="connsiteY19" fmla="*/ 713556 h 742320"/>
              <a:gd name="connsiteX20" fmla="*/ 663575 w 1155700"/>
              <a:gd name="connsiteY20" fmla="*/ 729431 h 742320"/>
              <a:gd name="connsiteX21" fmla="*/ 717550 w 1155700"/>
              <a:gd name="connsiteY21" fmla="*/ 732606 h 742320"/>
              <a:gd name="connsiteX22" fmla="*/ 768350 w 1155700"/>
              <a:gd name="connsiteY22" fmla="*/ 738956 h 742320"/>
              <a:gd name="connsiteX23" fmla="*/ 882650 w 1155700"/>
              <a:gd name="connsiteY23" fmla="*/ 738956 h 742320"/>
              <a:gd name="connsiteX24" fmla="*/ 1019175 w 1155700"/>
              <a:gd name="connsiteY24" fmla="*/ 738956 h 742320"/>
              <a:gd name="connsiteX25" fmla="*/ 1155700 w 1155700"/>
              <a:gd name="connsiteY25" fmla="*/ 742131 h 742320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54025 w 1155700"/>
              <a:gd name="connsiteY14" fmla="*/ 69558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8632 w 1155700"/>
              <a:gd name="connsiteY15" fmla="*/ 2378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8632 w 1155700"/>
              <a:gd name="connsiteY15" fmla="*/ 237833 h 742847"/>
              <a:gd name="connsiteX16" fmla="*/ 492919 w 1155700"/>
              <a:gd name="connsiteY16" fmla="*/ 364040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5700" h="742847">
                <a:moveTo>
                  <a:pt x="0" y="739483"/>
                </a:moveTo>
                <a:lnTo>
                  <a:pt x="73025" y="739483"/>
                </a:lnTo>
                <a:lnTo>
                  <a:pt x="155575" y="739483"/>
                </a:lnTo>
                <a:cubicBezTo>
                  <a:pt x="175683" y="739483"/>
                  <a:pt x="179917" y="741600"/>
                  <a:pt x="193675" y="739483"/>
                </a:cubicBezTo>
                <a:cubicBezTo>
                  <a:pt x="207433" y="737366"/>
                  <a:pt x="223308" y="740541"/>
                  <a:pt x="238125" y="726783"/>
                </a:cubicBezTo>
                <a:cubicBezTo>
                  <a:pt x="252942" y="713025"/>
                  <a:pt x="270404" y="688154"/>
                  <a:pt x="282575" y="656933"/>
                </a:cubicBezTo>
                <a:cubicBezTo>
                  <a:pt x="294746" y="625712"/>
                  <a:pt x="303742" y="580733"/>
                  <a:pt x="311150" y="539458"/>
                </a:cubicBezTo>
                <a:cubicBezTo>
                  <a:pt x="318558" y="498183"/>
                  <a:pt x="321204" y="465375"/>
                  <a:pt x="327025" y="409283"/>
                </a:cubicBezTo>
                <a:cubicBezTo>
                  <a:pt x="332846" y="353191"/>
                  <a:pt x="338667" y="256354"/>
                  <a:pt x="346075" y="202908"/>
                </a:cubicBezTo>
                <a:cubicBezTo>
                  <a:pt x="353483" y="149462"/>
                  <a:pt x="364067" y="116654"/>
                  <a:pt x="371475" y="88608"/>
                </a:cubicBezTo>
                <a:cubicBezTo>
                  <a:pt x="378883" y="60562"/>
                  <a:pt x="383117" y="48920"/>
                  <a:pt x="390525" y="34633"/>
                </a:cubicBezTo>
                <a:cubicBezTo>
                  <a:pt x="397933" y="20346"/>
                  <a:pt x="408517" y="7646"/>
                  <a:pt x="415925" y="2883"/>
                </a:cubicBezTo>
                <a:cubicBezTo>
                  <a:pt x="423333" y="-1880"/>
                  <a:pt x="428890" y="-689"/>
                  <a:pt x="434975" y="6058"/>
                </a:cubicBezTo>
                <a:cubicBezTo>
                  <a:pt x="441060" y="12805"/>
                  <a:pt x="447279" y="22859"/>
                  <a:pt x="452438" y="43364"/>
                </a:cubicBezTo>
                <a:cubicBezTo>
                  <a:pt x="457597" y="63869"/>
                  <a:pt x="461565" y="96678"/>
                  <a:pt x="465931" y="129089"/>
                </a:cubicBezTo>
                <a:cubicBezTo>
                  <a:pt x="470297" y="161501"/>
                  <a:pt x="474134" y="198674"/>
                  <a:pt x="478632" y="237833"/>
                </a:cubicBezTo>
                <a:cubicBezTo>
                  <a:pt x="483130" y="276992"/>
                  <a:pt x="486437" y="316944"/>
                  <a:pt x="492919" y="364040"/>
                </a:cubicBezTo>
                <a:cubicBezTo>
                  <a:pt x="499401" y="411136"/>
                  <a:pt x="504957" y="473180"/>
                  <a:pt x="517525" y="520408"/>
                </a:cubicBezTo>
                <a:cubicBezTo>
                  <a:pt x="530093" y="567636"/>
                  <a:pt x="552450" y="615129"/>
                  <a:pt x="568325" y="647408"/>
                </a:cubicBezTo>
                <a:cubicBezTo>
                  <a:pt x="584200" y="679687"/>
                  <a:pt x="596900" y="700325"/>
                  <a:pt x="612775" y="714083"/>
                </a:cubicBezTo>
                <a:cubicBezTo>
                  <a:pt x="628650" y="727841"/>
                  <a:pt x="646113" y="726783"/>
                  <a:pt x="663575" y="729958"/>
                </a:cubicBezTo>
                <a:cubicBezTo>
                  <a:pt x="681038" y="733133"/>
                  <a:pt x="700088" y="731546"/>
                  <a:pt x="717550" y="733133"/>
                </a:cubicBezTo>
                <a:cubicBezTo>
                  <a:pt x="735012" y="734720"/>
                  <a:pt x="740833" y="738425"/>
                  <a:pt x="768350" y="739483"/>
                </a:cubicBezTo>
                <a:cubicBezTo>
                  <a:pt x="795867" y="740541"/>
                  <a:pt x="882650" y="739483"/>
                  <a:pt x="882650" y="739483"/>
                </a:cubicBezTo>
                <a:lnTo>
                  <a:pt x="1019175" y="739483"/>
                </a:lnTo>
                <a:cubicBezTo>
                  <a:pt x="1064683" y="740012"/>
                  <a:pt x="1136650" y="743716"/>
                  <a:pt x="1155700" y="742658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Freeform 10"/>
          <p:cNvSpPr/>
          <p:nvPr/>
        </p:nvSpPr>
        <p:spPr>
          <a:xfrm>
            <a:off x="7454900" y="1172660"/>
            <a:ext cx="298450" cy="742847"/>
          </a:xfrm>
          <a:custGeom>
            <a:avLst/>
            <a:gdLst>
              <a:gd name="connsiteX0" fmla="*/ 0 w 1155700"/>
              <a:gd name="connsiteY0" fmla="*/ 737316 h 740680"/>
              <a:gd name="connsiteX1" fmla="*/ 73025 w 1155700"/>
              <a:gd name="connsiteY1" fmla="*/ 737316 h 740680"/>
              <a:gd name="connsiteX2" fmla="*/ 155575 w 1155700"/>
              <a:gd name="connsiteY2" fmla="*/ 737316 h 740680"/>
              <a:gd name="connsiteX3" fmla="*/ 193675 w 1155700"/>
              <a:gd name="connsiteY3" fmla="*/ 737316 h 740680"/>
              <a:gd name="connsiteX4" fmla="*/ 238125 w 1155700"/>
              <a:gd name="connsiteY4" fmla="*/ 724616 h 740680"/>
              <a:gd name="connsiteX5" fmla="*/ 282575 w 1155700"/>
              <a:gd name="connsiteY5" fmla="*/ 654766 h 740680"/>
              <a:gd name="connsiteX6" fmla="*/ 311150 w 1155700"/>
              <a:gd name="connsiteY6" fmla="*/ 537291 h 740680"/>
              <a:gd name="connsiteX7" fmla="*/ 327025 w 1155700"/>
              <a:gd name="connsiteY7" fmla="*/ 407116 h 740680"/>
              <a:gd name="connsiteX8" fmla="*/ 346075 w 1155700"/>
              <a:gd name="connsiteY8" fmla="*/ 200741 h 740680"/>
              <a:gd name="connsiteX9" fmla="*/ 371475 w 1155700"/>
              <a:gd name="connsiteY9" fmla="*/ 86441 h 740680"/>
              <a:gd name="connsiteX10" fmla="*/ 400050 w 1155700"/>
              <a:gd name="connsiteY10" fmla="*/ 10241 h 740680"/>
              <a:gd name="connsiteX11" fmla="*/ 415925 w 1155700"/>
              <a:gd name="connsiteY11" fmla="*/ 716 h 740680"/>
              <a:gd name="connsiteX12" fmla="*/ 434975 w 1155700"/>
              <a:gd name="connsiteY12" fmla="*/ 3891 h 740680"/>
              <a:gd name="connsiteX13" fmla="*/ 447675 w 1155700"/>
              <a:gd name="connsiteY13" fmla="*/ 29291 h 740680"/>
              <a:gd name="connsiteX14" fmla="*/ 454025 w 1155700"/>
              <a:gd name="connsiteY14" fmla="*/ 67391 h 740680"/>
              <a:gd name="connsiteX15" fmla="*/ 466725 w 1155700"/>
              <a:gd name="connsiteY15" fmla="*/ 197566 h 740680"/>
              <a:gd name="connsiteX16" fmla="*/ 485775 w 1155700"/>
              <a:gd name="connsiteY16" fmla="*/ 340441 h 740680"/>
              <a:gd name="connsiteX17" fmla="*/ 517525 w 1155700"/>
              <a:gd name="connsiteY17" fmla="*/ 518241 h 740680"/>
              <a:gd name="connsiteX18" fmla="*/ 568325 w 1155700"/>
              <a:gd name="connsiteY18" fmla="*/ 645241 h 740680"/>
              <a:gd name="connsiteX19" fmla="*/ 612775 w 1155700"/>
              <a:gd name="connsiteY19" fmla="*/ 711916 h 740680"/>
              <a:gd name="connsiteX20" fmla="*/ 663575 w 1155700"/>
              <a:gd name="connsiteY20" fmla="*/ 727791 h 740680"/>
              <a:gd name="connsiteX21" fmla="*/ 717550 w 1155700"/>
              <a:gd name="connsiteY21" fmla="*/ 730966 h 740680"/>
              <a:gd name="connsiteX22" fmla="*/ 768350 w 1155700"/>
              <a:gd name="connsiteY22" fmla="*/ 737316 h 740680"/>
              <a:gd name="connsiteX23" fmla="*/ 882650 w 1155700"/>
              <a:gd name="connsiteY23" fmla="*/ 737316 h 740680"/>
              <a:gd name="connsiteX24" fmla="*/ 1019175 w 1155700"/>
              <a:gd name="connsiteY24" fmla="*/ 737316 h 740680"/>
              <a:gd name="connsiteX25" fmla="*/ 1155700 w 1155700"/>
              <a:gd name="connsiteY25" fmla="*/ 740491 h 740680"/>
              <a:gd name="connsiteX0" fmla="*/ 0 w 1155700"/>
              <a:gd name="connsiteY0" fmla="*/ 737316 h 740680"/>
              <a:gd name="connsiteX1" fmla="*/ 73025 w 1155700"/>
              <a:gd name="connsiteY1" fmla="*/ 737316 h 740680"/>
              <a:gd name="connsiteX2" fmla="*/ 155575 w 1155700"/>
              <a:gd name="connsiteY2" fmla="*/ 737316 h 740680"/>
              <a:gd name="connsiteX3" fmla="*/ 193675 w 1155700"/>
              <a:gd name="connsiteY3" fmla="*/ 737316 h 740680"/>
              <a:gd name="connsiteX4" fmla="*/ 238125 w 1155700"/>
              <a:gd name="connsiteY4" fmla="*/ 724616 h 740680"/>
              <a:gd name="connsiteX5" fmla="*/ 282575 w 1155700"/>
              <a:gd name="connsiteY5" fmla="*/ 654766 h 740680"/>
              <a:gd name="connsiteX6" fmla="*/ 311150 w 1155700"/>
              <a:gd name="connsiteY6" fmla="*/ 537291 h 740680"/>
              <a:gd name="connsiteX7" fmla="*/ 327025 w 1155700"/>
              <a:gd name="connsiteY7" fmla="*/ 407116 h 740680"/>
              <a:gd name="connsiteX8" fmla="*/ 346075 w 1155700"/>
              <a:gd name="connsiteY8" fmla="*/ 200741 h 740680"/>
              <a:gd name="connsiteX9" fmla="*/ 371475 w 1155700"/>
              <a:gd name="connsiteY9" fmla="*/ 86441 h 740680"/>
              <a:gd name="connsiteX10" fmla="*/ 400050 w 1155700"/>
              <a:gd name="connsiteY10" fmla="*/ 10241 h 740680"/>
              <a:gd name="connsiteX11" fmla="*/ 415925 w 1155700"/>
              <a:gd name="connsiteY11" fmla="*/ 716 h 740680"/>
              <a:gd name="connsiteX12" fmla="*/ 434975 w 1155700"/>
              <a:gd name="connsiteY12" fmla="*/ 3891 h 740680"/>
              <a:gd name="connsiteX13" fmla="*/ 447675 w 1155700"/>
              <a:gd name="connsiteY13" fmla="*/ 29291 h 740680"/>
              <a:gd name="connsiteX14" fmla="*/ 454025 w 1155700"/>
              <a:gd name="connsiteY14" fmla="*/ 67391 h 740680"/>
              <a:gd name="connsiteX15" fmla="*/ 476250 w 1155700"/>
              <a:gd name="connsiteY15" fmla="*/ 197566 h 740680"/>
              <a:gd name="connsiteX16" fmla="*/ 485775 w 1155700"/>
              <a:gd name="connsiteY16" fmla="*/ 340441 h 740680"/>
              <a:gd name="connsiteX17" fmla="*/ 517525 w 1155700"/>
              <a:gd name="connsiteY17" fmla="*/ 518241 h 740680"/>
              <a:gd name="connsiteX18" fmla="*/ 568325 w 1155700"/>
              <a:gd name="connsiteY18" fmla="*/ 645241 h 740680"/>
              <a:gd name="connsiteX19" fmla="*/ 612775 w 1155700"/>
              <a:gd name="connsiteY19" fmla="*/ 711916 h 740680"/>
              <a:gd name="connsiteX20" fmla="*/ 663575 w 1155700"/>
              <a:gd name="connsiteY20" fmla="*/ 727791 h 740680"/>
              <a:gd name="connsiteX21" fmla="*/ 717550 w 1155700"/>
              <a:gd name="connsiteY21" fmla="*/ 730966 h 740680"/>
              <a:gd name="connsiteX22" fmla="*/ 768350 w 1155700"/>
              <a:gd name="connsiteY22" fmla="*/ 737316 h 740680"/>
              <a:gd name="connsiteX23" fmla="*/ 882650 w 1155700"/>
              <a:gd name="connsiteY23" fmla="*/ 737316 h 740680"/>
              <a:gd name="connsiteX24" fmla="*/ 1019175 w 1155700"/>
              <a:gd name="connsiteY24" fmla="*/ 737316 h 740680"/>
              <a:gd name="connsiteX25" fmla="*/ 1155700 w 1155700"/>
              <a:gd name="connsiteY25" fmla="*/ 740491 h 740680"/>
              <a:gd name="connsiteX0" fmla="*/ 0 w 1155700"/>
              <a:gd name="connsiteY0" fmla="*/ 738956 h 742320"/>
              <a:gd name="connsiteX1" fmla="*/ 73025 w 1155700"/>
              <a:gd name="connsiteY1" fmla="*/ 738956 h 742320"/>
              <a:gd name="connsiteX2" fmla="*/ 155575 w 1155700"/>
              <a:gd name="connsiteY2" fmla="*/ 738956 h 742320"/>
              <a:gd name="connsiteX3" fmla="*/ 193675 w 1155700"/>
              <a:gd name="connsiteY3" fmla="*/ 738956 h 742320"/>
              <a:gd name="connsiteX4" fmla="*/ 238125 w 1155700"/>
              <a:gd name="connsiteY4" fmla="*/ 726256 h 742320"/>
              <a:gd name="connsiteX5" fmla="*/ 282575 w 1155700"/>
              <a:gd name="connsiteY5" fmla="*/ 656406 h 742320"/>
              <a:gd name="connsiteX6" fmla="*/ 311150 w 1155700"/>
              <a:gd name="connsiteY6" fmla="*/ 538931 h 742320"/>
              <a:gd name="connsiteX7" fmla="*/ 327025 w 1155700"/>
              <a:gd name="connsiteY7" fmla="*/ 408756 h 742320"/>
              <a:gd name="connsiteX8" fmla="*/ 346075 w 1155700"/>
              <a:gd name="connsiteY8" fmla="*/ 202381 h 742320"/>
              <a:gd name="connsiteX9" fmla="*/ 371475 w 1155700"/>
              <a:gd name="connsiteY9" fmla="*/ 88081 h 742320"/>
              <a:gd name="connsiteX10" fmla="*/ 390525 w 1155700"/>
              <a:gd name="connsiteY10" fmla="*/ 34106 h 742320"/>
              <a:gd name="connsiteX11" fmla="*/ 415925 w 1155700"/>
              <a:gd name="connsiteY11" fmla="*/ 2356 h 742320"/>
              <a:gd name="connsiteX12" fmla="*/ 434975 w 1155700"/>
              <a:gd name="connsiteY12" fmla="*/ 5531 h 742320"/>
              <a:gd name="connsiteX13" fmla="*/ 447675 w 1155700"/>
              <a:gd name="connsiteY13" fmla="*/ 30931 h 742320"/>
              <a:gd name="connsiteX14" fmla="*/ 454025 w 1155700"/>
              <a:gd name="connsiteY14" fmla="*/ 69031 h 742320"/>
              <a:gd name="connsiteX15" fmla="*/ 476250 w 1155700"/>
              <a:gd name="connsiteY15" fmla="*/ 199206 h 742320"/>
              <a:gd name="connsiteX16" fmla="*/ 485775 w 1155700"/>
              <a:gd name="connsiteY16" fmla="*/ 342081 h 742320"/>
              <a:gd name="connsiteX17" fmla="*/ 517525 w 1155700"/>
              <a:gd name="connsiteY17" fmla="*/ 519881 h 742320"/>
              <a:gd name="connsiteX18" fmla="*/ 568325 w 1155700"/>
              <a:gd name="connsiteY18" fmla="*/ 646881 h 742320"/>
              <a:gd name="connsiteX19" fmla="*/ 612775 w 1155700"/>
              <a:gd name="connsiteY19" fmla="*/ 713556 h 742320"/>
              <a:gd name="connsiteX20" fmla="*/ 663575 w 1155700"/>
              <a:gd name="connsiteY20" fmla="*/ 729431 h 742320"/>
              <a:gd name="connsiteX21" fmla="*/ 717550 w 1155700"/>
              <a:gd name="connsiteY21" fmla="*/ 732606 h 742320"/>
              <a:gd name="connsiteX22" fmla="*/ 768350 w 1155700"/>
              <a:gd name="connsiteY22" fmla="*/ 738956 h 742320"/>
              <a:gd name="connsiteX23" fmla="*/ 882650 w 1155700"/>
              <a:gd name="connsiteY23" fmla="*/ 738956 h 742320"/>
              <a:gd name="connsiteX24" fmla="*/ 1019175 w 1155700"/>
              <a:gd name="connsiteY24" fmla="*/ 738956 h 742320"/>
              <a:gd name="connsiteX25" fmla="*/ 1155700 w 1155700"/>
              <a:gd name="connsiteY25" fmla="*/ 742131 h 742320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54025 w 1155700"/>
              <a:gd name="connsiteY14" fmla="*/ 69558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6250 w 1155700"/>
              <a:gd name="connsiteY15" fmla="*/ 1997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8632 w 1155700"/>
              <a:gd name="connsiteY15" fmla="*/ 237833 h 742847"/>
              <a:gd name="connsiteX16" fmla="*/ 485775 w 1155700"/>
              <a:gd name="connsiteY16" fmla="*/ 342608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  <a:gd name="connsiteX0" fmla="*/ 0 w 1155700"/>
              <a:gd name="connsiteY0" fmla="*/ 739483 h 742847"/>
              <a:gd name="connsiteX1" fmla="*/ 73025 w 1155700"/>
              <a:gd name="connsiteY1" fmla="*/ 739483 h 742847"/>
              <a:gd name="connsiteX2" fmla="*/ 155575 w 1155700"/>
              <a:gd name="connsiteY2" fmla="*/ 739483 h 742847"/>
              <a:gd name="connsiteX3" fmla="*/ 193675 w 1155700"/>
              <a:gd name="connsiteY3" fmla="*/ 739483 h 742847"/>
              <a:gd name="connsiteX4" fmla="*/ 238125 w 1155700"/>
              <a:gd name="connsiteY4" fmla="*/ 726783 h 742847"/>
              <a:gd name="connsiteX5" fmla="*/ 282575 w 1155700"/>
              <a:gd name="connsiteY5" fmla="*/ 656933 h 742847"/>
              <a:gd name="connsiteX6" fmla="*/ 311150 w 1155700"/>
              <a:gd name="connsiteY6" fmla="*/ 539458 h 742847"/>
              <a:gd name="connsiteX7" fmla="*/ 327025 w 1155700"/>
              <a:gd name="connsiteY7" fmla="*/ 409283 h 742847"/>
              <a:gd name="connsiteX8" fmla="*/ 346075 w 1155700"/>
              <a:gd name="connsiteY8" fmla="*/ 202908 h 742847"/>
              <a:gd name="connsiteX9" fmla="*/ 371475 w 1155700"/>
              <a:gd name="connsiteY9" fmla="*/ 88608 h 742847"/>
              <a:gd name="connsiteX10" fmla="*/ 390525 w 1155700"/>
              <a:gd name="connsiteY10" fmla="*/ 34633 h 742847"/>
              <a:gd name="connsiteX11" fmla="*/ 415925 w 1155700"/>
              <a:gd name="connsiteY11" fmla="*/ 2883 h 742847"/>
              <a:gd name="connsiteX12" fmla="*/ 434975 w 1155700"/>
              <a:gd name="connsiteY12" fmla="*/ 6058 h 742847"/>
              <a:gd name="connsiteX13" fmla="*/ 452438 w 1155700"/>
              <a:gd name="connsiteY13" fmla="*/ 43364 h 742847"/>
              <a:gd name="connsiteX14" fmla="*/ 465931 w 1155700"/>
              <a:gd name="connsiteY14" fmla="*/ 129089 h 742847"/>
              <a:gd name="connsiteX15" fmla="*/ 478632 w 1155700"/>
              <a:gd name="connsiteY15" fmla="*/ 237833 h 742847"/>
              <a:gd name="connsiteX16" fmla="*/ 492919 w 1155700"/>
              <a:gd name="connsiteY16" fmla="*/ 364040 h 742847"/>
              <a:gd name="connsiteX17" fmla="*/ 517525 w 1155700"/>
              <a:gd name="connsiteY17" fmla="*/ 520408 h 742847"/>
              <a:gd name="connsiteX18" fmla="*/ 568325 w 1155700"/>
              <a:gd name="connsiteY18" fmla="*/ 647408 h 742847"/>
              <a:gd name="connsiteX19" fmla="*/ 612775 w 1155700"/>
              <a:gd name="connsiteY19" fmla="*/ 714083 h 742847"/>
              <a:gd name="connsiteX20" fmla="*/ 663575 w 1155700"/>
              <a:gd name="connsiteY20" fmla="*/ 729958 h 742847"/>
              <a:gd name="connsiteX21" fmla="*/ 717550 w 1155700"/>
              <a:gd name="connsiteY21" fmla="*/ 733133 h 742847"/>
              <a:gd name="connsiteX22" fmla="*/ 768350 w 1155700"/>
              <a:gd name="connsiteY22" fmla="*/ 739483 h 742847"/>
              <a:gd name="connsiteX23" fmla="*/ 882650 w 1155700"/>
              <a:gd name="connsiteY23" fmla="*/ 739483 h 742847"/>
              <a:gd name="connsiteX24" fmla="*/ 1019175 w 1155700"/>
              <a:gd name="connsiteY24" fmla="*/ 739483 h 742847"/>
              <a:gd name="connsiteX25" fmla="*/ 1155700 w 1155700"/>
              <a:gd name="connsiteY25" fmla="*/ 742658 h 74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5700" h="742847">
                <a:moveTo>
                  <a:pt x="0" y="739483"/>
                </a:moveTo>
                <a:lnTo>
                  <a:pt x="73025" y="739483"/>
                </a:lnTo>
                <a:lnTo>
                  <a:pt x="155575" y="739483"/>
                </a:lnTo>
                <a:cubicBezTo>
                  <a:pt x="175683" y="739483"/>
                  <a:pt x="179917" y="741600"/>
                  <a:pt x="193675" y="739483"/>
                </a:cubicBezTo>
                <a:cubicBezTo>
                  <a:pt x="207433" y="737366"/>
                  <a:pt x="223308" y="740541"/>
                  <a:pt x="238125" y="726783"/>
                </a:cubicBezTo>
                <a:cubicBezTo>
                  <a:pt x="252942" y="713025"/>
                  <a:pt x="270404" y="688154"/>
                  <a:pt x="282575" y="656933"/>
                </a:cubicBezTo>
                <a:cubicBezTo>
                  <a:pt x="294746" y="625712"/>
                  <a:pt x="303742" y="580733"/>
                  <a:pt x="311150" y="539458"/>
                </a:cubicBezTo>
                <a:cubicBezTo>
                  <a:pt x="318558" y="498183"/>
                  <a:pt x="321204" y="465375"/>
                  <a:pt x="327025" y="409283"/>
                </a:cubicBezTo>
                <a:cubicBezTo>
                  <a:pt x="332846" y="353191"/>
                  <a:pt x="338667" y="256354"/>
                  <a:pt x="346075" y="202908"/>
                </a:cubicBezTo>
                <a:cubicBezTo>
                  <a:pt x="353483" y="149462"/>
                  <a:pt x="364067" y="116654"/>
                  <a:pt x="371475" y="88608"/>
                </a:cubicBezTo>
                <a:cubicBezTo>
                  <a:pt x="378883" y="60562"/>
                  <a:pt x="383117" y="48920"/>
                  <a:pt x="390525" y="34633"/>
                </a:cubicBezTo>
                <a:cubicBezTo>
                  <a:pt x="397933" y="20346"/>
                  <a:pt x="408517" y="7646"/>
                  <a:pt x="415925" y="2883"/>
                </a:cubicBezTo>
                <a:cubicBezTo>
                  <a:pt x="423333" y="-1880"/>
                  <a:pt x="428890" y="-689"/>
                  <a:pt x="434975" y="6058"/>
                </a:cubicBezTo>
                <a:cubicBezTo>
                  <a:pt x="441060" y="12805"/>
                  <a:pt x="447279" y="22859"/>
                  <a:pt x="452438" y="43364"/>
                </a:cubicBezTo>
                <a:cubicBezTo>
                  <a:pt x="457597" y="63869"/>
                  <a:pt x="461565" y="96678"/>
                  <a:pt x="465931" y="129089"/>
                </a:cubicBezTo>
                <a:cubicBezTo>
                  <a:pt x="470297" y="161501"/>
                  <a:pt x="474134" y="198674"/>
                  <a:pt x="478632" y="237833"/>
                </a:cubicBezTo>
                <a:cubicBezTo>
                  <a:pt x="483130" y="276992"/>
                  <a:pt x="486437" y="316944"/>
                  <a:pt x="492919" y="364040"/>
                </a:cubicBezTo>
                <a:cubicBezTo>
                  <a:pt x="499401" y="411136"/>
                  <a:pt x="504957" y="473180"/>
                  <a:pt x="517525" y="520408"/>
                </a:cubicBezTo>
                <a:cubicBezTo>
                  <a:pt x="530093" y="567636"/>
                  <a:pt x="552450" y="615129"/>
                  <a:pt x="568325" y="647408"/>
                </a:cubicBezTo>
                <a:cubicBezTo>
                  <a:pt x="584200" y="679687"/>
                  <a:pt x="596900" y="700325"/>
                  <a:pt x="612775" y="714083"/>
                </a:cubicBezTo>
                <a:cubicBezTo>
                  <a:pt x="628650" y="727841"/>
                  <a:pt x="646113" y="726783"/>
                  <a:pt x="663575" y="729958"/>
                </a:cubicBezTo>
                <a:cubicBezTo>
                  <a:pt x="681038" y="733133"/>
                  <a:pt x="700088" y="731546"/>
                  <a:pt x="717550" y="733133"/>
                </a:cubicBezTo>
                <a:cubicBezTo>
                  <a:pt x="735012" y="734720"/>
                  <a:pt x="740833" y="738425"/>
                  <a:pt x="768350" y="739483"/>
                </a:cubicBezTo>
                <a:cubicBezTo>
                  <a:pt x="795867" y="740541"/>
                  <a:pt x="882650" y="739483"/>
                  <a:pt x="882650" y="739483"/>
                </a:cubicBezTo>
                <a:lnTo>
                  <a:pt x="1019175" y="739483"/>
                </a:lnTo>
                <a:cubicBezTo>
                  <a:pt x="1064683" y="740012"/>
                  <a:pt x="1136650" y="743716"/>
                  <a:pt x="1155700" y="7426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557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Trick #2 : the saddle-point expansion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243012"/>
            <a:ext cx="1643063" cy="8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50" y="723900"/>
            <a:ext cx="30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ordinary integral</a:t>
            </a:r>
            <a:endParaRPr lang="nl-BE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000625" y="971550"/>
            <a:ext cx="0" cy="1000125"/>
          </a:xfrm>
          <a:prstGeom prst="straightConnector1">
            <a:avLst/>
          </a:prstGeom>
          <a:ln w="12700">
            <a:solidFill>
              <a:srgbClr val="0056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3000" y="1914525"/>
            <a:ext cx="1219200" cy="0"/>
          </a:xfrm>
          <a:prstGeom prst="straightConnector1">
            <a:avLst/>
          </a:prstGeom>
          <a:ln w="12700">
            <a:solidFill>
              <a:srgbClr val="0056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991100" y="1183826"/>
            <a:ext cx="1019175" cy="463015"/>
          </a:xfrm>
          <a:custGeom>
            <a:avLst/>
            <a:gdLst>
              <a:gd name="connsiteX0" fmla="*/ 0 w 942975"/>
              <a:gd name="connsiteY0" fmla="*/ 4939 h 205654"/>
              <a:gd name="connsiteX1" fmla="*/ 133350 w 942975"/>
              <a:gd name="connsiteY1" fmla="*/ 14464 h 205654"/>
              <a:gd name="connsiteX2" fmla="*/ 276225 w 942975"/>
              <a:gd name="connsiteY2" fmla="*/ 52564 h 205654"/>
              <a:gd name="connsiteX3" fmla="*/ 361950 w 942975"/>
              <a:gd name="connsiteY3" fmla="*/ 138289 h 205654"/>
              <a:gd name="connsiteX4" fmla="*/ 447675 w 942975"/>
              <a:gd name="connsiteY4" fmla="*/ 204964 h 205654"/>
              <a:gd name="connsiteX5" fmla="*/ 561975 w 942975"/>
              <a:gd name="connsiteY5" fmla="*/ 166864 h 205654"/>
              <a:gd name="connsiteX6" fmla="*/ 628650 w 942975"/>
              <a:gd name="connsiteY6" fmla="*/ 71614 h 205654"/>
              <a:gd name="connsiteX7" fmla="*/ 723900 w 942975"/>
              <a:gd name="connsiteY7" fmla="*/ 4939 h 205654"/>
              <a:gd name="connsiteX8" fmla="*/ 895350 w 942975"/>
              <a:gd name="connsiteY8" fmla="*/ 4939 h 205654"/>
              <a:gd name="connsiteX9" fmla="*/ 942975 w 942975"/>
              <a:gd name="connsiteY9" fmla="*/ 4939 h 205654"/>
              <a:gd name="connsiteX0" fmla="*/ 0 w 942975"/>
              <a:gd name="connsiteY0" fmla="*/ 61356 h 262071"/>
              <a:gd name="connsiteX1" fmla="*/ 133350 w 942975"/>
              <a:gd name="connsiteY1" fmla="*/ 70881 h 262071"/>
              <a:gd name="connsiteX2" fmla="*/ 276225 w 942975"/>
              <a:gd name="connsiteY2" fmla="*/ 108981 h 262071"/>
              <a:gd name="connsiteX3" fmla="*/ 361950 w 942975"/>
              <a:gd name="connsiteY3" fmla="*/ 194706 h 262071"/>
              <a:gd name="connsiteX4" fmla="*/ 447675 w 942975"/>
              <a:gd name="connsiteY4" fmla="*/ 261381 h 262071"/>
              <a:gd name="connsiteX5" fmla="*/ 561975 w 942975"/>
              <a:gd name="connsiteY5" fmla="*/ 223281 h 262071"/>
              <a:gd name="connsiteX6" fmla="*/ 628650 w 942975"/>
              <a:gd name="connsiteY6" fmla="*/ 128031 h 262071"/>
              <a:gd name="connsiteX7" fmla="*/ 723900 w 942975"/>
              <a:gd name="connsiteY7" fmla="*/ 61356 h 262071"/>
              <a:gd name="connsiteX8" fmla="*/ 895350 w 942975"/>
              <a:gd name="connsiteY8" fmla="*/ 0 h 262071"/>
              <a:gd name="connsiteX9" fmla="*/ 942975 w 942975"/>
              <a:gd name="connsiteY9" fmla="*/ 61356 h 262071"/>
              <a:gd name="connsiteX0" fmla="*/ 0 w 990600"/>
              <a:gd name="connsiteY0" fmla="*/ 98169 h 298884"/>
              <a:gd name="connsiteX1" fmla="*/ 133350 w 990600"/>
              <a:gd name="connsiteY1" fmla="*/ 107694 h 298884"/>
              <a:gd name="connsiteX2" fmla="*/ 276225 w 990600"/>
              <a:gd name="connsiteY2" fmla="*/ 145794 h 298884"/>
              <a:gd name="connsiteX3" fmla="*/ 361950 w 990600"/>
              <a:gd name="connsiteY3" fmla="*/ 231519 h 298884"/>
              <a:gd name="connsiteX4" fmla="*/ 447675 w 990600"/>
              <a:gd name="connsiteY4" fmla="*/ 298194 h 298884"/>
              <a:gd name="connsiteX5" fmla="*/ 561975 w 990600"/>
              <a:gd name="connsiteY5" fmla="*/ 260094 h 298884"/>
              <a:gd name="connsiteX6" fmla="*/ 628650 w 990600"/>
              <a:gd name="connsiteY6" fmla="*/ 164844 h 298884"/>
              <a:gd name="connsiteX7" fmla="*/ 723900 w 990600"/>
              <a:gd name="connsiteY7" fmla="*/ 98169 h 298884"/>
              <a:gd name="connsiteX8" fmla="*/ 895350 w 990600"/>
              <a:gd name="connsiteY8" fmla="*/ 36813 h 298884"/>
              <a:gd name="connsiteX9" fmla="*/ 990600 w 990600"/>
              <a:gd name="connsiteY9" fmla="*/ 0 h 298884"/>
              <a:gd name="connsiteX0" fmla="*/ 0 w 1019175"/>
              <a:gd name="connsiteY0" fmla="*/ 73627 h 298884"/>
              <a:gd name="connsiteX1" fmla="*/ 161925 w 1019175"/>
              <a:gd name="connsiteY1" fmla="*/ 107694 h 298884"/>
              <a:gd name="connsiteX2" fmla="*/ 304800 w 1019175"/>
              <a:gd name="connsiteY2" fmla="*/ 145794 h 298884"/>
              <a:gd name="connsiteX3" fmla="*/ 390525 w 1019175"/>
              <a:gd name="connsiteY3" fmla="*/ 231519 h 298884"/>
              <a:gd name="connsiteX4" fmla="*/ 476250 w 1019175"/>
              <a:gd name="connsiteY4" fmla="*/ 298194 h 298884"/>
              <a:gd name="connsiteX5" fmla="*/ 590550 w 1019175"/>
              <a:gd name="connsiteY5" fmla="*/ 260094 h 298884"/>
              <a:gd name="connsiteX6" fmla="*/ 657225 w 1019175"/>
              <a:gd name="connsiteY6" fmla="*/ 164844 h 298884"/>
              <a:gd name="connsiteX7" fmla="*/ 752475 w 1019175"/>
              <a:gd name="connsiteY7" fmla="*/ 98169 h 298884"/>
              <a:gd name="connsiteX8" fmla="*/ 923925 w 1019175"/>
              <a:gd name="connsiteY8" fmla="*/ 36813 h 298884"/>
              <a:gd name="connsiteX9" fmla="*/ 1019175 w 1019175"/>
              <a:gd name="connsiteY9" fmla="*/ 0 h 298884"/>
              <a:gd name="connsiteX0" fmla="*/ 0 w 1019175"/>
              <a:gd name="connsiteY0" fmla="*/ 73627 h 298251"/>
              <a:gd name="connsiteX1" fmla="*/ 161925 w 1019175"/>
              <a:gd name="connsiteY1" fmla="*/ 107694 h 298251"/>
              <a:gd name="connsiteX2" fmla="*/ 304800 w 1019175"/>
              <a:gd name="connsiteY2" fmla="*/ 145794 h 298251"/>
              <a:gd name="connsiteX3" fmla="*/ 390525 w 1019175"/>
              <a:gd name="connsiteY3" fmla="*/ 231519 h 298251"/>
              <a:gd name="connsiteX4" fmla="*/ 476250 w 1019175"/>
              <a:gd name="connsiteY4" fmla="*/ 298194 h 298251"/>
              <a:gd name="connsiteX5" fmla="*/ 590550 w 1019175"/>
              <a:gd name="connsiteY5" fmla="*/ 241687 h 298251"/>
              <a:gd name="connsiteX6" fmla="*/ 657225 w 1019175"/>
              <a:gd name="connsiteY6" fmla="*/ 164844 h 298251"/>
              <a:gd name="connsiteX7" fmla="*/ 752475 w 1019175"/>
              <a:gd name="connsiteY7" fmla="*/ 98169 h 298251"/>
              <a:gd name="connsiteX8" fmla="*/ 923925 w 1019175"/>
              <a:gd name="connsiteY8" fmla="*/ 36813 h 298251"/>
              <a:gd name="connsiteX9" fmla="*/ 1019175 w 1019175"/>
              <a:gd name="connsiteY9" fmla="*/ 0 h 298251"/>
              <a:gd name="connsiteX0" fmla="*/ 0 w 1019175"/>
              <a:gd name="connsiteY0" fmla="*/ 73627 h 298251"/>
              <a:gd name="connsiteX1" fmla="*/ 161925 w 1019175"/>
              <a:gd name="connsiteY1" fmla="*/ 107694 h 298251"/>
              <a:gd name="connsiteX2" fmla="*/ 304800 w 1019175"/>
              <a:gd name="connsiteY2" fmla="*/ 145794 h 298251"/>
              <a:gd name="connsiteX3" fmla="*/ 390525 w 1019175"/>
              <a:gd name="connsiteY3" fmla="*/ 231519 h 298251"/>
              <a:gd name="connsiteX4" fmla="*/ 495300 w 1019175"/>
              <a:gd name="connsiteY4" fmla="*/ 298194 h 298251"/>
              <a:gd name="connsiteX5" fmla="*/ 590550 w 1019175"/>
              <a:gd name="connsiteY5" fmla="*/ 241687 h 298251"/>
              <a:gd name="connsiteX6" fmla="*/ 657225 w 1019175"/>
              <a:gd name="connsiteY6" fmla="*/ 164844 h 298251"/>
              <a:gd name="connsiteX7" fmla="*/ 752475 w 1019175"/>
              <a:gd name="connsiteY7" fmla="*/ 98169 h 298251"/>
              <a:gd name="connsiteX8" fmla="*/ 923925 w 1019175"/>
              <a:gd name="connsiteY8" fmla="*/ 36813 h 298251"/>
              <a:gd name="connsiteX9" fmla="*/ 1019175 w 1019175"/>
              <a:gd name="connsiteY9" fmla="*/ 0 h 29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9175" h="298251">
                <a:moveTo>
                  <a:pt x="0" y="73627"/>
                </a:moveTo>
                <a:cubicBezTo>
                  <a:pt x="43656" y="74421"/>
                  <a:pt x="111125" y="95666"/>
                  <a:pt x="161925" y="107694"/>
                </a:cubicBezTo>
                <a:cubicBezTo>
                  <a:pt x="212725" y="119722"/>
                  <a:pt x="266700" y="125157"/>
                  <a:pt x="304800" y="145794"/>
                </a:cubicBezTo>
                <a:cubicBezTo>
                  <a:pt x="342900" y="166431"/>
                  <a:pt x="358775" y="206119"/>
                  <a:pt x="390525" y="231519"/>
                </a:cubicBezTo>
                <a:cubicBezTo>
                  <a:pt x="422275" y="256919"/>
                  <a:pt x="461963" y="296499"/>
                  <a:pt x="495300" y="298194"/>
                </a:cubicBezTo>
                <a:cubicBezTo>
                  <a:pt x="528637" y="299889"/>
                  <a:pt x="563563" y="263912"/>
                  <a:pt x="590550" y="241687"/>
                </a:cubicBezTo>
                <a:cubicBezTo>
                  <a:pt x="617537" y="219462"/>
                  <a:pt x="630238" y="188764"/>
                  <a:pt x="657225" y="164844"/>
                </a:cubicBezTo>
                <a:cubicBezTo>
                  <a:pt x="684212" y="140924"/>
                  <a:pt x="708025" y="119508"/>
                  <a:pt x="752475" y="98169"/>
                </a:cubicBezTo>
                <a:cubicBezTo>
                  <a:pt x="796925" y="76830"/>
                  <a:pt x="879475" y="53174"/>
                  <a:pt x="923925" y="36813"/>
                </a:cubicBezTo>
                <a:cubicBezTo>
                  <a:pt x="968375" y="20452"/>
                  <a:pt x="987425" y="12271"/>
                  <a:pt x="1019175" y="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947739"/>
            <a:ext cx="400050" cy="27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7124700" y="971550"/>
            <a:ext cx="0" cy="1000125"/>
          </a:xfrm>
          <a:prstGeom prst="straightConnector1">
            <a:avLst/>
          </a:prstGeom>
          <a:ln w="12700">
            <a:solidFill>
              <a:srgbClr val="0056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77075" y="1914525"/>
            <a:ext cx="1219200" cy="0"/>
          </a:xfrm>
          <a:prstGeom prst="straightConnector1">
            <a:avLst/>
          </a:prstGeom>
          <a:ln w="12700">
            <a:solidFill>
              <a:srgbClr val="0056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857251"/>
            <a:ext cx="504825" cy="2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486400" y="1495425"/>
            <a:ext cx="0" cy="432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985964"/>
            <a:ext cx="213475" cy="1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7562850" y="1064462"/>
            <a:ext cx="0" cy="864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966914"/>
            <a:ext cx="213475" cy="1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97983" y="2290235"/>
            <a:ext cx="444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large </a:t>
            </a:r>
            <a:r>
              <a:rPr lang="en-US" dirty="0" smtClean="0">
                <a:sym typeface="Symbol"/>
              </a:rPr>
              <a:t>, only points close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en-US" dirty="0" smtClean="0">
                <a:sym typeface="Symbol"/>
              </a:rPr>
              <a:t> will matter:</a:t>
            </a:r>
            <a:endParaRPr lang="nl-BE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1" y="2226732"/>
            <a:ext cx="3591111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34" y="2827338"/>
            <a:ext cx="3535524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23381" y="3831171"/>
            <a:ext cx="756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Restricting the integral to Gaussian fluctuations makes it analytically </a:t>
            </a:r>
            <a:r>
              <a:rPr lang="en-US" dirty="0" err="1" smtClean="0"/>
              <a:t>integrable</a:t>
            </a:r>
            <a:r>
              <a:rPr lang="en-US" dirty="0" smtClean="0"/>
              <a:t>:</a:t>
            </a:r>
            <a:endParaRPr lang="nl-BE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81" y="4281492"/>
            <a:ext cx="2287586" cy="86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5148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3799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Gaussian fluctuation expansion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" y="1013355"/>
            <a:ext cx="1525058" cy="3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22530" idx="2"/>
          </p:cNvCxnSpPr>
          <p:nvPr/>
        </p:nvCxnSpPr>
        <p:spPr>
          <a:xfrm flipH="1">
            <a:off x="1549400" y="1336762"/>
            <a:ext cx="185738" cy="28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2134" y="1608668"/>
            <a:ext cx="121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saddle point</a:t>
            </a:r>
            <a:endParaRPr lang="nl-BE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883400" y="1277495"/>
            <a:ext cx="185738" cy="28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16134" y="1549401"/>
            <a:ext cx="954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saddle point</a:t>
            </a:r>
            <a:endParaRPr lang="nl-BE" sz="1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07" y="1083733"/>
            <a:ext cx="1297144" cy="2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7" y="2418291"/>
            <a:ext cx="3999432" cy="34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811867" y="2725295"/>
            <a:ext cx="185738" cy="28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44601" y="2997201"/>
            <a:ext cx="1700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saddle point value</a:t>
            </a:r>
            <a:endParaRPr lang="nl-BE" sz="1600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62" y="2421466"/>
            <a:ext cx="2531447" cy="3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6637866" y="2708362"/>
            <a:ext cx="185738" cy="288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10" y="2980268"/>
            <a:ext cx="132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saddle point value</a:t>
            </a:r>
            <a:endParaRPr lang="nl-BE" sz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82333" y="2370667"/>
            <a:ext cx="711200" cy="440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07733" y="2379133"/>
            <a:ext cx="694267" cy="448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9"/>
          <a:stretch/>
        </p:blipFill>
        <p:spPr bwMode="auto">
          <a:xfrm>
            <a:off x="914401" y="3876675"/>
            <a:ext cx="3448049" cy="63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/>
          <a:stretch/>
        </p:blipFill>
        <p:spPr bwMode="auto">
          <a:xfrm>
            <a:off x="3181350" y="4343400"/>
            <a:ext cx="252994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2932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4" y="3771900"/>
            <a:ext cx="268734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1" r="14417"/>
          <a:stretch/>
        </p:blipFill>
        <p:spPr bwMode="auto">
          <a:xfrm>
            <a:off x="2138798" y="1005774"/>
            <a:ext cx="327212" cy="34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5029199" y="1938867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" name="Oval 2"/>
          <p:cNvSpPr/>
          <p:nvPr/>
        </p:nvSpPr>
        <p:spPr>
          <a:xfrm>
            <a:off x="1043608" y="34417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991348" y="31343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55576" y="3441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991348" y="31343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4920916" y="1359581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alternatives: add the amplitudes</a:t>
            </a:r>
            <a:endParaRPr lang="nl-BE" dirty="0"/>
          </a:p>
        </p:txBody>
      </p:sp>
      <p:sp>
        <p:nvSpPr>
          <p:cNvPr id="34" name="TextBox 33"/>
          <p:cNvSpPr txBox="1"/>
          <p:nvPr/>
        </p:nvSpPr>
        <p:spPr>
          <a:xfrm>
            <a:off x="2815389" y="2646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nl-BE" dirty="0"/>
          </a:p>
        </p:txBody>
      </p:sp>
      <p:sp>
        <p:nvSpPr>
          <p:cNvPr id="35" name="TextBox 34"/>
          <p:cNvSpPr txBox="1"/>
          <p:nvPr/>
        </p:nvSpPr>
        <p:spPr>
          <a:xfrm>
            <a:off x="2811380" y="3653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53" y="3650091"/>
            <a:ext cx="2846905" cy="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2" y="1753702"/>
            <a:ext cx="1447795" cy="2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06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a quantum particle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59832" y="3024188"/>
            <a:ext cx="45719" cy="92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3063837" y="4092713"/>
            <a:ext cx="45719" cy="92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3059827" y="2024063"/>
            <a:ext cx="45719" cy="91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115616" y="2981325"/>
            <a:ext cx="1970484" cy="496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76575" y="2981325"/>
            <a:ext cx="1914773" cy="18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15616" y="3477772"/>
            <a:ext cx="1978104" cy="54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73400" y="3170318"/>
            <a:ext cx="1917948" cy="851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19383" y="2009775"/>
            <a:ext cx="138112" cy="3009899"/>
            <a:chOff x="3424238" y="2009775"/>
            <a:chExt cx="138112" cy="3009899"/>
          </a:xfrm>
        </p:grpSpPr>
        <p:sp>
          <p:nvSpPr>
            <p:cNvPr id="15" name="Rectangle 14"/>
            <p:cNvSpPr/>
            <p:nvPr/>
          </p:nvSpPr>
          <p:spPr>
            <a:xfrm>
              <a:off x="3424238" y="2009775"/>
              <a:ext cx="138112" cy="938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8526" y="3033713"/>
              <a:ext cx="109537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52813" y="4086225"/>
              <a:ext cx="90487" cy="933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461429" y="2021276"/>
              <a:ext cx="57745" cy="2989343"/>
              <a:chOff x="3051811" y="2021276"/>
              <a:chExt cx="57745" cy="298934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059832" y="370572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055816" y="335278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055816" y="3027918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55821" y="477052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63837" y="441757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063837" y="409271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051811" y="2699084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59827" y="234614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059827" y="202127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7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8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9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12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1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80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saddle point value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233489"/>
            <a:ext cx="3548063" cy="38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4850" y="723900"/>
            <a:ext cx="51103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saddle-point contribution to the partition sum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</a:p>
          <a:p>
            <a:endParaRPr lang="en-US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66950"/>
            <a:ext cx="6677026" cy="8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2489" y="3204445"/>
            <a:ext cx="8387381" cy="2243855"/>
            <a:chOff x="662489" y="3204445"/>
            <a:chExt cx="8387381" cy="2243855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25" y="3659000"/>
              <a:ext cx="6962775" cy="75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301" y="4743450"/>
              <a:ext cx="1419557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021" y="4729164"/>
              <a:ext cx="1398180" cy="71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1699" y="4743447"/>
              <a:ext cx="929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Energy </a:t>
              </a:r>
            </a:p>
            <a:p>
              <a:r>
                <a:rPr lang="en-US" sz="1200" dirty="0" smtClean="0"/>
                <a:t>dispersions:</a:t>
              </a:r>
              <a:endParaRPr lang="nl-BE" sz="1200" dirty="0"/>
            </a:p>
          </p:txBody>
        </p:sp>
        <p:sp>
          <p:nvSpPr>
            <p:cNvPr id="5" name="Left Brace 4"/>
            <p:cNvSpPr/>
            <p:nvPr/>
          </p:nvSpPr>
          <p:spPr>
            <a:xfrm>
              <a:off x="2562772" y="4705350"/>
              <a:ext cx="109537" cy="733425"/>
            </a:xfrm>
            <a:prstGeom prst="leftBrace">
              <a:avLst>
                <a:gd name="adj1" fmla="val 362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5729835" y="4714875"/>
              <a:ext cx="109537" cy="733425"/>
            </a:xfrm>
            <a:prstGeom prst="leftBrace">
              <a:avLst>
                <a:gd name="adj1" fmla="val 362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24949" y="4748210"/>
              <a:ext cx="85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Chemical</a:t>
              </a:r>
            </a:p>
            <a:p>
              <a:r>
                <a:rPr lang="en-US" sz="1200" dirty="0" smtClean="0"/>
                <a:t>potentials:</a:t>
              </a:r>
              <a:endParaRPr lang="nl-BE" sz="12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62489" y="3204445"/>
              <a:ext cx="83873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Performing the remaining integrations, we obtain the saddle point free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7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pair condensate order parameter </a:t>
            </a:r>
            <a:r>
              <a:rPr lang="en-US" dirty="0" smtClean="0">
                <a:solidFill>
                  <a:srgbClr val="7D002E"/>
                </a:solidFill>
                <a:latin typeface="Verdana" pitchFamily="34" charset="0"/>
                <a:sym typeface="Symbol"/>
              </a:rPr>
              <a:t>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19200" y="6400800"/>
            <a:ext cx="575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A. R. Sa de Melo, M. Randeria, and J. R. Engelbrecht, Phys. Rev. Lett. </a:t>
            </a:r>
            <a:r>
              <a:rPr lang="en-US" altLang="nl-BE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3202 (1993).</a:t>
            </a:r>
          </a:p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R. Engelbrecht, M. Randeria, and C. A. R. Sa de Melo, Phys. Rev. B </a:t>
            </a:r>
            <a:r>
              <a:rPr lang="en-US" altLang="nl-BE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15153 (1997).</a:t>
            </a: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96975"/>
            <a:ext cx="5464175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3" y="1861634"/>
            <a:ext cx="101569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9066" y="118536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</a:t>
            </a:r>
          </a:p>
          <a:p>
            <a:r>
              <a:rPr lang="en-US" dirty="0" smtClean="0"/>
              <a:t>gap equation: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2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5408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chemical potential (spin-balanced case):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6" name="Picture 7" descr="chem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486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219200" y="6400800"/>
            <a:ext cx="575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A. R. Sa de Melo, M. Randeria, and J. R. Engelbrecht, Phys. Rev. Lett. </a:t>
            </a:r>
            <a:r>
              <a:rPr lang="en-US" altLang="nl-BE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3202 (1993).</a:t>
            </a:r>
          </a:p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R. Engelbrecht, M. Randeria, and C. A. R. Sa de Melo, Phys. Rev. B </a:t>
            </a:r>
            <a:r>
              <a:rPr lang="en-US" altLang="nl-BE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nl-B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15153 (1997).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3" y="1861634"/>
            <a:ext cx="101569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49066" y="1185360"/>
            <a:ext cx="17572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</a:t>
            </a:r>
          </a:p>
          <a:p>
            <a:r>
              <a:rPr lang="en-US" dirty="0" smtClean="0"/>
              <a:t>gap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the number </a:t>
            </a:r>
          </a:p>
          <a:p>
            <a:r>
              <a:rPr lang="en-US" dirty="0" smtClean="0"/>
              <a:t>equation:</a:t>
            </a:r>
            <a:endParaRPr lang="nl-B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62" y="3261254"/>
            <a:ext cx="126822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77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7529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Temperature dependence of the pairing order parameter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6" name="Picture 5" descr="gap-Tdep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08050"/>
            <a:ext cx="5715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3" y="1861634"/>
            <a:ext cx="101569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349066" y="1185360"/>
            <a:ext cx="17572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</a:t>
            </a:r>
          </a:p>
          <a:p>
            <a:r>
              <a:rPr lang="en-US" dirty="0" smtClean="0"/>
              <a:t>gap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the number </a:t>
            </a:r>
          </a:p>
          <a:p>
            <a:r>
              <a:rPr lang="en-US" dirty="0" smtClean="0"/>
              <a:t>equation:</a:t>
            </a:r>
            <a:endParaRPr lang="nl-BE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62" y="3261254"/>
            <a:ext cx="126822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9266" y="5588000"/>
            <a:ext cx="6509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temperature at which the pairing is broken is not equal to the critical</a:t>
            </a:r>
          </a:p>
          <a:p>
            <a:r>
              <a:rPr lang="en-US" sz="1600" dirty="0" smtClean="0"/>
              <a:t>temperature for superfluidity! In the BEC region, pairs are robust and phase </a:t>
            </a:r>
          </a:p>
          <a:p>
            <a:r>
              <a:rPr lang="en-US" sz="1600" dirty="0" smtClean="0"/>
              <a:t>fluctuations destroy superfluidity.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174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666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Gaussian fluctuations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34" y="702733"/>
            <a:ext cx="5395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Expand the action up to quadratic order in the fluctuation field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This yields the Gaussian fluctuation expansion</a:t>
            </a:r>
            <a:endParaRPr lang="nl-BE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8" y="1285347"/>
            <a:ext cx="1512358" cy="3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5" y="1274233"/>
            <a:ext cx="1265839" cy="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693333"/>
            <a:ext cx="159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fluctuations</a:t>
            </a:r>
            <a:endParaRPr lang="nl-BE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880533"/>
            <a:ext cx="1332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 fluctuations</a:t>
            </a:r>
            <a:endParaRPr lang="nl-BE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74267" y="1532468"/>
            <a:ext cx="67733" cy="194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16133" y="1117600"/>
            <a:ext cx="135467" cy="186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6" y="2282596"/>
            <a:ext cx="5757174" cy="6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538134" y="2658520"/>
            <a:ext cx="118533" cy="338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14133" y="2937918"/>
            <a:ext cx="192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we obtained previously</a:t>
            </a:r>
            <a:endParaRPr lang="nl-BE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07200" y="2675454"/>
            <a:ext cx="33867" cy="33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04466" y="2963317"/>
            <a:ext cx="155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fluctuation action</a:t>
            </a:r>
            <a:endParaRPr lang="nl-BE" sz="12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2" y="3707783"/>
            <a:ext cx="5527728" cy="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3533" y="3445907"/>
            <a:ext cx="816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fluctuation action can be written as</a:t>
            </a:r>
            <a:endParaRPr lang="nl-BE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62751" y="4469544"/>
            <a:ext cx="3300586" cy="472007"/>
            <a:chOff x="4474426" y="5223107"/>
            <a:chExt cx="3300586" cy="472007"/>
          </a:xfrm>
        </p:grpSpPr>
        <p:sp>
          <p:nvSpPr>
            <p:cNvPr id="36" name="Right Brace 35"/>
            <p:cNvSpPr/>
            <p:nvPr/>
          </p:nvSpPr>
          <p:spPr>
            <a:xfrm rot="5400000">
              <a:off x="5689145" y="4224412"/>
              <a:ext cx="144760" cy="2142150"/>
            </a:xfrm>
            <a:prstGeom prst="rightBrace">
              <a:avLst>
                <a:gd name="adj1" fmla="val 4801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666" y="5334179"/>
              <a:ext cx="1140346" cy="36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474426" y="5341799"/>
              <a:ext cx="22538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A"/>
                  </a:solidFill>
                </a:rPr>
                <a:t>The “fluctuation matrix” </a:t>
              </a:r>
              <a:endParaRPr lang="nl-BE" sz="1600" dirty="0" smtClean="0">
                <a:solidFill>
                  <a:srgbClr val="0000FA"/>
                </a:solidFill>
              </a:endParaRPr>
            </a:p>
          </p:txBody>
        </p:sp>
      </p:grp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2" y="5130800"/>
            <a:ext cx="2675464" cy="5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12799" y="5232370"/>
            <a:ext cx="8161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Remember the one bosonic field integral we can do: </a:t>
            </a:r>
          </a:p>
          <a:p>
            <a:endParaRPr lang="en-US" sz="2000" dirty="0"/>
          </a:p>
          <a:p>
            <a:r>
              <a:rPr lang="en-US" sz="1600" dirty="0" smtClean="0">
                <a:sym typeface="Symbol"/>
              </a:rPr>
              <a:t>          </a:t>
            </a:r>
            <a:endParaRPr lang="nl-BE" sz="1600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98" y="5662060"/>
            <a:ext cx="4073947" cy="6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1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5580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fluctuation contribution to the free energy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820188" y="6400800"/>
            <a:ext cx="575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+mn-lt"/>
                <a:cs typeface="Times New Roman" pitchFamily="18" charset="0"/>
              </a:rPr>
              <a:t>C. A. R. Sa de Melo, M. Randeria, and J. R. Engelbrecht, Phys. Rev. Lett. </a:t>
            </a:r>
            <a:r>
              <a:rPr lang="en-US" altLang="nl-BE" sz="1200" b="1">
                <a:solidFill>
                  <a:schemeClr val="tx1"/>
                </a:solidFill>
                <a:latin typeface="+mn-lt"/>
                <a:cs typeface="Times New Roman" pitchFamily="18" charset="0"/>
              </a:rPr>
              <a:t>71</a:t>
            </a:r>
            <a:r>
              <a:rPr lang="en-US" altLang="nl-BE" sz="1200">
                <a:solidFill>
                  <a:schemeClr val="tx1"/>
                </a:solidFill>
                <a:latin typeface="+mn-lt"/>
                <a:cs typeface="Times New Roman" pitchFamily="18" charset="0"/>
              </a:rPr>
              <a:t>, 3202 (1993).</a:t>
            </a:r>
          </a:p>
          <a:p>
            <a:pPr eaLnBrk="1" hangingPunct="1"/>
            <a:r>
              <a:rPr lang="en-US" altLang="nl-BE" sz="1200">
                <a:solidFill>
                  <a:schemeClr val="tx1"/>
                </a:solidFill>
                <a:latin typeface="+mn-lt"/>
                <a:cs typeface="Times New Roman" pitchFamily="18" charset="0"/>
              </a:rPr>
              <a:t>J. R. Engelbrecht, M. Randeria, and C. A. R. Sa de Melo, Phys. Rev. B </a:t>
            </a:r>
            <a:r>
              <a:rPr lang="en-US" altLang="nl-BE" sz="1200" b="1">
                <a:solidFill>
                  <a:schemeClr val="tx1"/>
                </a:solidFill>
                <a:latin typeface="+mn-lt"/>
                <a:cs typeface="Times New Roman" pitchFamily="18" charset="0"/>
              </a:rPr>
              <a:t>55</a:t>
            </a:r>
            <a:r>
              <a:rPr lang="en-US" altLang="nl-BE" sz="1200">
                <a:solidFill>
                  <a:schemeClr val="tx1"/>
                </a:solidFill>
                <a:latin typeface="+mn-lt"/>
                <a:cs typeface="Times New Roman" pitchFamily="18" charset="0"/>
              </a:rPr>
              <a:t>, 15153 (1997).</a:t>
            </a: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350963"/>
            <a:ext cx="38893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17"/>
          <p:cNvSpPr txBox="1">
            <a:spLocks noChangeArrowheads="1"/>
          </p:cNvSpPr>
          <p:nvPr/>
        </p:nvSpPr>
        <p:spPr bwMode="auto">
          <a:xfrm rot="16200000">
            <a:off x="3506788" y="2794000"/>
            <a:ext cx="628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US" altLang="nl-BE" baseline="-2500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altLang="nl-BE">
                <a:solidFill>
                  <a:schemeClr val="tx1"/>
                </a:solidFill>
                <a:latin typeface="Times New Roman" pitchFamily="18" charset="0"/>
              </a:rPr>
              <a:t>/T</a:t>
            </a:r>
            <a:r>
              <a:rPr lang="en-US" altLang="nl-BE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endParaRPr lang="nl-NL" altLang="nl-BE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595938" y="4784725"/>
            <a:ext cx="576262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453063" y="4664075"/>
            <a:ext cx="80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>
                <a:solidFill>
                  <a:schemeClr val="tx1"/>
                </a:solidFill>
                <a:latin typeface="Times New Roman" pitchFamily="18" charset="0"/>
              </a:rPr>
              <a:t>1/(k</a:t>
            </a:r>
            <a:r>
              <a:rPr lang="en-US" altLang="nl-BE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altLang="nl-BE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altLang="nl-BE" baseline="-2500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altLang="nl-BE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nl-NL" altLang="nl-B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6164263" y="1711325"/>
            <a:ext cx="1053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sz="1400">
                <a:solidFill>
                  <a:schemeClr val="tx1"/>
                </a:solidFill>
                <a:latin typeface="+mn-lt"/>
              </a:rPr>
              <a:t>without</a:t>
            </a:r>
          </a:p>
          <a:p>
            <a:pPr eaLnBrk="1" hangingPunct="1"/>
            <a:r>
              <a:rPr lang="en-US" altLang="nl-BE" sz="1400">
                <a:solidFill>
                  <a:schemeClr val="tx1"/>
                </a:solidFill>
                <a:latin typeface="+mn-lt"/>
              </a:rPr>
              <a:t>fluctuations</a:t>
            </a:r>
            <a:endParaRPr lang="nl-NL" altLang="nl-BE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6461125" y="3367088"/>
            <a:ext cx="1053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3E65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rgbClr val="003E65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rgbClr val="003E65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E65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nl-BE" sz="1400">
                <a:solidFill>
                  <a:schemeClr val="tx1"/>
                </a:solidFill>
                <a:latin typeface="+mn-lt"/>
              </a:rPr>
              <a:t>including</a:t>
            </a:r>
          </a:p>
          <a:p>
            <a:pPr eaLnBrk="1" hangingPunct="1"/>
            <a:r>
              <a:rPr lang="en-US" altLang="nl-BE" sz="1400">
                <a:solidFill>
                  <a:schemeClr val="tx1"/>
                </a:solidFill>
                <a:latin typeface="+mn-lt"/>
              </a:rPr>
              <a:t>fluctuations</a:t>
            </a:r>
            <a:endParaRPr lang="nl-NL" altLang="nl-BE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325" y="676275"/>
            <a:ext cx="572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Solving the gap and number equations for </a:t>
            </a:r>
            <a:r>
              <a:rPr lang="en-US" dirty="0" smtClean="0">
                <a:sym typeface="Symbol"/>
              </a:rPr>
              <a:t>0</a:t>
            </a:r>
            <a:r>
              <a:rPr lang="en-US" baseline="-25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yields T</a:t>
            </a:r>
            <a:r>
              <a:rPr lang="en-US" baseline="-25000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:</a:t>
            </a:r>
            <a:endParaRPr lang="nl-BE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4" y="1347788"/>
            <a:ext cx="86797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905000"/>
            <a:ext cx="1704975" cy="53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468313" y="524377"/>
            <a:ext cx="4320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974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The critical temperature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5" y="1016000"/>
            <a:ext cx="7052883" cy="435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400" y="6504801"/>
            <a:ext cx="450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C.A</a:t>
            </a:r>
            <a:r>
              <a:rPr lang="en-US" sz="1200" dirty="0"/>
              <a:t>. Regal, M. Greiner, and D. S. </a:t>
            </a:r>
            <a:r>
              <a:rPr lang="en-US" sz="1200" dirty="0" err="1"/>
              <a:t>Jin</a:t>
            </a:r>
            <a:r>
              <a:rPr lang="en-US" sz="1200" dirty="0"/>
              <a:t>, </a:t>
            </a:r>
            <a:r>
              <a:rPr lang="en-US" sz="1200" dirty="0" smtClean="0"/>
              <a:t>Phys. Rev. Lett. </a:t>
            </a:r>
            <a:r>
              <a:rPr lang="en-US" sz="1200" b="1" dirty="0"/>
              <a:t>92</a:t>
            </a:r>
            <a:r>
              <a:rPr lang="en-US" sz="1200" dirty="0"/>
              <a:t>, 040403 </a:t>
            </a:r>
            <a:r>
              <a:rPr lang="en-US" sz="1200" dirty="0" smtClean="0"/>
              <a:t>(2004)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3046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4320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75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fluctuation matrix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56" y="1083149"/>
            <a:ext cx="5527728" cy="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1267" y="660400"/>
            <a:ext cx="816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action functional for the excitations of the fermion pairs</a:t>
            </a:r>
            <a:r>
              <a:rPr lang="nl-BE" sz="1600" dirty="0" smtClean="0"/>
              <a:t>:</a:t>
            </a:r>
            <a:endParaRPr lang="en-US" sz="16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4245815" y="1861844"/>
            <a:ext cx="3300586" cy="548210"/>
            <a:chOff x="4474426" y="5223107"/>
            <a:chExt cx="3300586" cy="548210"/>
          </a:xfrm>
        </p:grpSpPr>
        <p:sp>
          <p:nvSpPr>
            <p:cNvPr id="31" name="Right Brace 30"/>
            <p:cNvSpPr/>
            <p:nvPr/>
          </p:nvSpPr>
          <p:spPr>
            <a:xfrm rot="5400000">
              <a:off x="5689145" y="4224412"/>
              <a:ext cx="144760" cy="2142150"/>
            </a:xfrm>
            <a:prstGeom prst="rightBrace">
              <a:avLst>
                <a:gd name="adj1" fmla="val 4801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666" y="5410382"/>
              <a:ext cx="1140346" cy="36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474426" y="5418002"/>
              <a:ext cx="22538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A"/>
                  </a:solidFill>
                </a:rPr>
                <a:t>The “fluctuation matrix” </a:t>
              </a:r>
              <a:endParaRPr lang="nl-BE" sz="1600" dirty="0" smtClean="0">
                <a:solidFill>
                  <a:srgbClr val="0000FA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575" y="2785557"/>
            <a:ext cx="784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 smtClean="0"/>
              <a:t>A </a:t>
            </a:r>
            <a:r>
              <a:rPr lang="en-US" sz="1600" dirty="0" smtClean="0"/>
              <a:t>tremendous amount of work has been done to fully understand the fluctuation matrix</a:t>
            </a:r>
          </a:p>
          <a:p>
            <a:pPr marL="285750" indent="-285750">
              <a:buFont typeface="Wingdings"/>
              <a:buChar char="Ø"/>
            </a:pPr>
            <a:endParaRPr lang="en-US" sz="1600" dirty="0"/>
          </a:p>
          <a:p>
            <a:endParaRPr lang="en-US" sz="16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585184" y="3161846"/>
            <a:ext cx="7397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[1</a:t>
            </a:r>
            <a:r>
              <a:rPr lang="nl-BE" sz="1200" dirty="0"/>
              <a:t>] J. Engelbrecht, M. </a:t>
            </a:r>
            <a:r>
              <a:rPr lang="nl-BE" sz="1200" dirty="0" err="1"/>
              <a:t>Randeria</a:t>
            </a:r>
            <a:r>
              <a:rPr lang="nl-BE" sz="1200" dirty="0"/>
              <a:t>, C.A.R. Sa de Melo, </a:t>
            </a:r>
            <a:r>
              <a:rPr lang="nl-BE" sz="1200" dirty="0" err="1"/>
              <a:t>Phys</a:t>
            </a:r>
            <a:r>
              <a:rPr lang="nl-BE" sz="1200" dirty="0"/>
              <a:t>. </a:t>
            </a:r>
            <a:r>
              <a:rPr lang="nl-BE" sz="1200" dirty="0" err="1"/>
              <a:t>Rev</a:t>
            </a:r>
            <a:r>
              <a:rPr lang="nl-BE" sz="1200" dirty="0"/>
              <a:t>. B </a:t>
            </a:r>
            <a:r>
              <a:rPr lang="nl-BE" sz="1200" b="1" dirty="0"/>
              <a:t>55</a:t>
            </a:r>
            <a:r>
              <a:rPr lang="nl-BE" sz="1200" dirty="0"/>
              <a:t>, 15153 (1997</a:t>
            </a:r>
            <a:r>
              <a:rPr lang="nl-BE" sz="1200" dirty="0" smtClean="0"/>
              <a:t>).</a:t>
            </a:r>
          </a:p>
          <a:p>
            <a:r>
              <a:rPr lang="nl-BE" sz="1200" dirty="0" smtClean="0"/>
              <a:t>[2] </a:t>
            </a:r>
            <a:r>
              <a:rPr lang="en-US" sz="1200" dirty="0"/>
              <a:t>Y. </a:t>
            </a:r>
            <a:r>
              <a:rPr lang="en-US" sz="1200" dirty="0" err="1"/>
              <a:t>Ohashi</a:t>
            </a:r>
            <a:r>
              <a:rPr lang="en-US" sz="1200" dirty="0"/>
              <a:t> and A. Griffin, </a:t>
            </a:r>
            <a:r>
              <a:rPr lang="en-US" sz="1200" dirty="0" smtClean="0"/>
              <a:t>Phys</a:t>
            </a:r>
            <a:r>
              <a:rPr lang="en-US" sz="1200" dirty="0"/>
              <a:t>. Rev. A </a:t>
            </a:r>
            <a:r>
              <a:rPr lang="en-US" sz="1200" b="1" dirty="0"/>
              <a:t>67</a:t>
            </a:r>
            <a:r>
              <a:rPr lang="en-US" sz="1200" dirty="0"/>
              <a:t>, 063612 (2003).</a:t>
            </a:r>
            <a:endParaRPr lang="nl-BE" sz="1200" dirty="0" smtClean="0"/>
          </a:p>
          <a:p>
            <a:r>
              <a:rPr lang="nl-BE" sz="1200" dirty="0" smtClean="0"/>
              <a:t>[3] R. </a:t>
            </a:r>
            <a:r>
              <a:rPr lang="nl-BE" sz="1200" dirty="0" err="1" smtClean="0"/>
              <a:t>Combescot</a:t>
            </a:r>
            <a:r>
              <a:rPr lang="nl-BE" sz="1200" dirty="0" smtClean="0"/>
              <a:t>, M. </a:t>
            </a:r>
            <a:r>
              <a:rPr lang="nl-BE" sz="1200" dirty="0" err="1" smtClean="0"/>
              <a:t>Yu</a:t>
            </a:r>
            <a:r>
              <a:rPr lang="nl-BE" sz="1200" dirty="0" smtClean="0"/>
              <a:t>. </a:t>
            </a:r>
            <a:r>
              <a:rPr lang="nl-BE" sz="1200" dirty="0" err="1" smtClean="0"/>
              <a:t>Kagan</a:t>
            </a:r>
            <a:r>
              <a:rPr lang="nl-BE" sz="1200" dirty="0" smtClean="0"/>
              <a:t>, S. </a:t>
            </a:r>
            <a:r>
              <a:rPr lang="nl-BE" sz="1200" dirty="0" err="1" smtClean="0"/>
              <a:t>Stringari</a:t>
            </a:r>
            <a:r>
              <a:rPr lang="nl-BE" sz="1200" dirty="0" smtClean="0"/>
              <a:t>, </a:t>
            </a:r>
            <a:r>
              <a:rPr lang="nl-BE" sz="1200" dirty="0" err="1" smtClean="0"/>
              <a:t>Phys</a:t>
            </a:r>
            <a:r>
              <a:rPr lang="nl-BE" sz="1200" dirty="0" smtClean="0"/>
              <a:t>. </a:t>
            </a:r>
            <a:r>
              <a:rPr lang="nl-BE" sz="1200" dirty="0" err="1" smtClean="0"/>
              <a:t>Rev</a:t>
            </a:r>
            <a:r>
              <a:rPr lang="nl-BE" sz="1200" dirty="0" smtClean="0"/>
              <a:t>. A </a:t>
            </a:r>
            <a:r>
              <a:rPr lang="nl-BE" sz="1200" b="1" dirty="0" smtClean="0"/>
              <a:t>74</a:t>
            </a:r>
            <a:r>
              <a:rPr lang="nl-BE" sz="1200" dirty="0" smtClean="0"/>
              <a:t>, 042717 (2006).</a:t>
            </a:r>
          </a:p>
          <a:p>
            <a:r>
              <a:rPr lang="nl-BE" sz="1200" dirty="0" smtClean="0"/>
              <a:t>[4] </a:t>
            </a:r>
            <a:r>
              <a:rPr lang="en-US" sz="1200" dirty="0"/>
              <a:t>D.-S. Lee, C.-Y. Lin, and R. J. Rivers, </a:t>
            </a:r>
            <a:r>
              <a:rPr lang="en-US" sz="1200" dirty="0" smtClean="0"/>
              <a:t>Phys</a:t>
            </a:r>
            <a:r>
              <a:rPr lang="en-US" sz="1200" dirty="0"/>
              <a:t>. Rev. Lett. </a:t>
            </a:r>
            <a:r>
              <a:rPr lang="en-US" sz="1200" b="1" dirty="0"/>
              <a:t>98</a:t>
            </a:r>
            <a:r>
              <a:rPr lang="en-US" sz="1200" dirty="0"/>
              <a:t>, 020603 (2007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[5] G</a:t>
            </a:r>
            <a:r>
              <a:rPr lang="en-US" sz="1200" dirty="0"/>
              <a:t>. </a:t>
            </a:r>
            <a:r>
              <a:rPr lang="en-US" sz="1200" dirty="0" err="1"/>
              <a:t>Bighin</a:t>
            </a:r>
            <a:r>
              <a:rPr lang="en-US" sz="1200" dirty="0"/>
              <a:t>, L. </a:t>
            </a:r>
            <a:r>
              <a:rPr lang="en-US" sz="1200" dirty="0" err="1"/>
              <a:t>Salasnich</a:t>
            </a:r>
            <a:r>
              <a:rPr lang="en-US" sz="1200" dirty="0"/>
              <a:t>, P. A. </a:t>
            </a:r>
            <a:r>
              <a:rPr lang="en-US" sz="1200" dirty="0" err="1"/>
              <a:t>Marchetti</a:t>
            </a:r>
            <a:r>
              <a:rPr lang="en-US" sz="1200" dirty="0"/>
              <a:t>, and F. </a:t>
            </a:r>
            <a:r>
              <a:rPr lang="en-US" sz="1200" dirty="0" err="1"/>
              <a:t>Toigo</a:t>
            </a:r>
            <a:r>
              <a:rPr lang="en-US" sz="1200" dirty="0" smtClean="0"/>
              <a:t>, </a:t>
            </a:r>
            <a:r>
              <a:rPr lang="en-US" sz="1200" dirty="0"/>
              <a:t>Phys. Rev. A </a:t>
            </a:r>
            <a:r>
              <a:rPr lang="en-US" sz="1200" b="1" dirty="0"/>
              <a:t>92</a:t>
            </a:r>
            <a:r>
              <a:rPr lang="en-US" sz="1200" dirty="0"/>
              <a:t>, 023638 (2015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[6] D. </a:t>
            </a:r>
            <a:r>
              <a:rPr lang="en-US" sz="1200" dirty="0"/>
              <a:t>Pekker and C.M. </a:t>
            </a:r>
            <a:r>
              <a:rPr lang="en-US" sz="1200" dirty="0" smtClean="0"/>
              <a:t>Varma, Annual Review of </a:t>
            </a:r>
            <a:r>
              <a:rPr lang="en-US" sz="1200" dirty="0"/>
              <a:t>Condensed Matter </a:t>
            </a:r>
            <a:r>
              <a:rPr lang="en-US" sz="1200" dirty="0" smtClean="0"/>
              <a:t>Physics </a:t>
            </a:r>
            <a:r>
              <a:rPr lang="en-US" sz="1200" b="1" dirty="0" smtClean="0"/>
              <a:t>6</a:t>
            </a:r>
            <a:r>
              <a:rPr lang="en-US" sz="1200" dirty="0" smtClean="0"/>
              <a:t>, 269 (2015). </a:t>
            </a:r>
          </a:p>
          <a:p>
            <a:r>
              <a:rPr lang="en-US" sz="1200" dirty="0" smtClean="0"/>
              <a:t>[7] </a:t>
            </a:r>
            <a:r>
              <a:rPr lang="en-US" sz="1200" dirty="0"/>
              <a:t>H. </a:t>
            </a:r>
            <a:r>
              <a:rPr lang="en-US" sz="1200" dirty="0" err="1"/>
              <a:t>Kurkjian</a:t>
            </a:r>
            <a:r>
              <a:rPr lang="en-US" sz="1200" dirty="0"/>
              <a:t>, Y. </a:t>
            </a:r>
            <a:r>
              <a:rPr lang="en-US" sz="1200" dirty="0" err="1"/>
              <a:t>Castin</a:t>
            </a:r>
            <a:r>
              <a:rPr lang="en-US" sz="1200" dirty="0"/>
              <a:t>, and A. Sinatra, Phys. Rev. A </a:t>
            </a:r>
            <a:r>
              <a:rPr lang="en-US" sz="1200" b="1" dirty="0"/>
              <a:t>93</a:t>
            </a:r>
            <a:r>
              <a:rPr lang="en-US" sz="1200" dirty="0"/>
              <a:t>, 013623 (2016).</a:t>
            </a:r>
          </a:p>
          <a:p>
            <a:r>
              <a:rPr lang="en-US" sz="1200" dirty="0" smtClean="0"/>
              <a:t>... and many more ... and even more for these modes in superconductors.</a:t>
            </a:r>
          </a:p>
          <a:p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42022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4320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75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fluctuation matrix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56" y="1083149"/>
            <a:ext cx="5527728" cy="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1267" y="660400"/>
            <a:ext cx="816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action functional for the excitations of the fermion pairs</a:t>
            </a:r>
            <a:r>
              <a:rPr lang="nl-BE" sz="1600" dirty="0" smtClean="0"/>
              <a:t>:</a:t>
            </a:r>
            <a:endParaRPr lang="en-US" sz="1600" dirty="0" smtClean="0"/>
          </a:p>
        </p:txBody>
      </p:sp>
      <p:pic>
        <p:nvPicPr>
          <p:cNvPr id="31746" name="Picture 2" descr="Fig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2"/>
          <a:stretch/>
        </p:blipFill>
        <p:spPr bwMode="auto">
          <a:xfrm>
            <a:off x="2349389" y="3032730"/>
            <a:ext cx="4499646" cy="31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15050" y="6093201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86300" y="610272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57550" y="6093201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4175" y="6207501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800" y="6197976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00725" y="6207501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9125" y="6448425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position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5855076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 smtClean="0"/>
              <a:t>Sidorenkov</a:t>
            </a:r>
            <a:r>
              <a:rPr lang="nl-BE" sz="1000" dirty="0" smtClean="0"/>
              <a:t> et al</a:t>
            </a:r>
            <a:r>
              <a:rPr lang="nl-BE" sz="1000" dirty="0"/>
              <a:t>., </a:t>
            </a:r>
            <a:endParaRPr lang="nl-BE" sz="1000" dirty="0" smtClean="0"/>
          </a:p>
          <a:p>
            <a:r>
              <a:rPr lang="nl-BE" sz="1000" dirty="0" smtClean="0"/>
              <a:t>Nature </a:t>
            </a:r>
            <a:r>
              <a:rPr lang="nl-BE" sz="1000" b="1" dirty="0" smtClean="0"/>
              <a:t>498</a:t>
            </a:r>
            <a:r>
              <a:rPr lang="nl-BE" sz="1000" dirty="0"/>
              <a:t>, </a:t>
            </a:r>
            <a:r>
              <a:rPr lang="nl-BE" sz="1000" dirty="0" smtClean="0"/>
              <a:t>78–81(2013)</a:t>
            </a:r>
            <a:endParaRPr lang="nl-BE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784150" y="2014032"/>
            <a:ext cx="784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/>
              <a:t>The inverse fluctuation matrix              can be interpreted as a propagator for coupled amplitude-phase </a:t>
            </a:r>
            <a:r>
              <a:rPr lang="en-US" sz="1600" dirty="0" smtClean="0"/>
              <a:t>modes, and its poles (the zeros of                 ) </a:t>
            </a:r>
            <a:r>
              <a:rPr lang="en-US" sz="1600" dirty="0" smtClean="0"/>
              <a:t>reveal </a:t>
            </a:r>
            <a:r>
              <a:rPr lang="en-US" sz="1600" dirty="0" smtClean="0"/>
              <a:t>the dispersion and lifetime of the bosonic excitations of the superfluid.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70" y="2301717"/>
            <a:ext cx="720080" cy="2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96" y="2003693"/>
            <a:ext cx="520452" cy="3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5497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Example: sound velocity in a Fermi superfluid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1381125"/>
            <a:ext cx="5314951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7475" y="651957"/>
            <a:ext cx="78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 smtClean="0"/>
              <a:t>The poles of the propagator, or equivalently the zeroes of                 , reveal the dispersion and lifetime of the bosonic excitations of the superfluid.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94" y="693113"/>
            <a:ext cx="720080" cy="2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425" y="6486525"/>
            <a:ext cx="4963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S.N. </a:t>
            </a:r>
            <a:r>
              <a:rPr lang="en-US" sz="1200" dirty="0" err="1" smtClean="0"/>
              <a:t>Klimin</a:t>
            </a:r>
            <a:r>
              <a:rPr lang="en-US" sz="1200" dirty="0" smtClean="0"/>
              <a:t>, </a:t>
            </a:r>
            <a:r>
              <a:rPr lang="en-US" sz="1200" dirty="0" smtClean="0"/>
              <a:t>H. </a:t>
            </a:r>
            <a:r>
              <a:rPr lang="en-US" sz="1200" dirty="0" err="1" smtClean="0"/>
              <a:t>Kurkjian</a:t>
            </a:r>
            <a:r>
              <a:rPr lang="en-US" sz="1200" dirty="0" smtClean="0"/>
              <a:t>, J</a:t>
            </a:r>
            <a:r>
              <a:rPr lang="en-US" sz="1200" dirty="0" smtClean="0"/>
              <a:t>. </a:t>
            </a:r>
            <a:r>
              <a:rPr lang="en-US" sz="1200" dirty="0" err="1" smtClean="0"/>
              <a:t>Tempere</a:t>
            </a:r>
            <a:r>
              <a:rPr lang="en-US" sz="1200" dirty="0" smtClean="0"/>
              <a:t>, </a:t>
            </a:r>
            <a:r>
              <a:rPr lang="en-US" sz="1200" dirty="0" err="1" smtClean="0"/>
              <a:t>Journ</a:t>
            </a:r>
            <a:r>
              <a:rPr lang="en-US" sz="1200" dirty="0" smtClean="0"/>
              <a:t>. Low. Temp. Phys. </a:t>
            </a:r>
            <a:r>
              <a:rPr lang="en-US" sz="1200" b="1" dirty="0" smtClean="0"/>
              <a:t>196</a:t>
            </a:r>
            <a:r>
              <a:rPr lang="en-US" sz="1200" dirty="0" smtClean="0"/>
              <a:t>, 102 (2019).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116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3705726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l 2"/>
          <p:cNvSpPr/>
          <p:nvPr/>
        </p:nvSpPr>
        <p:spPr>
          <a:xfrm>
            <a:off x="1043608" y="34417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991348" y="31343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55576" y="3441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991348" y="31343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4920916" y="1359581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alternatives: add the amplitudes</a:t>
            </a:r>
            <a:endParaRPr lang="nl-BE" dirty="0"/>
          </a:p>
        </p:txBody>
      </p:sp>
      <p:sp>
        <p:nvSpPr>
          <p:cNvPr id="31" name="Rectangle 30"/>
          <p:cNvSpPr/>
          <p:nvPr/>
        </p:nvSpPr>
        <p:spPr>
          <a:xfrm>
            <a:off x="3055816" y="3352782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3055816" y="3027918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3055821" y="4770521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063837" y="4417577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3063837" y="4092713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3051811" y="2699084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3059827" y="2346140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3059827" y="2021276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038" name="Group 1037"/>
          <p:cNvGrpSpPr/>
          <p:nvPr/>
        </p:nvGrpSpPr>
        <p:grpSpPr>
          <a:xfrm>
            <a:off x="1115616" y="2298700"/>
            <a:ext cx="3883104" cy="2416175"/>
            <a:chOff x="1115616" y="2298700"/>
            <a:chExt cx="3883104" cy="2416175"/>
          </a:xfrm>
        </p:grpSpPr>
        <p:cxnSp>
          <p:nvCxnSpPr>
            <p:cNvPr id="28" name="Straight Connector 27"/>
            <p:cNvCxnSpPr>
              <a:stCxn id="3" idx="6"/>
            </p:cNvCxnSpPr>
            <p:nvPr/>
          </p:nvCxnSpPr>
          <p:spPr>
            <a:xfrm flipV="1">
              <a:off x="1115616" y="2981325"/>
              <a:ext cx="1970484" cy="49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7" idx="2"/>
            </p:cNvCxnSpPr>
            <p:nvPr/>
          </p:nvCxnSpPr>
          <p:spPr>
            <a:xfrm>
              <a:off x="3076575" y="2981325"/>
              <a:ext cx="1914773" cy="188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6" name="Group 1035"/>
            <p:cNvGrpSpPr/>
            <p:nvPr/>
          </p:nvGrpSpPr>
          <p:grpSpPr>
            <a:xfrm>
              <a:off x="1115616" y="2298700"/>
              <a:ext cx="3883104" cy="2416175"/>
              <a:chOff x="1115616" y="2298700"/>
              <a:chExt cx="3883104" cy="2416175"/>
            </a:xfrm>
          </p:grpSpPr>
          <p:cxnSp>
            <p:nvCxnSpPr>
              <p:cNvPr id="23" name="Straight Connector 22"/>
              <p:cNvCxnSpPr>
                <a:stCxn id="3" idx="6"/>
              </p:cNvCxnSpPr>
              <p:nvPr/>
            </p:nvCxnSpPr>
            <p:spPr>
              <a:xfrm>
                <a:off x="1115616" y="3477772"/>
                <a:ext cx="1978104" cy="541588"/>
              </a:xfrm>
              <a:prstGeom prst="line">
                <a:avLst/>
              </a:prstGeom>
              <a:ln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17" idx="2"/>
              </p:cNvCxnSpPr>
              <p:nvPr/>
            </p:nvCxnSpPr>
            <p:spPr>
              <a:xfrm flipV="1">
                <a:off x="3073400" y="3170318"/>
                <a:ext cx="1917948" cy="851582"/>
              </a:xfrm>
              <a:prstGeom prst="line">
                <a:avLst/>
              </a:prstGeom>
              <a:ln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" idx="6"/>
              </p:cNvCxnSpPr>
              <p:nvPr/>
            </p:nvCxnSpPr>
            <p:spPr>
              <a:xfrm flipV="1">
                <a:off x="1115616" y="2644140"/>
                <a:ext cx="1970484" cy="8336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86100" y="2644140"/>
                <a:ext cx="1912620" cy="5257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" idx="6"/>
              </p:cNvCxnSpPr>
              <p:nvPr/>
            </p:nvCxnSpPr>
            <p:spPr>
              <a:xfrm flipV="1">
                <a:off x="1115616" y="3311525"/>
                <a:ext cx="1964134" cy="1662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" idx="6"/>
              </p:cNvCxnSpPr>
              <p:nvPr/>
            </p:nvCxnSpPr>
            <p:spPr>
              <a:xfrm>
                <a:off x="1115616" y="3477772"/>
                <a:ext cx="1964134" cy="173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" idx="6"/>
              </p:cNvCxnSpPr>
              <p:nvPr/>
            </p:nvCxnSpPr>
            <p:spPr>
              <a:xfrm flipV="1">
                <a:off x="1115616" y="2298700"/>
                <a:ext cx="1973659" cy="1179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3" idx="6"/>
              </p:cNvCxnSpPr>
              <p:nvPr/>
            </p:nvCxnSpPr>
            <p:spPr>
              <a:xfrm>
                <a:off x="1115616" y="3477772"/>
                <a:ext cx="1970484" cy="900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3" idx="6"/>
              </p:cNvCxnSpPr>
              <p:nvPr/>
            </p:nvCxnSpPr>
            <p:spPr>
              <a:xfrm>
                <a:off x="1115616" y="3477772"/>
                <a:ext cx="1967309" cy="12371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089275" y="2305050"/>
                <a:ext cx="1901825" cy="8667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067050" y="3178175"/>
                <a:ext cx="1927225" cy="130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flipV="1">
                <a:off x="3073400" y="3175000"/>
                <a:ext cx="1917700" cy="476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endCxn id="17" idx="2"/>
              </p:cNvCxnSpPr>
              <p:nvPr/>
            </p:nvCxnSpPr>
            <p:spPr>
              <a:xfrm flipV="1">
                <a:off x="3082925" y="3170318"/>
                <a:ext cx="1908423" cy="1204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flipV="1">
                <a:off x="3079750" y="3171825"/>
                <a:ext cx="1914525" cy="1539875"/>
              </a:xfrm>
              <a:prstGeom prst="line">
                <a:avLst/>
              </a:prstGeom>
              <a:ln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80" y="1765275"/>
            <a:ext cx="1234967" cy="5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" name="Group 1033"/>
          <p:cNvGrpSpPr/>
          <p:nvPr/>
        </p:nvGrpSpPr>
        <p:grpSpPr>
          <a:xfrm>
            <a:off x="3077631" y="1251751"/>
            <a:ext cx="325689" cy="4353213"/>
            <a:chOff x="3077631" y="1251751"/>
            <a:chExt cx="325689" cy="4353213"/>
          </a:xfrm>
        </p:grpSpPr>
        <p:cxnSp>
          <p:nvCxnSpPr>
            <p:cNvPr id="74" name="Straight Arrow Connector 73"/>
            <p:cNvCxnSpPr/>
            <p:nvPr/>
          </p:nvCxnSpPr>
          <p:spPr>
            <a:xfrm flipV="1">
              <a:off x="3077631" y="1309690"/>
              <a:ext cx="0" cy="429527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/>
            <p:cNvSpPr txBox="1"/>
            <p:nvPr/>
          </p:nvSpPr>
          <p:spPr>
            <a:xfrm>
              <a:off x="3116062" y="125175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3408397" y="2022755"/>
            <a:ext cx="57745" cy="2989343"/>
            <a:chOff x="3408397" y="2022755"/>
            <a:chExt cx="57745" cy="2989343"/>
          </a:xfrm>
        </p:grpSpPr>
        <p:sp>
          <p:nvSpPr>
            <p:cNvPr id="99" name="Rectangle 98"/>
            <p:cNvSpPr/>
            <p:nvPr/>
          </p:nvSpPr>
          <p:spPr>
            <a:xfrm>
              <a:off x="3416418" y="3707205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2402" y="3354261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412402" y="3029397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12407" y="4772000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20423" y="4419056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20423" y="4094192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408397" y="2700563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6413" y="2347619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416413" y="2022755"/>
              <a:ext cx="45719" cy="240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15616" y="2981325"/>
            <a:ext cx="3875732" cy="1400175"/>
            <a:chOff x="1115616" y="2981325"/>
            <a:chExt cx="3875732" cy="1400175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115616" y="2981325"/>
              <a:ext cx="1970484" cy="49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433763" y="3170318"/>
              <a:ext cx="1557585" cy="149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086100" y="2981325"/>
              <a:ext cx="345281" cy="33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115616" y="3477772"/>
              <a:ext cx="1968103" cy="54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081338" y="3648075"/>
              <a:ext cx="36195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438525" y="3170318"/>
              <a:ext cx="1552823" cy="48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115616" y="3477772"/>
              <a:ext cx="1972865" cy="172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088481" y="3648075"/>
              <a:ext cx="350044" cy="733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3433763" y="3170318"/>
              <a:ext cx="1557585" cy="1206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824039"/>
            <a:ext cx="1804988" cy="5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7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77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78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79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0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1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82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84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85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06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a quantum particle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1552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Conclusions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489" y="606825"/>
            <a:ext cx="8320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smtClean="0"/>
              <a:t>The path integral or functional integral technique is well suited to describe superfluid Fermi gases,</a:t>
            </a:r>
          </a:p>
          <a:p>
            <a:r>
              <a:rPr lang="nl-BE" sz="1600" smtClean="0"/>
              <a:t>at any temperature or any interaction strength.</a:t>
            </a:r>
          </a:p>
          <a:p>
            <a:endParaRPr lang="nl-BE" sz="1400" smtClean="0"/>
          </a:p>
          <a:p>
            <a:r>
              <a:rPr lang="nl-BE" sz="1600" smtClean="0"/>
              <a:t>Two tricks (and key steps) to keep in mind: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smtClean="0"/>
              <a:t>the Hubbard-Stratonovic decomposition introduces the pair field,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smtClean="0"/>
              <a:t>the fluctuation expansion around the classical (“pair condensate”) field.</a:t>
            </a:r>
            <a:endParaRPr lang="nl-BE" sz="16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17" y="2422445"/>
            <a:ext cx="5129089" cy="43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Title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Title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66950"/>
            <a:ext cx="6677026" cy="8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280957"/>
            <a:ext cx="6872288" cy="8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80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saddle point value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233489"/>
            <a:ext cx="3548063" cy="38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4850" y="723900"/>
            <a:ext cx="5110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saddle-point contribution to the partition sum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1376364" y="2938182"/>
            <a:ext cx="2005011" cy="1583640"/>
            <a:chOff x="1376364" y="2933700"/>
            <a:chExt cx="2005011" cy="1583640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364" y="3586164"/>
              <a:ext cx="2005011" cy="9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1847850" y="2933700"/>
              <a:ext cx="476250" cy="657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691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5580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fluctuation contribution to the free energy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48" y="1775860"/>
            <a:ext cx="4073947" cy="6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41" y="653821"/>
            <a:ext cx="5757174" cy="6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505450" y="1209675"/>
            <a:ext cx="9525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805114"/>
            <a:ext cx="2828925" cy="41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8200" y="2286000"/>
            <a:ext cx="533400" cy="52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53300" y="2476500"/>
            <a:ext cx="39052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752600"/>
            <a:ext cx="2580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Still the same gap equation: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2243138"/>
            <a:ext cx="86797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H="1">
            <a:off x="2562225" y="1143000"/>
            <a:ext cx="1457325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1050" y="3638550"/>
            <a:ext cx="4083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But now we have different number equations: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162425"/>
            <a:ext cx="19363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52950" y="4295775"/>
            <a:ext cx="2703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Nozi</a:t>
            </a:r>
            <a:r>
              <a:rPr lang="nl-BE" sz="1400" dirty="0" err="1" smtClean="0"/>
              <a:t>ères</a:t>
            </a:r>
            <a:r>
              <a:rPr lang="nl-BE" sz="1400" dirty="0" smtClean="0"/>
              <a:t> &amp; </a:t>
            </a:r>
            <a:r>
              <a:rPr lang="nl-BE" sz="1400" dirty="0" err="1" smtClean="0"/>
              <a:t>Schmitt</a:t>
            </a:r>
            <a:r>
              <a:rPr lang="nl-BE" sz="1400" dirty="0" smtClean="0"/>
              <a:t>-Rink  or   NSR)</a:t>
            </a:r>
            <a:endParaRPr lang="nl-BE" sz="1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881565"/>
            <a:ext cx="2938463" cy="60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438775" y="4991100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(Hu, Liu &amp; Drummond   or   GPF</a:t>
            </a:r>
            <a:r>
              <a:rPr lang="nl-BE" sz="1400" dirty="0" smtClean="0"/>
              <a:t>)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2151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4320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40" y="116632"/>
            <a:ext cx="2443196" cy="6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496944" cy="10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7639"/>
            <a:ext cx="6912768" cy="10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1"/>
          <a:stretch/>
        </p:blipFill>
        <p:spPr bwMode="auto">
          <a:xfrm>
            <a:off x="5277223" y="3625974"/>
            <a:ext cx="2235721" cy="72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9583"/>
            <a:ext cx="2451545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2958" y="692696"/>
            <a:ext cx="30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matrix elements are given by:</a:t>
            </a:r>
            <a:endParaRPr lang="nl-BE" sz="1600" dirty="0"/>
          </a:p>
        </p:txBody>
      </p:sp>
      <p:sp>
        <p:nvSpPr>
          <p:cNvPr id="34" name="Rectangle 33"/>
          <p:cNvSpPr/>
          <p:nvPr/>
        </p:nvSpPr>
        <p:spPr>
          <a:xfrm>
            <a:off x="8604448" y="177281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xtBox 34"/>
          <p:cNvSpPr txBox="1"/>
          <p:nvPr/>
        </p:nvSpPr>
        <p:spPr>
          <a:xfrm>
            <a:off x="539552" y="3635732"/>
            <a:ext cx="4742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these expressions,                                                     and </a:t>
            </a:r>
            <a:endParaRPr lang="nl-BE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9552" y="464906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 smtClean="0"/>
              <a:t>The fluctuation matrix only depends on </a:t>
            </a:r>
            <a:r>
              <a:rPr lang="en-US" sz="1600" dirty="0" smtClean="0">
                <a:sym typeface="Symbol"/>
              </a:rPr>
              <a:t>, temperature and chemical potentials. These are input parameters, and can be taken from QMC, experimental EOS, NSR theory, …</a:t>
            </a:r>
            <a:endParaRPr lang="en-US" sz="16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275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The fluctuation matrix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5385643"/>
            <a:ext cx="82089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 smtClean="0"/>
              <a:t>The Matsubara frequencies appear in the denominators of integrands, of the form</a:t>
            </a:r>
          </a:p>
          <a:p>
            <a:pPr marL="285750" indent="-285750">
              <a:buFont typeface="Wingdings"/>
              <a:buChar char="Ø"/>
            </a:pPr>
            <a:endParaRPr lang="en-US" sz="900" dirty="0"/>
          </a:p>
          <a:p>
            <a:r>
              <a:rPr lang="en-US" sz="1600" dirty="0" smtClean="0"/>
              <a:t>                                                   </a:t>
            </a:r>
            <a:r>
              <a:rPr lang="en-US" sz="1600" dirty="0" smtClean="0">
                <a:sym typeface="Symbol"/>
              </a:rPr>
              <a:t> simply replacing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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by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 gives a branch cut on the real axis.</a:t>
            </a:r>
            <a:endParaRPr lang="en-US" sz="1600" dirty="0" smtClean="0"/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7" y="5670773"/>
            <a:ext cx="196357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68313" y="524377"/>
            <a:ext cx="8640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8116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Propagators in the complex frequency plane   (           for fixed </a:t>
            </a:r>
            <a:r>
              <a:rPr lang="en-US" b="1" dirty="0" smtClean="0">
                <a:solidFill>
                  <a:srgbClr val="7D002E"/>
                </a:solidFill>
                <a:latin typeface="Verdana" pitchFamily="34" charset="0"/>
              </a:rPr>
              <a:t>q</a:t>
            </a:r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)</a:t>
            </a:r>
            <a:endParaRPr lang="nl-NL" sz="1800" dirty="0">
              <a:solidFill>
                <a:srgbClr val="7D002E"/>
              </a:solidFill>
              <a:latin typeface="Verdan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63688" y="1124744"/>
            <a:ext cx="0" cy="45365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7584" y="4653136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60032" y="980728"/>
            <a:ext cx="384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Experiments</a:t>
            </a:r>
            <a:r>
              <a:rPr lang="en-US" dirty="0" smtClean="0"/>
              <a:t> measure response </a:t>
            </a:r>
          </a:p>
          <a:p>
            <a:r>
              <a:rPr lang="en-US" dirty="0" smtClean="0"/>
              <a:t>functions, given in Kubo’s formalism by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60032" y="2998693"/>
            <a:ext cx="331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Statistical Field Theory</a:t>
            </a:r>
            <a:r>
              <a:rPr lang="en-US" dirty="0" smtClean="0"/>
              <a:t> calculates </a:t>
            </a:r>
          </a:p>
          <a:p>
            <a:r>
              <a:rPr lang="en-US" dirty="0" smtClean="0"/>
              <a:t>thermal Green’s functions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036268" cy="92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168352" cy="9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1725021" y="40050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1725021" y="461446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1725588" y="522285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1725584" y="278569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1725584" y="3395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l 39"/>
          <p:cNvSpPr/>
          <p:nvPr/>
        </p:nvSpPr>
        <p:spPr>
          <a:xfrm>
            <a:off x="1725021" y="156688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l 40"/>
          <p:cNvSpPr/>
          <p:nvPr/>
        </p:nvSpPr>
        <p:spPr>
          <a:xfrm>
            <a:off x="1725021" y="217628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Straight Connector 41"/>
          <p:cNvCxnSpPr/>
          <p:nvPr/>
        </p:nvCxnSpPr>
        <p:spPr>
          <a:xfrm>
            <a:off x="827584" y="4581128"/>
            <a:ext cx="33843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23928" y="4725144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Re[z]</a:t>
            </a:r>
            <a:endParaRPr lang="nl-BE" dirty="0"/>
          </a:p>
        </p:txBody>
      </p:sp>
      <p:sp>
        <p:nvSpPr>
          <p:cNvPr id="44" name="TextBox 43"/>
          <p:cNvSpPr txBox="1"/>
          <p:nvPr/>
        </p:nvSpPr>
        <p:spPr>
          <a:xfrm>
            <a:off x="1835696" y="9807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[z]</a:t>
            </a:r>
            <a:endParaRPr lang="nl-BE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1170079" cy="2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 flipV="1">
            <a:off x="1850936" y="2276872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824648" y="2683393"/>
            <a:ext cx="254128" cy="112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843316" y="1700808"/>
            <a:ext cx="21602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60" y="4346436"/>
            <a:ext cx="1313930" cy="2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62887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897142" y="5014917"/>
            <a:ext cx="313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exists a unique analytical</a:t>
            </a:r>
          </a:p>
          <a:p>
            <a:r>
              <a:rPr lang="en-US" dirty="0" smtClean="0"/>
              <a:t>continuation          linking them.</a:t>
            </a: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86" y="5366449"/>
            <a:ext cx="432048" cy="2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051720" y="3645024"/>
            <a:ext cx="1321196" cy="576064"/>
            <a:chOff x="2051720" y="3645024"/>
            <a:chExt cx="1321196" cy="576064"/>
          </a:xfrm>
        </p:grpSpPr>
        <p:sp>
          <p:nvSpPr>
            <p:cNvPr id="54" name="Oval 53"/>
            <p:cNvSpPr/>
            <p:nvPr/>
          </p:nvSpPr>
          <p:spPr>
            <a:xfrm>
              <a:off x="2051720" y="4149080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0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1720" y="3645024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pole in upper half </a:t>
              </a:r>
            </a:p>
            <a:p>
              <a:r>
                <a:rPr lang="en-US" sz="1200" dirty="0" smtClean="0"/>
                <a:t>plane = instability</a:t>
              </a:r>
              <a:endParaRPr lang="nl-BE" sz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11760" y="5157192"/>
            <a:ext cx="1479892" cy="533673"/>
            <a:chOff x="2411760" y="5157192"/>
            <a:chExt cx="1479892" cy="533673"/>
          </a:xfrm>
        </p:grpSpPr>
        <p:sp>
          <p:nvSpPr>
            <p:cNvPr id="57" name="Oval 56"/>
            <p:cNvSpPr/>
            <p:nvPr/>
          </p:nvSpPr>
          <p:spPr>
            <a:xfrm>
              <a:off x="2411760" y="5157192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0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11760" y="5229200"/>
              <a:ext cx="1479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pole in lower half </a:t>
              </a:r>
            </a:p>
            <a:p>
              <a:r>
                <a:rPr lang="en-US" sz="1200" dirty="0" smtClean="0"/>
                <a:t>plane = quasiparticle</a:t>
              </a:r>
              <a:endParaRPr lang="nl-BE" sz="1200" dirty="0"/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38" y="118533"/>
            <a:ext cx="882998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468313" y="524377"/>
            <a:ext cx="68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-1000" y="0"/>
            <a:ext cx="539162" cy="6858000"/>
            <a:chOff x="-1000" y="0"/>
            <a:chExt cx="539162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-1000" y="0"/>
              <a:ext cx="533400" cy="476672"/>
            </a:xfrm>
            <a:prstGeom prst="rect">
              <a:avLst/>
            </a:prstGeom>
            <a:gradFill flip="none" rotWithShape="1">
              <a:gsLst>
                <a:gs pos="22000">
                  <a:srgbClr val="809FB2"/>
                </a:gs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76672"/>
              <a:ext cx="533400" cy="5847928"/>
            </a:xfrm>
            <a:prstGeom prst="rect">
              <a:avLst/>
            </a:prstGeom>
            <a:gradFill rotWithShape="0">
              <a:gsLst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6416675"/>
              <a:ext cx="533400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2877" y="74487"/>
              <a:ext cx="445789" cy="186161"/>
              <a:chOff x="16779" y="116632"/>
              <a:chExt cx="445789" cy="186161"/>
            </a:xfrm>
          </p:grpSpPr>
          <p:sp>
            <p:nvSpPr>
              <p:cNvPr id="10" name="Arc 5"/>
              <p:cNvSpPr>
                <a:spLocks noChangeAspect="1"/>
              </p:cNvSpPr>
              <p:nvPr/>
            </p:nvSpPr>
            <p:spPr bwMode="auto">
              <a:xfrm>
                <a:off x="326218" y="116632"/>
                <a:ext cx="136350" cy="18199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351 w 32351"/>
                  <a:gd name="T1" fmla="*/ 40334 h 43200"/>
                  <a:gd name="T2" fmla="*/ 31205 w 32351"/>
                  <a:gd name="T3" fmla="*/ 2253 h 43200"/>
                  <a:gd name="T4" fmla="*/ 21600 w 3235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Aspect="1" noChangeShapeType="1"/>
              </p:cNvSpPr>
              <p:nvPr/>
            </p:nvSpPr>
            <p:spPr bwMode="auto">
              <a:xfrm>
                <a:off x="107679" y="118902"/>
                <a:ext cx="0" cy="183891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Aspect="1" noChangeShapeType="1"/>
              </p:cNvSpPr>
              <p:nvPr/>
            </p:nvSpPr>
            <p:spPr bwMode="auto">
              <a:xfrm>
                <a:off x="16779" y="117389"/>
                <a:ext cx="218160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144039" y="117389"/>
                <a:ext cx="181800" cy="18162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9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236833" y="253226"/>
                <a:ext cx="115519" cy="457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71309" y="234685"/>
                <a:ext cx="77265" cy="41621"/>
              </a:xfrm>
              <a:custGeom>
                <a:avLst/>
                <a:gdLst>
                  <a:gd name="T0" fmla="*/ 0 w 726"/>
                  <a:gd name="T1" fmla="*/ 269 h 428"/>
                  <a:gd name="T2" fmla="*/ 12 w 726"/>
                  <a:gd name="T3" fmla="*/ 203 h 428"/>
                  <a:gd name="T4" fmla="*/ 24 w 726"/>
                  <a:gd name="T5" fmla="*/ 131 h 428"/>
                  <a:gd name="T6" fmla="*/ 39 w 726"/>
                  <a:gd name="T7" fmla="*/ 68 h 428"/>
                  <a:gd name="T8" fmla="*/ 48 w 726"/>
                  <a:gd name="T9" fmla="*/ 32 h 428"/>
                  <a:gd name="T10" fmla="*/ 66 w 726"/>
                  <a:gd name="T11" fmla="*/ 2 h 428"/>
                  <a:gd name="T12" fmla="*/ 87 w 726"/>
                  <a:gd name="T13" fmla="*/ 17 h 428"/>
                  <a:gd name="T14" fmla="*/ 102 w 726"/>
                  <a:gd name="T15" fmla="*/ 68 h 428"/>
                  <a:gd name="T16" fmla="*/ 117 w 726"/>
                  <a:gd name="T17" fmla="*/ 137 h 428"/>
                  <a:gd name="T18" fmla="*/ 135 w 726"/>
                  <a:gd name="T19" fmla="*/ 221 h 428"/>
                  <a:gd name="T20" fmla="*/ 156 w 726"/>
                  <a:gd name="T21" fmla="*/ 329 h 428"/>
                  <a:gd name="T22" fmla="*/ 165 w 726"/>
                  <a:gd name="T23" fmla="*/ 374 h 428"/>
                  <a:gd name="T24" fmla="*/ 180 w 726"/>
                  <a:gd name="T25" fmla="*/ 413 h 428"/>
                  <a:gd name="T26" fmla="*/ 198 w 726"/>
                  <a:gd name="T27" fmla="*/ 428 h 428"/>
                  <a:gd name="T28" fmla="*/ 213 w 726"/>
                  <a:gd name="T29" fmla="*/ 416 h 428"/>
                  <a:gd name="T30" fmla="*/ 234 w 726"/>
                  <a:gd name="T31" fmla="*/ 374 h 428"/>
                  <a:gd name="T32" fmla="*/ 246 w 726"/>
                  <a:gd name="T33" fmla="*/ 326 h 428"/>
                  <a:gd name="T34" fmla="*/ 264 w 726"/>
                  <a:gd name="T35" fmla="*/ 251 h 428"/>
                  <a:gd name="T36" fmla="*/ 282 w 726"/>
                  <a:gd name="T37" fmla="*/ 191 h 428"/>
                  <a:gd name="T38" fmla="*/ 306 w 726"/>
                  <a:gd name="T39" fmla="*/ 146 h 428"/>
                  <a:gd name="T40" fmla="*/ 336 w 726"/>
                  <a:gd name="T41" fmla="*/ 155 h 428"/>
                  <a:gd name="T42" fmla="*/ 351 w 726"/>
                  <a:gd name="T43" fmla="*/ 191 h 428"/>
                  <a:gd name="T44" fmla="*/ 366 w 726"/>
                  <a:gd name="T45" fmla="*/ 236 h 428"/>
                  <a:gd name="T46" fmla="*/ 387 w 726"/>
                  <a:gd name="T47" fmla="*/ 302 h 428"/>
                  <a:gd name="T48" fmla="*/ 411 w 726"/>
                  <a:gd name="T49" fmla="*/ 356 h 428"/>
                  <a:gd name="T50" fmla="*/ 432 w 726"/>
                  <a:gd name="T51" fmla="*/ 374 h 428"/>
                  <a:gd name="T52" fmla="*/ 456 w 726"/>
                  <a:gd name="T53" fmla="*/ 359 h 428"/>
                  <a:gd name="T54" fmla="*/ 477 w 726"/>
                  <a:gd name="T55" fmla="*/ 305 h 428"/>
                  <a:gd name="T56" fmla="*/ 498 w 726"/>
                  <a:gd name="T57" fmla="*/ 251 h 428"/>
                  <a:gd name="T58" fmla="*/ 519 w 726"/>
                  <a:gd name="T59" fmla="*/ 203 h 428"/>
                  <a:gd name="T60" fmla="*/ 543 w 726"/>
                  <a:gd name="T61" fmla="*/ 173 h 428"/>
                  <a:gd name="T62" fmla="*/ 570 w 726"/>
                  <a:gd name="T63" fmla="*/ 185 h 428"/>
                  <a:gd name="T64" fmla="*/ 588 w 726"/>
                  <a:gd name="T65" fmla="*/ 221 h 428"/>
                  <a:gd name="T66" fmla="*/ 603 w 726"/>
                  <a:gd name="T67" fmla="*/ 263 h 428"/>
                  <a:gd name="T68" fmla="*/ 618 w 726"/>
                  <a:gd name="T69" fmla="*/ 305 h 428"/>
                  <a:gd name="T70" fmla="*/ 645 w 726"/>
                  <a:gd name="T71" fmla="*/ 350 h 428"/>
                  <a:gd name="T72" fmla="*/ 666 w 726"/>
                  <a:gd name="T73" fmla="*/ 356 h 428"/>
                  <a:gd name="T74" fmla="*/ 690 w 726"/>
                  <a:gd name="T75" fmla="*/ 338 h 428"/>
                  <a:gd name="T76" fmla="*/ 708 w 726"/>
                  <a:gd name="T77" fmla="*/ 308 h 428"/>
                  <a:gd name="T78" fmla="*/ 726 w 726"/>
                  <a:gd name="T79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44039" y="143118"/>
                <a:ext cx="27270" cy="127891"/>
              </a:xfrm>
              <a:custGeom>
                <a:avLst/>
                <a:gdLst>
                  <a:gd name="T0" fmla="*/ 70 w 70"/>
                  <a:gd name="T1" fmla="*/ 0 h 338"/>
                  <a:gd name="T2" fmla="*/ 70 w 70"/>
                  <a:gd name="T3" fmla="*/ 338 h 338"/>
                  <a:gd name="T4" fmla="*/ 36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4 w 70"/>
                  <a:gd name="T13" fmla="*/ 62 h 338"/>
                  <a:gd name="T14" fmla="*/ 54 w 70"/>
                  <a:gd name="T15" fmla="*/ 18 h 338"/>
                  <a:gd name="T16" fmla="*/ 70 w 70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5517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D002E"/>
                </a:solidFill>
                <a:latin typeface="Verdana" pitchFamily="34" charset="0"/>
              </a:rPr>
              <a:t>Analytic continuation of the fluctuation matrix</a:t>
            </a:r>
            <a:endParaRPr lang="nl-NL" sz="1800" i="1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354" y="873313"/>
            <a:ext cx="7027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we use the following </a:t>
            </a:r>
            <a:r>
              <a:rPr lang="en-US" dirty="0" smtClean="0"/>
              <a:t>illustration </a:t>
            </a:r>
            <a:r>
              <a:rPr lang="en-GB" dirty="0" smtClean="0"/>
              <a:t>conventions for complex functions: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phase is shown </a:t>
            </a:r>
          </a:p>
          <a:p>
            <a:r>
              <a:rPr lang="en-GB" dirty="0" smtClean="0"/>
              <a:t>on a </a:t>
            </a:r>
            <a:r>
              <a:rPr lang="en-GB" dirty="0" err="1" smtClean="0"/>
              <a:t>color</a:t>
            </a:r>
            <a:r>
              <a:rPr lang="en-GB" dirty="0" smtClean="0"/>
              <a:t> circle</a:t>
            </a:r>
            <a:r>
              <a:rPr lang="en-US" dirty="0" smtClean="0"/>
              <a:t> </a:t>
            </a:r>
            <a:endParaRPr lang="en-GB" dirty="0" smtClean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483256"/>
            <a:ext cx="1219029" cy="1219029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1331640" y="3095248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57178" y="2708920"/>
            <a:ext cx="686630" cy="3838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16455" y="275439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155617" y="2417836"/>
            <a:ext cx="9639" cy="1261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01801" y="309277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Re[z]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1762773" y="2319951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Im</a:t>
            </a:r>
            <a:r>
              <a:rPr lang="en-GB" sz="1000" dirty="0" smtClean="0"/>
              <a:t>[z]</a:t>
            </a:r>
            <a:endParaRPr lang="en-US" sz="1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254" y="1768851"/>
            <a:ext cx="4397218" cy="3606351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5031207" y="4365104"/>
            <a:ext cx="1041364" cy="1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93542" y="5517232"/>
            <a:ext cx="17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thick black curve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Re[f(z)]</a:t>
            </a:r>
            <a:r>
              <a:rPr lang="en-GB" dirty="0" smtClean="0"/>
              <a:t> is zero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7351704" y="4447272"/>
            <a:ext cx="156297" cy="1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76256" y="5517232"/>
            <a:ext cx="157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white curve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[f(z)]</a:t>
            </a:r>
            <a:r>
              <a:rPr lang="en-GB" dirty="0" smtClean="0"/>
              <a:t> is zero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851920" y="4005064"/>
            <a:ext cx="1234591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31640" y="4223074"/>
            <a:ext cx="27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grey curves: contour lines </a:t>
            </a:r>
          </a:p>
          <a:p>
            <a:r>
              <a:rPr lang="en-GB" dirty="0" smtClean="0"/>
              <a:t>for real and imaginary part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830658" y="1611977"/>
            <a:ext cx="469534" cy="146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9241" y="128970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node of the function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f[z]=0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468313" y="524377"/>
            <a:ext cx="68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-1000" y="0"/>
            <a:ext cx="539162" cy="6858000"/>
            <a:chOff x="-1000" y="0"/>
            <a:chExt cx="539162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-1000" y="0"/>
              <a:ext cx="533400" cy="476672"/>
            </a:xfrm>
            <a:prstGeom prst="rect">
              <a:avLst/>
            </a:prstGeom>
            <a:gradFill flip="none" rotWithShape="1">
              <a:gsLst>
                <a:gs pos="22000">
                  <a:srgbClr val="809FB2"/>
                </a:gs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76672"/>
              <a:ext cx="533400" cy="5847928"/>
            </a:xfrm>
            <a:prstGeom prst="rect">
              <a:avLst/>
            </a:prstGeom>
            <a:gradFill rotWithShape="0">
              <a:gsLst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6416675"/>
              <a:ext cx="533400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2877" y="74487"/>
              <a:ext cx="445789" cy="186161"/>
              <a:chOff x="16779" y="116632"/>
              <a:chExt cx="445789" cy="186161"/>
            </a:xfrm>
          </p:grpSpPr>
          <p:sp>
            <p:nvSpPr>
              <p:cNvPr id="10" name="Arc 5"/>
              <p:cNvSpPr>
                <a:spLocks noChangeAspect="1"/>
              </p:cNvSpPr>
              <p:nvPr/>
            </p:nvSpPr>
            <p:spPr bwMode="auto">
              <a:xfrm>
                <a:off x="326218" y="116632"/>
                <a:ext cx="136350" cy="18199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351 w 32351"/>
                  <a:gd name="T1" fmla="*/ 40334 h 43200"/>
                  <a:gd name="T2" fmla="*/ 31205 w 32351"/>
                  <a:gd name="T3" fmla="*/ 2253 h 43200"/>
                  <a:gd name="T4" fmla="*/ 21600 w 3235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Aspect="1" noChangeShapeType="1"/>
              </p:cNvSpPr>
              <p:nvPr/>
            </p:nvSpPr>
            <p:spPr bwMode="auto">
              <a:xfrm>
                <a:off x="107679" y="118902"/>
                <a:ext cx="0" cy="183891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Aspect="1" noChangeShapeType="1"/>
              </p:cNvSpPr>
              <p:nvPr/>
            </p:nvSpPr>
            <p:spPr bwMode="auto">
              <a:xfrm>
                <a:off x="16779" y="117389"/>
                <a:ext cx="218160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144039" y="117389"/>
                <a:ext cx="181800" cy="18162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9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236833" y="253226"/>
                <a:ext cx="115519" cy="457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71309" y="234685"/>
                <a:ext cx="77265" cy="41621"/>
              </a:xfrm>
              <a:custGeom>
                <a:avLst/>
                <a:gdLst>
                  <a:gd name="T0" fmla="*/ 0 w 726"/>
                  <a:gd name="T1" fmla="*/ 269 h 428"/>
                  <a:gd name="T2" fmla="*/ 12 w 726"/>
                  <a:gd name="T3" fmla="*/ 203 h 428"/>
                  <a:gd name="T4" fmla="*/ 24 w 726"/>
                  <a:gd name="T5" fmla="*/ 131 h 428"/>
                  <a:gd name="T6" fmla="*/ 39 w 726"/>
                  <a:gd name="T7" fmla="*/ 68 h 428"/>
                  <a:gd name="T8" fmla="*/ 48 w 726"/>
                  <a:gd name="T9" fmla="*/ 32 h 428"/>
                  <a:gd name="T10" fmla="*/ 66 w 726"/>
                  <a:gd name="T11" fmla="*/ 2 h 428"/>
                  <a:gd name="T12" fmla="*/ 87 w 726"/>
                  <a:gd name="T13" fmla="*/ 17 h 428"/>
                  <a:gd name="T14" fmla="*/ 102 w 726"/>
                  <a:gd name="T15" fmla="*/ 68 h 428"/>
                  <a:gd name="T16" fmla="*/ 117 w 726"/>
                  <a:gd name="T17" fmla="*/ 137 h 428"/>
                  <a:gd name="T18" fmla="*/ 135 w 726"/>
                  <a:gd name="T19" fmla="*/ 221 h 428"/>
                  <a:gd name="T20" fmla="*/ 156 w 726"/>
                  <a:gd name="T21" fmla="*/ 329 h 428"/>
                  <a:gd name="T22" fmla="*/ 165 w 726"/>
                  <a:gd name="T23" fmla="*/ 374 h 428"/>
                  <a:gd name="T24" fmla="*/ 180 w 726"/>
                  <a:gd name="T25" fmla="*/ 413 h 428"/>
                  <a:gd name="T26" fmla="*/ 198 w 726"/>
                  <a:gd name="T27" fmla="*/ 428 h 428"/>
                  <a:gd name="T28" fmla="*/ 213 w 726"/>
                  <a:gd name="T29" fmla="*/ 416 h 428"/>
                  <a:gd name="T30" fmla="*/ 234 w 726"/>
                  <a:gd name="T31" fmla="*/ 374 h 428"/>
                  <a:gd name="T32" fmla="*/ 246 w 726"/>
                  <a:gd name="T33" fmla="*/ 326 h 428"/>
                  <a:gd name="T34" fmla="*/ 264 w 726"/>
                  <a:gd name="T35" fmla="*/ 251 h 428"/>
                  <a:gd name="T36" fmla="*/ 282 w 726"/>
                  <a:gd name="T37" fmla="*/ 191 h 428"/>
                  <a:gd name="T38" fmla="*/ 306 w 726"/>
                  <a:gd name="T39" fmla="*/ 146 h 428"/>
                  <a:gd name="T40" fmla="*/ 336 w 726"/>
                  <a:gd name="T41" fmla="*/ 155 h 428"/>
                  <a:gd name="T42" fmla="*/ 351 w 726"/>
                  <a:gd name="T43" fmla="*/ 191 h 428"/>
                  <a:gd name="T44" fmla="*/ 366 w 726"/>
                  <a:gd name="T45" fmla="*/ 236 h 428"/>
                  <a:gd name="T46" fmla="*/ 387 w 726"/>
                  <a:gd name="T47" fmla="*/ 302 h 428"/>
                  <a:gd name="T48" fmla="*/ 411 w 726"/>
                  <a:gd name="T49" fmla="*/ 356 h 428"/>
                  <a:gd name="T50" fmla="*/ 432 w 726"/>
                  <a:gd name="T51" fmla="*/ 374 h 428"/>
                  <a:gd name="T52" fmla="*/ 456 w 726"/>
                  <a:gd name="T53" fmla="*/ 359 h 428"/>
                  <a:gd name="T54" fmla="*/ 477 w 726"/>
                  <a:gd name="T55" fmla="*/ 305 h 428"/>
                  <a:gd name="T56" fmla="*/ 498 w 726"/>
                  <a:gd name="T57" fmla="*/ 251 h 428"/>
                  <a:gd name="T58" fmla="*/ 519 w 726"/>
                  <a:gd name="T59" fmla="*/ 203 h 428"/>
                  <a:gd name="T60" fmla="*/ 543 w 726"/>
                  <a:gd name="T61" fmla="*/ 173 h 428"/>
                  <a:gd name="T62" fmla="*/ 570 w 726"/>
                  <a:gd name="T63" fmla="*/ 185 h 428"/>
                  <a:gd name="T64" fmla="*/ 588 w 726"/>
                  <a:gd name="T65" fmla="*/ 221 h 428"/>
                  <a:gd name="T66" fmla="*/ 603 w 726"/>
                  <a:gd name="T67" fmla="*/ 263 h 428"/>
                  <a:gd name="T68" fmla="*/ 618 w 726"/>
                  <a:gd name="T69" fmla="*/ 305 h 428"/>
                  <a:gd name="T70" fmla="*/ 645 w 726"/>
                  <a:gd name="T71" fmla="*/ 350 h 428"/>
                  <a:gd name="T72" fmla="*/ 666 w 726"/>
                  <a:gd name="T73" fmla="*/ 356 h 428"/>
                  <a:gd name="T74" fmla="*/ 690 w 726"/>
                  <a:gd name="T75" fmla="*/ 338 h 428"/>
                  <a:gd name="T76" fmla="*/ 708 w 726"/>
                  <a:gd name="T77" fmla="*/ 308 h 428"/>
                  <a:gd name="T78" fmla="*/ 726 w 726"/>
                  <a:gd name="T79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44039" y="143118"/>
                <a:ext cx="27270" cy="127891"/>
              </a:xfrm>
              <a:custGeom>
                <a:avLst/>
                <a:gdLst>
                  <a:gd name="T0" fmla="*/ 70 w 70"/>
                  <a:gd name="T1" fmla="*/ 0 h 338"/>
                  <a:gd name="T2" fmla="*/ 70 w 70"/>
                  <a:gd name="T3" fmla="*/ 338 h 338"/>
                  <a:gd name="T4" fmla="*/ 36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4 w 70"/>
                  <a:gd name="T13" fmla="*/ 62 h 338"/>
                  <a:gd name="T14" fmla="*/ 54 w 70"/>
                  <a:gd name="T15" fmla="*/ 18 h 338"/>
                  <a:gd name="T16" fmla="*/ 70 w 70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31045" y="620688"/>
            <a:ext cx="398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matrix elements contain terms of the following form: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2" y="1329300"/>
            <a:ext cx="1906231" cy="871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34" y="1124745"/>
            <a:ext cx="3769166" cy="5527584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5441967" y="3678744"/>
            <a:ext cx="318155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4754670" y="3550742"/>
            <a:ext cx="562291" cy="2976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Im[z]</a:t>
            </a:r>
            <a:endParaRPr lang="nl-B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3015" y="6390131"/>
            <a:ext cx="492522" cy="2604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Re[z]</a:t>
            </a:r>
            <a:endParaRPr lang="nl-BE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5517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D002E"/>
                </a:solidFill>
                <a:latin typeface="Verdana" pitchFamily="34" charset="0"/>
              </a:rPr>
              <a:t>Analytic continuation of the fluctuation matrix</a:t>
            </a:r>
            <a:endParaRPr lang="nl-NL" sz="1800" i="1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39" y="764704"/>
            <a:ext cx="1192805" cy="304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839" y="5013176"/>
            <a:ext cx="1219029" cy="121902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733815" y="5625168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59353" y="5238840"/>
            <a:ext cx="686630" cy="3838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18630" y="528431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557792" y="4947756"/>
            <a:ext cx="9639" cy="1261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03976" y="562269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Re[z]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64948" y="4849871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Im</a:t>
            </a:r>
            <a:r>
              <a:rPr lang="en-GB" sz="1000" dirty="0" smtClean="0"/>
              <a:t>[z]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1403648" y="435357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phase is shown </a:t>
            </a:r>
          </a:p>
          <a:p>
            <a:r>
              <a:rPr lang="en-GB" dirty="0"/>
              <a:t>on a </a:t>
            </a:r>
            <a:r>
              <a:rPr lang="en-GB" dirty="0" err="1"/>
              <a:t>color</a:t>
            </a:r>
            <a:r>
              <a:rPr lang="en-GB" dirty="0"/>
              <a:t> </a:t>
            </a:r>
            <a:r>
              <a:rPr lang="en-GB" dirty="0" smtClean="0"/>
              <a:t>circle: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436887" y="3678744"/>
            <a:ext cx="3186634" cy="387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468313" y="524377"/>
            <a:ext cx="68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-1000" y="0"/>
            <a:ext cx="539162" cy="6858000"/>
            <a:chOff x="-1000" y="0"/>
            <a:chExt cx="539162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-1000" y="0"/>
              <a:ext cx="533400" cy="476672"/>
            </a:xfrm>
            <a:prstGeom prst="rect">
              <a:avLst/>
            </a:prstGeom>
            <a:gradFill flip="none" rotWithShape="1">
              <a:gsLst>
                <a:gs pos="22000">
                  <a:srgbClr val="809FB2"/>
                </a:gs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76672"/>
              <a:ext cx="533400" cy="5847928"/>
            </a:xfrm>
            <a:prstGeom prst="rect">
              <a:avLst/>
            </a:prstGeom>
            <a:gradFill rotWithShape="0">
              <a:gsLst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6416675"/>
              <a:ext cx="533400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2877" y="74487"/>
              <a:ext cx="445789" cy="186161"/>
              <a:chOff x="16779" y="116632"/>
              <a:chExt cx="445789" cy="186161"/>
            </a:xfrm>
          </p:grpSpPr>
          <p:sp>
            <p:nvSpPr>
              <p:cNvPr id="10" name="Arc 5"/>
              <p:cNvSpPr>
                <a:spLocks noChangeAspect="1"/>
              </p:cNvSpPr>
              <p:nvPr/>
            </p:nvSpPr>
            <p:spPr bwMode="auto">
              <a:xfrm>
                <a:off x="326218" y="116632"/>
                <a:ext cx="136350" cy="18199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351 w 32351"/>
                  <a:gd name="T1" fmla="*/ 40334 h 43200"/>
                  <a:gd name="T2" fmla="*/ 31205 w 32351"/>
                  <a:gd name="T3" fmla="*/ 2253 h 43200"/>
                  <a:gd name="T4" fmla="*/ 21600 w 3235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Aspect="1" noChangeShapeType="1"/>
              </p:cNvSpPr>
              <p:nvPr/>
            </p:nvSpPr>
            <p:spPr bwMode="auto">
              <a:xfrm>
                <a:off x="107679" y="118902"/>
                <a:ext cx="0" cy="183891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Aspect="1" noChangeShapeType="1"/>
              </p:cNvSpPr>
              <p:nvPr/>
            </p:nvSpPr>
            <p:spPr bwMode="auto">
              <a:xfrm>
                <a:off x="16779" y="117389"/>
                <a:ext cx="218160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144039" y="117389"/>
                <a:ext cx="181800" cy="18162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9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236833" y="253226"/>
                <a:ext cx="115519" cy="457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71309" y="234685"/>
                <a:ext cx="77265" cy="41621"/>
              </a:xfrm>
              <a:custGeom>
                <a:avLst/>
                <a:gdLst>
                  <a:gd name="T0" fmla="*/ 0 w 726"/>
                  <a:gd name="T1" fmla="*/ 269 h 428"/>
                  <a:gd name="T2" fmla="*/ 12 w 726"/>
                  <a:gd name="T3" fmla="*/ 203 h 428"/>
                  <a:gd name="T4" fmla="*/ 24 w 726"/>
                  <a:gd name="T5" fmla="*/ 131 h 428"/>
                  <a:gd name="T6" fmla="*/ 39 w 726"/>
                  <a:gd name="T7" fmla="*/ 68 h 428"/>
                  <a:gd name="T8" fmla="*/ 48 w 726"/>
                  <a:gd name="T9" fmla="*/ 32 h 428"/>
                  <a:gd name="T10" fmla="*/ 66 w 726"/>
                  <a:gd name="T11" fmla="*/ 2 h 428"/>
                  <a:gd name="T12" fmla="*/ 87 w 726"/>
                  <a:gd name="T13" fmla="*/ 17 h 428"/>
                  <a:gd name="T14" fmla="*/ 102 w 726"/>
                  <a:gd name="T15" fmla="*/ 68 h 428"/>
                  <a:gd name="T16" fmla="*/ 117 w 726"/>
                  <a:gd name="T17" fmla="*/ 137 h 428"/>
                  <a:gd name="T18" fmla="*/ 135 w 726"/>
                  <a:gd name="T19" fmla="*/ 221 h 428"/>
                  <a:gd name="T20" fmla="*/ 156 w 726"/>
                  <a:gd name="T21" fmla="*/ 329 h 428"/>
                  <a:gd name="T22" fmla="*/ 165 w 726"/>
                  <a:gd name="T23" fmla="*/ 374 h 428"/>
                  <a:gd name="T24" fmla="*/ 180 w 726"/>
                  <a:gd name="T25" fmla="*/ 413 h 428"/>
                  <a:gd name="T26" fmla="*/ 198 w 726"/>
                  <a:gd name="T27" fmla="*/ 428 h 428"/>
                  <a:gd name="T28" fmla="*/ 213 w 726"/>
                  <a:gd name="T29" fmla="*/ 416 h 428"/>
                  <a:gd name="T30" fmla="*/ 234 w 726"/>
                  <a:gd name="T31" fmla="*/ 374 h 428"/>
                  <a:gd name="T32" fmla="*/ 246 w 726"/>
                  <a:gd name="T33" fmla="*/ 326 h 428"/>
                  <a:gd name="T34" fmla="*/ 264 w 726"/>
                  <a:gd name="T35" fmla="*/ 251 h 428"/>
                  <a:gd name="T36" fmla="*/ 282 w 726"/>
                  <a:gd name="T37" fmla="*/ 191 h 428"/>
                  <a:gd name="T38" fmla="*/ 306 w 726"/>
                  <a:gd name="T39" fmla="*/ 146 h 428"/>
                  <a:gd name="T40" fmla="*/ 336 w 726"/>
                  <a:gd name="T41" fmla="*/ 155 h 428"/>
                  <a:gd name="T42" fmla="*/ 351 w 726"/>
                  <a:gd name="T43" fmla="*/ 191 h 428"/>
                  <a:gd name="T44" fmla="*/ 366 w 726"/>
                  <a:gd name="T45" fmla="*/ 236 h 428"/>
                  <a:gd name="T46" fmla="*/ 387 w 726"/>
                  <a:gd name="T47" fmla="*/ 302 h 428"/>
                  <a:gd name="T48" fmla="*/ 411 w 726"/>
                  <a:gd name="T49" fmla="*/ 356 h 428"/>
                  <a:gd name="T50" fmla="*/ 432 w 726"/>
                  <a:gd name="T51" fmla="*/ 374 h 428"/>
                  <a:gd name="T52" fmla="*/ 456 w 726"/>
                  <a:gd name="T53" fmla="*/ 359 h 428"/>
                  <a:gd name="T54" fmla="*/ 477 w 726"/>
                  <a:gd name="T55" fmla="*/ 305 h 428"/>
                  <a:gd name="T56" fmla="*/ 498 w 726"/>
                  <a:gd name="T57" fmla="*/ 251 h 428"/>
                  <a:gd name="T58" fmla="*/ 519 w 726"/>
                  <a:gd name="T59" fmla="*/ 203 h 428"/>
                  <a:gd name="T60" fmla="*/ 543 w 726"/>
                  <a:gd name="T61" fmla="*/ 173 h 428"/>
                  <a:gd name="T62" fmla="*/ 570 w 726"/>
                  <a:gd name="T63" fmla="*/ 185 h 428"/>
                  <a:gd name="T64" fmla="*/ 588 w 726"/>
                  <a:gd name="T65" fmla="*/ 221 h 428"/>
                  <a:gd name="T66" fmla="*/ 603 w 726"/>
                  <a:gd name="T67" fmla="*/ 263 h 428"/>
                  <a:gd name="T68" fmla="*/ 618 w 726"/>
                  <a:gd name="T69" fmla="*/ 305 h 428"/>
                  <a:gd name="T70" fmla="*/ 645 w 726"/>
                  <a:gd name="T71" fmla="*/ 350 h 428"/>
                  <a:gd name="T72" fmla="*/ 666 w 726"/>
                  <a:gd name="T73" fmla="*/ 356 h 428"/>
                  <a:gd name="T74" fmla="*/ 690 w 726"/>
                  <a:gd name="T75" fmla="*/ 338 h 428"/>
                  <a:gd name="T76" fmla="*/ 708 w 726"/>
                  <a:gd name="T77" fmla="*/ 308 h 428"/>
                  <a:gd name="T78" fmla="*/ 726 w 726"/>
                  <a:gd name="T79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44039" y="143118"/>
                <a:ext cx="27270" cy="127891"/>
              </a:xfrm>
              <a:custGeom>
                <a:avLst/>
                <a:gdLst>
                  <a:gd name="T0" fmla="*/ 70 w 70"/>
                  <a:gd name="T1" fmla="*/ 0 h 338"/>
                  <a:gd name="T2" fmla="*/ 70 w 70"/>
                  <a:gd name="T3" fmla="*/ 338 h 338"/>
                  <a:gd name="T4" fmla="*/ 36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4 w 70"/>
                  <a:gd name="T13" fmla="*/ 62 h 338"/>
                  <a:gd name="T14" fmla="*/ 54 w 70"/>
                  <a:gd name="T15" fmla="*/ 18 h 338"/>
                  <a:gd name="T16" fmla="*/ 70 w 70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31045" y="620688"/>
            <a:ext cx="3984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matrix elements contain terms of the following form: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gives a branch cut at the real axis: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2" y="1329300"/>
            <a:ext cx="1906231" cy="871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34" y="1124745"/>
            <a:ext cx="3769166" cy="5527584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5441967" y="3678744"/>
            <a:ext cx="318155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4754670" y="3550742"/>
            <a:ext cx="562291" cy="2976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Im[z]</a:t>
            </a:r>
            <a:endParaRPr lang="nl-B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3015" y="6390131"/>
            <a:ext cx="492522" cy="2604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Re[z]</a:t>
            </a:r>
            <a:endParaRPr lang="nl-BE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5517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D002E"/>
                </a:solidFill>
                <a:latin typeface="Verdana" pitchFamily="34" charset="0"/>
              </a:rPr>
              <a:t>Analytic continuation of the fluctuation matrix</a:t>
            </a:r>
            <a:endParaRPr lang="nl-NL" sz="1800" i="1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39" y="764704"/>
            <a:ext cx="1192805" cy="30402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5436887" y="3678744"/>
            <a:ext cx="3186634" cy="387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r="12021"/>
          <a:stretch/>
        </p:blipFill>
        <p:spPr>
          <a:xfrm>
            <a:off x="1023863" y="2720719"/>
            <a:ext cx="2107977" cy="516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881" y="3189431"/>
            <a:ext cx="3373563" cy="725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163" y="3980730"/>
            <a:ext cx="1156117" cy="3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824039"/>
            <a:ext cx="1804988" cy="5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19" y="1824990"/>
            <a:ext cx="2623876" cy="5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3705726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l 2"/>
          <p:cNvSpPr/>
          <p:nvPr/>
        </p:nvSpPr>
        <p:spPr>
          <a:xfrm>
            <a:off x="1043608" y="34417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991348" y="31343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55576" y="3441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991348" y="31343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4920916" y="1359581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alternatives: add the amplitudes</a:t>
            </a:r>
            <a:endParaRPr lang="nl-BE" dirty="0"/>
          </a:p>
        </p:txBody>
      </p:sp>
      <p:sp>
        <p:nvSpPr>
          <p:cNvPr id="31" name="Rectangle 30"/>
          <p:cNvSpPr/>
          <p:nvPr/>
        </p:nvSpPr>
        <p:spPr>
          <a:xfrm>
            <a:off x="3055816" y="3352782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3055816" y="3027918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3055821" y="4770521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063837" y="4417577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3063837" y="4092713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3051811" y="2699084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3059827" y="2346140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3059827" y="2021276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48" name="Group 47"/>
          <p:cNvGrpSpPr/>
          <p:nvPr/>
        </p:nvGrpSpPr>
        <p:grpSpPr>
          <a:xfrm>
            <a:off x="795985" y="1251752"/>
            <a:ext cx="325689" cy="4353213"/>
            <a:chOff x="955789" y="1251752"/>
            <a:chExt cx="325689" cy="4353213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955789" y="1309691"/>
              <a:ext cx="0" cy="429527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94220" y="125175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416418" y="3707205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ectangle 52"/>
          <p:cNvSpPr/>
          <p:nvPr/>
        </p:nvSpPr>
        <p:spPr>
          <a:xfrm>
            <a:off x="3412402" y="3354261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/>
          <p:cNvSpPr/>
          <p:nvPr/>
        </p:nvSpPr>
        <p:spPr>
          <a:xfrm>
            <a:off x="3412402" y="3029397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tangle 56"/>
          <p:cNvSpPr/>
          <p:nvPr/>
        </p:nvSpPr>
        <p:spPr>
          <a:xfrm>
            <a:off x="3412407" y="4772000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Rectangle 58"/>
          <p:cNvSpPr/>
          <p:nvPr/>
        </p:nvSpPr>
        <p:spPr>
          <a:xfrm>
            <a:off x="3420423" y="4419056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/>
          <p:cNvSpPr/>
          <p:nvPr/>
        </p:nvSpPr>
        <p:spPr>
          <a:xfrm>
            <a:off x="3420423" y="4094192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Rectangle 62"/>
          <p:cNvSpPr/>
          <p:nvPr/>
        </p:nvSpPr>
        <p:spPr>
          <a:xfrm>
            <a:off x="3408397" y="2700563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Rectangle 63"/>
          <p:cNvSpPr/>
          <p:nvPr/>
        </p:nvSpPr>
        <p:spPr>
          <a:xfrm>
            <a:off x="3416413" y="2347619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Rectangle 64"/>
          <p:cNvSpPr/>
          <p:nvPr/>
        </p:nvSpPr>
        <p:spPr>
          <a:xfrm>
            <a:off x="3416413" y="2022755"/>
            <a:ext cx="45719" cy="24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0" name="Group 79"/>
          <p:cNvGrpSpPr/>
          <p:nvPr/>
        </p:nvGrpSpPr>
        <p:grpSpPr>
          <a:xfrm>
            <a:off x="1115616" y="2981325"/>
            <a:ext cx="3875732" cy="1400175"/>
            <a:chOff x="1115616" y="2981325"/>
            <a:chExt cx="3875732" cy="1400175"/>
          </a:xfrm>
        </p:grpSpPr>
        <p:cxnSp>
          <p:nvCxnSpPr>
            <p:cNvPr id="28" name="Straight Connector 27"/>
            <p:cNvCxnSpPr>
              <a:stCxn id="3" idx="6"/>
            </p:cNvCxnSpPr>
            <p:nvPr/>
          </p:nvCxnSpPr>
          <p:spPr>
            <a:xfrm flipV="1">
              <a:off x="1115616" y="2981325"/>
              <a:ext cx="1970484" cy="49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7" idx="2"/>
            </p:cNvCxnSpPr>
            <p:nvPr/>
          </p:nvCxnSpPr>
          <p:spPr>
            <a:xfrm flipV="1">
              <a:off x="3433763" y="3170318"/>
              <a:ext cx="1557585" cy="149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86100" y="2981325"/>
              <a:ext cx="345281" cy="33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" idx="6"/>
            </p:cNvCxnSpPr>
            <p:nvPr/>
          </p:nvCxnSpPr>
          <p:spPr>
            <a:xfrm>
              <a:off x="1115616" y="3477772"/>
              <a:ext cx="1968103" cy="54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081338" y="3648075"/>
              <a:ext cx="36195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7" idx="2"/>
            </p:cNvCxnSpPr>
            <p:nvPr/>
          </p:nvCxnSpPr>
          <p:spPr>
            <a:xfrm flipV="1">
              <a:off x="3438525" y="3170318"/>
              <a:ext cx="1552823" cy="48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" idx="6"/>
            </p:cNvCxnSpPr>
            <p:nvPr/>
          </p:nvCxnSpPr>
          <p:spPr>
            <a:xfrm>
              <a:off x="1115616" y="3477772"/>
              <a:ext cx="1972865" cy="172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088481" y="3648075"/>
              <a:ext cx="350044" cy="733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7" idx="2"/>
            </p:cNvCxnSpPr>
            <p:nvPr/>
          </p:nvCxnSpPr>
          <p:spPr>
            <a:xfrm flipV="1">
              <a:off x="3433763" y="3170318"/>
              <a:ext cx="1557585" cy="1206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341472" y="2022755"/>
            <a:ext cx="3505795" cy="2998868"/>
            <a:chOff x="1341472" y="2022755"/>
            <a:chExt cx="3505795" cy="2998868"/>
          </a:xfrm>
        </p:grpSpPr>
        <p:grpSp>
          <p:nvGrpSpPr>
            <p:cNvPr id="85" name="Group 84"/>
            <p:cNvGrpSpPr/>
            <p:nvPr/>
          </p:nvGrpSpPr>
          <p:grpSpPr>
            <a:xfrm>
              <a:off x="3779872" y="2022755"/>
              <a:ext cx="57745" cy="2989343"/>
              <a:chOff x="3408397" y="2022755"/>
              <a:chExt cx="57745" cy="298934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132297" y="2022755"/>
              <a:ext cx="57745" cy="2989343"/>
              <a:chOff x="3408397" y="2022755"/>
              <a:chExt cx="57745" cy="298934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475197" y="2022755"/>
              <a:ext cx="57745" cy="2989343"/>
              <a:chOff x="3408397" y="2022755"/>
              <a:chExt cx="57745" cy="2989343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008222" y="2022755"/>
              <a:ext cx="57745" cy="2989343"/>
              <a:chOff x="3408397" y="2022755"/>
              <a:chExt cx="57745" cy="2989343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360647" y="2022755"/>
              <a:ext cx="57745" cy="2989343"/>
              <a:chOff x="3408397" y="2022755"/>
              <a:chExt cx="57745" cy="298934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03547" y="2022755"/>
              <a:ext cx="57745" cy="2989343"/>
              <a:chOff x="3408397" y="2022755"/>
              <a:chExt cx="57745" cy="2989343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1341472" y="2022755"/>
              <a:ext cx="57745" cy="2989343"/>
              <a:chOff x="3408397" y="2022755"/>
              <a:chExt cx="57745" cy="2989343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684372" y="2022755"/>
              <a:ext cx="57745" cy="2989343"/>
              <a:chOff x="3408397" y="2022755"/>
              <a:chExt cx="57745" cy="2989343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4789522" y="2032280"/>
              <a:ext cx="57745" cy="2989343"/>
              <a:chOff x="3408397" y="2022755"/>
              <a:chExt cx="57745" cy="2989343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3416418" y="370720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412402" y="3354261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412402" y="3029397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412407" y="4772000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420423" y="4419056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20423" y="4094192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408397" y="2700563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416413" y="2347619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3416413" y="2022755"/>
                <a:ext cx="45719" cy="2400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7192" name="Group 7191"/>
          <p:cNvGrpSpPr/>
          <p:nvPr/>
        </p:nvGrpSpPr>
        <p:grpSpPr>
          <a:xfrm>
            <a:off x="1115616" y="2636044"/>
            <a:ext cx="3875732" cy="1021556"/>
            <a:chOff x="1115616" y="2636044"/>
            <a:chExt cx="3875732" cy="1021556"/>
          </a:xfrm>
        </p:grpSpPr>
        <p:cxnSp>
          <p:nvCxnSpPr>
            <p:cNvPr id="82" name="Straight Connector 81"/>
            <p:cNvCxnSpPr>
              <a:stCxn id="3" idx="6"/>
            </p:cNvCxnSpPr>
            <p:nvPr/>
          </p:nvCxnSpPr>
          <p:spPr>
            <a:xfrm flipV="1">
              <a:off x="1115616" y="3312319"/>
              <a:ext cx="253603" cy="165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1" name="Straight Connector 7170"/>
            <p:cNvCxnSpPr/>
            <p:nvPr/>
          </p:nvCxnSpPr>
          <p:spPr>
            <a:xfrm>
              <a:off x="1371600" y="3309938"/>
              <a:ext cx="664369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3" name="Straight Connector 7172"/>
            <p:cNvCxnSpPr/>
            <p:nvPr/>
          </p:nvCxnSpPr>
          <p:spPr>
            <a:xfrm flipV="1">
              <a:off x="2035969" y="2978944"/>
              <a:ext cx="347662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Straight Connector 7174"/>
            <p:cNvCxnSpPr/>
            <p:nvPr/>
          </p:nvCxnSpPr>
          <p:spPr>
            <a:xfrm>
              <a:off x="2386013" y="2976563"/>
              <a:ext cx="354806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7" name="Straight Connector 7176"/>
            <p:cNvCxnSpPr/>
            <p:nvPr/>
          </p:nvCxnSpPr>
          <p:spPr>
            <a:xfrm flipV="1">
              <a:off x="2743200" y="2636044"/>
              <a:ext cx="330994" cy="3452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9" name="Straight Connector 7178"/>
            <p:cNvCxnSpPr/>
            <p:nvPr/>
          </p:nvCxnSpPr>
          <p:spPr>
            <a:xfrm>
              <a:off x="3086100" y="2636044"/>
              <a:ext cx="3429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1" name="Straight Connector 7180"/>
            <p:cNvCxnSpPr/>
            <p:nvPr/>
          </p:nvCxnSpPr>
          <p:spPr>
            <a:xfrm flipV="1">
              <a:off x="3438525" y="3309938"/>
              <a:ext cx="373856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3" name="Straight Connector 7182"/>
            <p:cNvCxnSpPr/>
            <p:nvPr/>
          </p:nvCxnSpPr>
          <p:spPr>
            <a:xfrm>
              <a:off x="3814763" y="3309938"/>
              <a:ext cx="338137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5" name="Straight Connector 7184"/>
            <p:cNvCxnSpPr/>
            <p:nvPr/>
          </p:nvCxnSpPr>
          <p:spPr>
            <a:xfrm flipV="1">
              <a:off x="4150519" y="3300414"/>
              <a:ext cx="357187" cy="357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7" name="Straight Connector 7186"/>
            <p:cNvCxnSpPr/>
            <p:nvPr/>
          </p:nvCxnSpPr>
          <p:spPr>
            <a:xfrm>
              <a:off x="4500563" y="3305175"/>
              <a:ext cx="319087" cy="11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9" name="Straight Connector 7188"/>
            <p:cNvCxnSpPr>
              <a:endCxn id="17" idx="2"/>
            </p:cNvCxnSpPr>
            <p:nvPr/>
          </p:nvCxnSpPr>
          <p:spPr>
            <a:xfrm flipV="1">
              <a:off x="4824413" y="3170318"/>
              <a:ext cx="166935" cy="149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6" name="Group 7195"/>
          <p:cNvGrpSpPr/>
          <p:nvPr/>
        </p:nvGrpSpPr>
        <p:grpSpPr>
          <a:xfrm>
            <a:off x="600075" y="5261777"/>
            <a:ext cx="5029200" cy="369332"/>
            <a:chOff x="600075" y="5261777"/>
            <a:chExt cx="5029200" cy="369332"/>
          </a:xfrm>
        </p:grpSpPr>
        <p:cxnSp>
          <p:nvCxnSpPr>
            <p:cNvPr id="227" name="Straight Arrow Connector 226"/>
            <p:cNvCxnSpPr/>
            <p:nvPr/>
          </p:nvCxnSpPr>
          <p:spPr>
            <a:xfrm>
              <a:off x="600075" y="5286375"/>
              <a:ext cx="50292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5301641" y="5261777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66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6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8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169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170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71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7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174" name="Picture 14" descr="krul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9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98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9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06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a quantum particle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468313" y="524377"/>
            <a:ext cx="68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5" name="Group 4"/>
          <p:cNvGrpSpPr/>
          <p:nvPr/>
        </p:nvGrpSpPr>
        <p:grpSpPr>
          <a:xfrm>
            <a:off x="-1000" y="0"/>
            <a:ext cx="539162" cy="6858000"/>
            <a:chOff x="-1000" y="0"/>
            <a:chExt cx="539162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-1000" y="0"/>
              <a:ext cx="533400" cy="476672"/>
            </a:xfrm>
            <a:prstGeom prst="rect">
              <a:avLst/>
            </a:prstGeom>
            <a:gradFill flip="none" rotWithShape="1">
              <a:gsLst>
                <a:gs pos="22000">
                  <a:srgbClr val="809FB2"/>
                </a:gs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76672"/>
              <a:ext cx="533400" cy="5847928"/>
            </a:xfrm>
            <a:prstGeom prst="rect">
              <a:avLst/>
            </a:prstGeom>
            <a:gradFill rotWithShape="0">
              <a:gsLst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6416675"/>
              <a:ext cx="533400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2877" y="74487"/>
              <a:ext cx="445789" cy="186161"/>
              <a:chOff x="16779" y="116632"/>
              <a:chExt cx="445789" cy="186161"/>
            </a:xfrm>
          </p:grpSpPr>
          <p:sp>
            <p:nvSpPr>
              <p:cNvPr id="10" name="Arc 5"/>
              <p:cNvSpPr>
                <a:spLocks noChangeAspect="1"/>
              </p:cNvSpPr>
              <p:nvPr/>
            </p:nvSpPr>
            <p:spPr bwMode="auto">
              <a:xfrm>
                <a:off x="326218" y="116632"/>
                <a:ext cx="136350" cy="18199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351 w 32351"/>
                  <a:gd name="T1" fmla="*/ 40334 h 43200"/>
                  <a:gd name="T2" fmla="*/ 31205 w 32351"/>
                  <a:gd name="T3" fmla="*/ 2253 h 43200"/>
                  <a:gd name="T4" fmla="*/ 21600 w 3235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Aspect="1" noChangeShapeType="1"/>
              </p:cNvSpPr>
              <p:nvPr/>
            </p:nvSpPr>
            <p:spPr bwMode="auto">
              <a:xfrm>
                <a:off x="107679" y="118902"/>
                <a:ext cx="0" cy="183891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Aspect="1" noChangeShapeType="1"/>
              </p:cNvSpPr>
              <p:nvPr/>
            </p:nvSpPr>
            <p:spPr bwMode="auto">
              <a:xfrm>
                <a:off x="16779" y="117389"/>
                <a:ext cx="218160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144039" y="117389"/>
                <a:ext cx="181800" cy="18162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9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236833" y="253226"/>
                <a:ext cx="115519" cy="457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71309" y="234685"/>
                <a:ext cx="77265" cy="41621"/>
              </a:xfrm>
              <a:custGeom>
                <a:avLst/>
                <a:gdLst>
                  <a:gd name="T0" fmla="*/ 0 w 726"/>
                  <a:gd name="T1" fmla="*/ 269 h 428"/>
                  <a:gd name="T2" fmla="*/ 12 w 726"/>
                  <a:gd name="T3" fmla="*/ 203 h 428"/>
                  <a:gd name="T4" fmla="*/ 24 w 726"/>
                  <a:gd name="T5" fmla="*/ 131 h 428"/>
                  <a:gd name="T6" fmla="*/ 39 w 726"/>
                  <a:gd name="T7" fmla="*/ 68 h 428"/>
                  <a:gd name="T8" fmla="*/ 48 w 726"/>
                  <a:gd name="T9" fmla="*/ 32 h 428"/>
                  <a:gd name="T10" fmla="*/ 66 w 726"/>
                  <a:gd name="T11" fmla="*/ 2 h 428"/>
                  <a:gd name="T12" fmla="*/ 87 w 726"/>
                  <a:gd name="T13" fmla="*/ 17 h 428"/>
                  <a:gd name="T14" fmla="*/ 102 w 726"/>
                  <a:gd name="T15" fmla="*/ 68 h 428"/>
                  <a:gd name="T16" fmla="*/ 117 w 726"/>
                  <a:gd name="T17" fmla="*/ 137 h 428"/>
                  <a:gd name="T18" fmla="*/ 135 w 726"/>
                  <a:gd name="T19" fmla="*/ 221 h 428"/>
                  <a:gd name="T20" fmla="*/ 156 w 726"/>
                  <a:gd name="T21" fmla="*/ 329 h 428"/>
                  <a:gd name="T22" fmla="*/ 165 w 726"/>
                  <a:gd name="T23" fmla="*/ 374 h 428"/>
                  <a:gd name="T24" fmla="*/ 180 w 726"/>
                  <a:gd name="T25" fmla="*/ 413 h 428"/>
                  <a:gd name="T26" fmla="*/ 198 w 726"/>
                  <a:gd name="T27" fmla="*/ 428 h 428"/>
                  <a:gd name="T28" fmla="*/ 213 w 726"/>
                  <a:gd name="T29" fmla="*/ 416 h 428"/>
                  <a:gd name="T30" fmla="*/ 234 w 726"/>
                  <a:gd name="T31" fmla="*/ 374 h 428"/>
                  <a:gd name="T32" fmla="*/ 246 w 726"/>
                  <a:gd name="T33" fmla="*/ 326 h 428"/>
                  <a:gd name="T34" fmla="*/ 264 w 726"/>
                  <a:gd name="T35" fmla="*/ 251 h 428"/>
                  <a:gd name="T36" fmla="*/ 282 w 726"/>
                  <a:gd name="T37" fmla="*/ 191 h 428"/>
                  <a:gd name="T38" fmla="*/ 306 w 726"/>
                  <a:gd name="T39" fmla="*/ 146 h 428"/>
                  <a:gd name="T40" fmla="*/ 336 w 726"/>
                  <a:gd name="T41" fmla="*/ 155 h 428"/>
                  <a:gd name="T42" fmla="*/ 351 w 726"/>
                  <a:gd name="T43" fmla="*/ 191 h 428"/>
                  <a:gd name="T44" fmla="*/ 366 w 726"/>
                  <a:gd name="T45" fmla="*/ 236 h 428"/>
                  <a:gd name="T46" fmla="*/ 387 w 726"/>
                  <a:gd name="T47" fmla="*/ 302 h 428"/>
                  <a:gd name="T48" fmla="*/ 411 w 726"/>
                  <a:gd name="T49" fmla="*/ 356 h 428"/>
                  <a:gd name="T50" fmla="*/ 432 w 726"/>
                  <a:gd name="T51" fmla="*/ 374 h 428"/>
                  <a:gd name="T52" fmla="*/ 456 w 726"/>
                  <a:gd name="T53" fmla="*/ 359 h 428"/>
                  <a:gd name="T54" fmla="*/ 477 w 726"/>
                  <a:gd name="T55" fmla="*/ 305 h 428"/>
                  <a:gd name="T56" fmla="*/ 498 w 726"/>
                  <a:gd name="T57" fmla="*/ 251 h 428"/>
                  <a:gd name="T58" fmla="*/ 519 w 726"/>
                  <a:gd name="T59" fmla="*/ 203 h 428"/>
                  <a:gd name="T60" fmla="*/ 543 w 726"/>
                  <a:gd name="T61" fmla="*/ 173 h 428"/>
                  <a:gd name="T62" fmla="*/ 570 w 726"/>
                  <a:gd name="T63" fmla="*/ 185 h 428"/>
                  <a:gd name="T64" fmla="*/ 588 w 726"/>
                  <a:gd name="T65" fmla="*/ 221 h 428"/>
                  <a:gd name="T66" fmla="*/ 603 w 726"/>
                  <a:gd name="T67" fmla="*/ 263 h 428"/>
                  <a:gd name="T68" fmla="*/ 618 w 726"/>
                  <a:gd name="T69" fmla="*/ 305 h 428"/>
                  <a:gd name="T70" fmla="*/ 645 w 726"/>
                  <a:gd name="T71" fmla="*/ 350 h 428"/>
                  <a:gd name="T72" fmla="*/ 666 w 726"/>
                  <a:gd name="T73" fmla="*/ 356 h 428"/>
                  <a:gd name="T74" fmla="*/ 690 w 726"/>
                  <a:gd name="T75" fmla="*/ 338 h 428"/>
                  <a:gd name="T76" fmla="*/ 708 w 726"/>
                  <a:gd name="T77" fmla="*/ 308 h 428"/>
                  <a:gd name="T78" fmla="*/ 726 w 726"/>
                  <a:gd name="T79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44039" y="143118"/>
                <a:ext cx="27270" cy="127891"/>
              </a:xfrm>
              <a:custGeom>
                <a:avLst/>
                <a:gdLst>
                  <a:gd name="T0" fmla="*/ 70 w 70"/>
                  <a:gd name="T1" fmla="*/ 0 h 338"/>
                  <a:gd name="T2" fmla="*/ 70 w 70"/>
                  <a:gd name="T3" fmla="*/ 338 h 338"/>
                  <a:gd name="T4" fmla="*/ 36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4 w 70"/>
                  <a:gd name="T13" fmla="*/ 62 h 338"/>
                  <a:gd name="T14" fmla="*/ 54 w 70"/>
                  <a:gd name="T15" fmla="*/ 18 h 338"/>
                  <a:gd name="T16" fmla="*/ 70 w 70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31045" y="620688"/>
            <a:ext cx="3984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matrix elements contain terms of the following form: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gives a branch cut at the real axis: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2" y="1329300"/>
            <a:ext cx="1906231" cy="871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34" y="1124745"/>
            <a:ext cx="3769166" cy="55275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16200000">
            <a:off x="4754670" y="3550742"/>
            <a:ext cx="562291" cy="2976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Im[z]</a:t>
            </a:r>
            <a:endParaRPr lang="nl-B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3015" y="6390131"/>
            <a:ext cx="492522" cy="2604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Re[z]</a:t>
            </a:r>
            <a:endParaRPr lang="nl-BE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5517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D002E"/>
                </a:solidFill>
                <a:latin typeface="Verdana" pitchFamily="34" charset="0"/>
              </a:rPr>
              <a:t>Analytic continuation of the fluctuation matrix</a:t>
            </a:r>
            <a:endParaRPr lang="nl-NL" sz="1800" i="1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39" y="764704"/>
            <a:ext cx="1192805" cy="3040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436887" y="3678744"/>
            <a:ext cx="3186634" cy="3873"/>
            <a:chOff x="5436887" y="3678744"/>
            <a:chExt cx="3186634" cy="387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441967" y="3678744"/>
              <a:ext cx="318155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436887" y="3678744"/>
              <a:ext cx="3186634" cy="387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r="12021"/>
          <a:stretch/>
        </p:blipFill>
        <p:spPr>
          <a:xfrm>
            <a:off x="1023863" y="2720719"/>
            <a:ext cx="2107977" cy="516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881" y="3189431"/>
            <a:ext cx="3373563" cy="725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163" y="3980730"/>
            <a:ext cx="1156117" cy="36335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427075" y="3561313"/>
            <a:ext cx="3196446" cy="11703"/>
          </a:xfrm>
          <a:prstGeom prst="line">
            <a:avLst/>
          </a:prstGeom>
          <a:ln w="2222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81164" y="3224741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+ 0.01 i</a:t>
            </a:r>
            <a:endParaRPr lang="nl-B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2941" y="1624310"/>
            <a:ext cx="2570806" cy="1457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3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468313" y="524377"/>
            <a:ext cx="6876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34" y="1124745"/>
            <a:ext cx="3769166" cy="55275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000" y="0"/>
            <a:ext cx="539162" cy="6858000"/>
            <a:chOff x="-1000" y="0"/>
            <a:chExt cx="539162" cy="6858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-1000" y="0"/>
              <a:ext cx="533400" cy="476672"/>
            </a:xfrm>
            <a:prstGeom prst="rect">
              <a:avLst/>
            </a:prstGeom>
            <a:gradFill flip="none" rotWithShape="1">
              <a:gsLst>
                <a:gs pos="22000">
                  <a:srgbClr val="809FB2"/>
                </a:gs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76672"/>
              <a:ext cx="533400" cy="5847928"/>
            </a:xfrm>
            <a:prstGeom prst="rect">
              <a:avLst/>
            </a:prstGeom>
            <a:gradFill rotWithShape="0">
              <a:gsLst>
                <a:gs pos="0">
                  <a:srgbClr val="003E65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6416675"/>
              <a:ext cx="533400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2877" y="74487"/>
              <a:ext cx="445789" cy="186161"/>
              <a:chOff x="16779" y="116632"/>
              <a:chExt cx="445789" cy="186161"/>
            </a:xfrm>
          </p:grpSpPr>
          <p:sp>
            <p:nvSpPr>
              <p:cNvPr id="10" name="Arc 5"/>
              <p:cNvSpPr>
                <a:spLocks noChangeAspect="1"/>
              </p:cNvSpPr>
              <p:nvPr/>
            </p:nvSpPr>
            <p:spPr bwMode="auto">
              <a:xfrm>
                <a:off x="326218" y="116632"/>
                <a:ext cx="136350" cy="18199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351 w 32351"/>
                  <a:gd name="T1" fmla="*/ 40334 h 43200"/>
                  <a:gd name="T2" fmla="*/ 31205 w 32351"/>
                  <a:gd name="T3" fmla="*/ 2253 h 43200"/>
                  <a:gd name="T4" fmla="*/ 21600 w 3235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199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0"/>
                      <a:pt x="28219" y="771"/>
                      <a:pt x="31204" y="225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Aspect="1" noChangeShapeType="1"/>
              </p:cNvSpPr>
              <p:nvPr/>
            </p:nvSpPr>
            <p:spPr bwMode="auto">
              <a:xfrm>
                <a:off x="107679" y="118902"/>
                <a:ext cx="0" cy="183891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Aspect="1" noChangeShapeType="1"/>
              </p:cNvSpPr>
              <p:nvPr/>
            </p:nvSpPr>
            <p:spPr bwMode="auto">
              <a:xfrm>
                <a:off x="16779" y="117389"/>
                <a:ext cx="218160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144039" y="117389"/>
                <a:ext cx="181800" cy="18162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9" descr="krul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236833" y="253226"/>
                <a:ext cx="115519" cy="457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>
                <a:off x="171309" y="234685"/>
                <a:ext cx="77265" cy="41621"/>
              </a:xfrm>
              <a:custGeom>
                <a:avLst/>
                <a:gdLst>
                  <a:gd name="T0" fmla="*/ 0 w 726"/>
                  <a:gd name="T1" fmla="*/ 269 h 428"/>
                  <a:gd name="T2" fmla="*/ 12 w 726"/>
                  <a:gd name="T3" fmla="*/ 203 h 428"/>
                  <a:gd name="T4" fmla="*/ 24 w 726"/>
                  <a:gd name="T5" fmla="*/ 131 h 428"/>
                  <a:gd name="T6" fmla="*/ 39 w 726"/>
                  <a:gd name="T7" fmla="*/ 68 h 428"/>
                  <a:gd name="T8" fmla="*/ 48 w 726"/>
                  <a:gd name="T9" fmla="*/ 32 h 428"/>
                  <a:gd name="T10" fmla="*/ 66 w 726"/>
                  <a:gd name="T11" fmla="*/ 2 h 428"/>
                  <a:gd name="T12" fmla="*/ 87 w 726"/>
                  <a:gd name="T13" fmla="*/ 17 h 428"/>
                  <a:gd name="T14" fmla="*/ 102 w 726"/>
                  <a:gd name="T15" fmla="*/ 68 h 428"/>
                  <a:gd name="T16" fmla="*/ 117 w 726"/>
                  <a:gd name="T17" fmla="*/ 137 h 428"/>
                  <a:gd name="T18" fmla="*/ 135 w 726"/>
                  <a:gd name="T19" fmla="*/ 221 h 428"/>
                  <a:gd name="T20" fmla="*/ 156 w 726"/>
                  <a:gd name="T21" fmla="*/ 329 h 428"/>
                  <a:gd name="T22" fmla="*/ 165 w 726"/>
                  <a:gd name="T23" fmla="*/ 374 h 428"/>
                  <a:gd name="T24" fmla="*/ 180 w 726"/>
                  <a:gd name="T25" fmla="*/ 413 h 428"/>
                  <a:gd name="T26" fmla="*/ 198 w 726"/>
                  <a:gd name="T27" fmla="*/ 428 h 428"/>
                  <a:gd name="T28" fmla="*/ 213 w 726"/>
                  <a:gd name="T29" fmla="*/ 416 h 428"/>
                  <a:gd name="T30" fmla="*/ 234 w 726"/>
                  <a:gd name="T31" fmla="*/ 374 h 428"/>
                  <a:gd name="T32" fmla="*/ 246 w 726"/>
                  <a:gd name="T33" fmla="*/ 326 h 428"/>
                  <a:gd name="T34" fmla="*/ 264 w 726"/>
                  <a:gd name="T35" fmla="*/ 251 h 428"/>
                  <a:gd name="T36" fmla="*/ 282 w 726"/>
                  <a:gd name="T37" fmla="*/ 191 h 428"/>
                  <a:gd name="T38" fmla="*/ 306 w 726"/>
                  <a:gd name="T39" fmla="*/ 146 h 428"/>
                  <a:gd name="T40" fmla="*/ 336 w 726"/>
                  <a:gd name="T41" fmla="*/ 155 h 428"/>
                  <a:gd name="T42" fmla="*/ 351 w 726"/>
                  <a:gd name="T43" fmla="*/ 191 h 428"/>
                  <a:gd name="T44" fmla="*/ 366 w 726"/>
                  <a:gd name="T45" fmla="*/ 236 h 428"/>
                  <a:gd name="T46" fmla="*/ 387 w 726"/>
                  <a:gd name="T47" fmla="*/ 302 h 428"/>
                  <a:gd name="T48" fmla="*/ 411 w 726"/>
                  <a:gd name="T49" fmla="*/ 356 h 428"/>
                  <a:gd name="T50" fmla="*/ 432 w 726"/>
                  <a:gd name="T51" fmla="*/ 374 h 428"/>
                  <a:gd name="T52" fmla="*/ 456 w 726"/>
                  <a:gd name="T53" fmla="*/ 359 h 428"/>
                  <a:gd name="T54" fmla="*/ 477 w 726"/>
                  <a:gd name="T55" fmla="*/ 305 h 428"/>
                  <a:gd name="T56" fmla="*/ 498 w 726"/>
                  <a:gd name="T57" fmla="*/ 251 h 428"/>
                  <a:gd name="T58" fmla="*/ 519 w 726"/>
                  <a:gd name="T59" fmla="*/ 203 h 428"/>
                  <a:gd name="T60" fmla="*/ 543 w 726"/>
                  <a:gd name="T61" fmla="*/ 173 h 428"/>
                  <a:gd name="T62" fmla="*/ 570 w 726"/>
                  <a:gd name="T63" fmla="*/ 185 h 428"/>
                  <a:gd name="T64" fmla="*/ 588 w 726"/>
                  <a:gd name="T65" fmla="*/ 221 h 428"/>
                  <a:gd name="T66" fmla="*/ 603 w 726"/>
                  <a:gd name="T67" fmla="*/ 263 h 428"/>
                  <a:gd name="T68" fmla="*/ 618 w 726"/>
                  <a:gd name="T69" fmla="*/ 305 h 428"/>
                  <a:gd name="T70" fmla="*/ 645 w 726"/>
                  <a:gd name="T71" fmla="*/ 350 h 428"/>
                  <a:gd name="T72" fmla="*/ 666 w 726"/>
                  <a:gd name="T73" fmla="*/ 356 h 428"/>
                  <a:gd name="T74" fmla="*/ 690 w 726"/>
                  <a:gd name="T75" fmla="*/ 338 h 428"/>
                  <a:gd name="T76" fmla="*/ 708 w 726"/>
                  <a:gd name="T77" fmla="*/ 308 h 428"/>
                  <a:gd name="T78" fmla="*/ 726 w 726"/>
                  <a:gd name="T79" fmla="*/ 26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 noChangeAspect="1"/>
              </p:cNvSpPr>
              <p:nvPr/>
            </p:nvSpPr>
            <p:spPr bwMode="auto">
              <a:xfrm>
                <a:off x="144039" y="143118"/>
                <a:ext cx="27270" cy="127891"/>
              </a:xfrm>
              <a:custGeom>
                <a:avLst/>
                <a:gdLst>
                  <a:gd name="T0" fmla="*/ 70 w 70"/>
                  <a:gd name="T1" fmla="*/ 0 h 338"/>
                  <a:gd name="T2" fmla="*/ 70 w 70"/>
                  <a:gd name="T3" fmla="*/ 338 h 338"/>
                  <a:gd name="T4" fmla="*/ 36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4 w 70"/>
                  <a:gd name="T13" fmla="*/ 62 h 338"/>
                  <a:gd name="T14" fmla="*/ 54 w 70"/>
                  <a:gd name="T15" fmla="*/ 18 h 338"/>
                  <a:gd name="T16" fmla="*/ 70 w 70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31045" y="620688"/>
            <a:ext cx="3984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matrix elements contain terms of the following form: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Nozières</a:t>
            </a:r>
            <a:r>
              <a:rPr lang="en-GB" dirty="0" smtClean="0"/>
              <a:t>’ prescription for the analytic continuation through the branch cut is 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4754670" y="3550742"/>
            <a:ext cx="562291" cy="2976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Im[z]</a:t>
            </a:r>
            <a:endParaRPr lang="nl-B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3015" y="6390131"/>
            <a:ext cx="492522" cy="2604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Re[z]</a:t>
            </a:r>
            <a:endParaRPr lang="nl-BE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539" y="764704"/>
            <a:ext cx="1192805" cy="304028"/>
          </a:xfrm>
          <a:prstGeom prst="rect">
            <a:avLst/>
          </a:prstGeom>
        </p:spPr>
      </p:pic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31044" y="70593"/>
            <a:ext cx="5517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D002E"/>
                </a:solidFill>
                <a:latin typeface="Verdana" pitchFamily="34" charset="0"/>
              </a:rPr>
              <a:t>Analytic continuation of the fluctuation matrix</a:t>
            </a:r>
            <a:endParaRPr lang="nl-NL" sz="1800" i="1" dirty="0">
              <a:solidFill>
                <a:srgbClr val="7D002E"/>
              </a:solidFill>
              <a:latin typeface="Verdana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32" y="1329300"/>
            <a:ext cx="1906231" cy="8714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49" y="2934436"/>
            <a:ext cx="3912964" cy="167429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436887" y="3678744"/>
            <a:ext cx="3186634" cy="3873"/>
            <a:chOff x="5436887" y="3678744"/>
            <a:chExt cx="3186634" cy="387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441967" y="3678744"/>
              <a:ext cx="318155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436887" y="3678744"/>
              <a:ext cx="3186634" cy="387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/>
          <a:srcRect l="9447" t="44306" b="7926"/>
          <a:stretch/>
        </p:blipFill>
        <p:spPr>
          <a:xfrm>
            <a:off x="5361318" y="3543063"/>
            <a:ext cx="3358605" cy="26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06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a quantum particle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3608" y="34417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991348" y="31343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55576" y="3441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991348" y="31343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4974182" y="853554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alternatives: add the amplitudes</a:t>
            </a:r>
            <a:endParaRPr lang="nl-BE" dirty="0"/>
          </a:p>
        </p:txBody>
      </p:sp>
      <p:grpSp>
        <p:nvGrpSpPr>
          <p:cNvPr id="48" name="Group 47"/>
          <p:cNvGrpSpPr/>
          <p:nvPr/>
        </p:nvGrpSpPr>
        <p:grpSpPr>
          <a:xfrm>
            <a:off x="795985" y="1251752"/>
            <a:ext cx="325689" cy="4353213"/>
            <a:chOff x="955789" y="1251752"/>
            <a:chExt cx="325689" cy="4353213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955789" y="1309691"/>
              <a:ext cx="0" cy="429527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94220" y="125175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96" name="Group 7195"/>
          <p:cNvGrpSpPr/>
          <p:nvPr/>
        </p:nvGrpSpPr>
        <p:grpSpPr>
          <a:xfrm>
            <a:off x="600075" y="5261777"/>
            <a:ext cx="5029200" cy="369332"/>
            <a:chOff x="600075" y="5261777"/>
            <a:chExt cx="5029200" cy="369332"/>
          </a:xfrm>
        </p:grpSpPr>
        <p:cxnSp>
          <p:nvCxnSpPr>
            <p:cNvPr id="227" name="Straight Arrow Connector 226"/>
            <p:cNvCxnSpPr/>
            <p:nvPr/>
          </p:nvCxnSpPr>
          <p:spPr>
            <a:xfrm>
              <a:off x="600075" y="5286375"/>
              <a:ext cx="50292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5301641" y="5261777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1100831" y="2722971"/>
            <a:ext cx="3897297" cy="757076"/>
          </a:xfrm>
          <a:custGeom>
            <a:avLst/>
            <a:gdLst>
              <a:gd name="connsiteX0" fmla="*/ 0 w 3897297"/>
              <a:gd name="connsiteY0" fmla="*/ 757076 h 757076"/>
              <a:gd name="connsiteX1" fmla="*/ 328474 w 3897297"/>
              <a:gd name="connsiteY1" fmla="*/ 464112 h 757076"/>
              <a:gd name="connsiteX2" fmla="*/ 887767 w 3897297"/>
              <a:gd name="connsiteY2" fmla="*/ 268804 h 757076"/>
              <a:gd name="connsiteX3" fmla="*/ 1313895 w 3897297"/>
              <a:gd name="connsiteY3" fmla="*/ 526256 h 757076"/>
              <a:gd name="connsiteX4" fmla="*/ 1615736 w 3897297"/>
              <a:gd name="connsiteY4" fmla="*/ 677177 h 757076"/>
              <a:gd name="connsiteX5" fmla="*/ 2086252 w 3897297"/>
              <a:gd name="connsiteY5" fmla="*/ 401969 h 757076"/>
              <a:gd name="connsiteX6" fmla="*/ 2565647 w 3897297"/>
              <a:gd name="connsiteY6" fmla="*/ 29107 h 757076"/>
              <a:gd name="connsiteX7" fmla="*/ 3400148 w 3897297"/>
              <a:gd name="connsiteY7" fmla="*/ 64617 h 757076"/>
              <a:gd name="connsiteX8" fmla="*/ 3684233 w 3897297"/>
              <a:gd name="connsiteY8" fmla="*/ 384213 h 757076"/>
              <a:gd name="connsiteX9" fmla="*/ 3897297 w 3897297"/>
              <a:gd name="connsiteY9" fmla="*/ 446357 h 7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7297" h="757076">
                <a:moveTo>
                  <a:pt x="0" y="757076"/>
                </a:moveTo>
                <a:cubicBezTo>
                  <a:pt x="90256" y="651283"/>
                  <a:pt x="180513" y="545491"/>
                  <a:pt x="328474" y="464112"/>
                </a:cubicBezTo>
                <a:cubicBezTo>
                  <a:pt x="476435" y="382733"/>
                  <a:pt x="723530" y="258447"/>
                  <a:pt x="887767" y="268804"/>
                </a:cubicBezTo>
                <a:cubicBezTo>
                  <a:pt x="1052004" y="279161"/>
                  <a:pt x="1192567" y="458194"/>
                  <a:pt x="1313895" y="526256"/>
                </a:cubicBezTo>
                <a:cubicBezTo>
                  <a:pt x="1435223" y="594318"/>
                  <a:pt x="1487010" y="697891"/>
                  <a:pt x="1615736" y="677177"/>
                </a:cubicBezTo>
                <a:cubicBezTo>
                  <a:pt x="1744462" y="656462"/>
                  <a:pt x="1927934" y="509981"/>
                  <a:pt x="2086252" y="401969"/>
                </a:cubicBezTo>
                <a:cubicBezTo>
                  <a:pt x="2244571" y="293957"/>
                  <a:pt x="2346664" y="85332"/>
                  <a:pt x="2565647" y="29107"/>
                </a:cubicBezTo>
                <a:cubicBezTo>
                  <a:pt x="2784630" y="-27118"/>
                  <a:pt x="3213717" y="5433"/>
                  <a:pt x="3400148" y="64617"/>
                </a:cubicBezTo>
                <a:cubicBezTo>
                  <a:pt x="3586579" y="123801"/>
                  <a:pt x="3601375" y="320590"/>
                  <a:pt x="3684233" y="384213"/>
                </a:cubicBezTo>
                <a:cubicBezTo>
                  <a:pt x="3767091" y="447836"/>
                  <a:pt x="3832194" y="447096"/>
                  <a:pt x="3897297" y="44635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09709" y="2669337"/>
            <a:ext cx="3888419" cy="810710"/>
          </a:xfrm>
          <a:custGeom>
            <a:avLst/>
            <a:gdLst>
              <a:gd name="connsiteX0" fmla="*/ 0 w 3888419"/>
              <a:gd name="connsiteY0" fmla="*/ 810710 h 810710"/>
              <a:gd name="connsiteX1" fmla="*/ 417250 w 3888419"/>
              <a:gd name="connsiteY1" fmla="*/ 668667 h 810710"/>
              <a:gd name="connsiteX2" fmla="*/ 923277 w 3888419"/>
              <a:gd name="connsiteY2" fmla="*/ 668667 h 810710"/>
              <a:gd name="connsiteX3" fmla="*/ 1615736 w 3888419"/>
              <a:gd name="connsiteY3" fmla="*/ 384581 h 810710"/>
              <a:gd name="connsiteX4" fmla="*/ 2237173 w 3888419"/>
              <a:gd name="connsiteY4" fmla="*/ 2842 h 810710"/>
              <a:gd name="connsiteX5" fmla="*/ 3249227 w 3888419"/>
              <a:gd name="connsiteY5" fmla="*/ 224783 h 810710"/>
              <a:gd name="connsiteX6" fmla="*/ 3888419 w 3888419"/>
              <a:gd name="connsiteY6" fmla="*/ 491113 h 81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19" h="810710">
                <a:moveTo>
                  <a:pt x="0" y="810710"/>
                </a:moveTo>
                <a:cubicBezTo>
                  <a:pt x="131685" y="751525"/>
                  <a:pt x="263371" y="692341"/>
                  <a:pt x="417250" y="668667"/>
                </a:cubicBezTo>
                <a:cubicBezTo>
                  <a:pt x="571130" y="644993"/>
                  <a:pt x="723529" y="716015"/>
                  <a:pt x="923277" y="668667"/>
                </a:cubicBezTo>
                <a:cubicBezTo>
                  <a:pt x="1123025" y="621319"/>
                  <a:pt x="1396753" y="495552"/>
                  <a:pt x="1615736" y="384581"/>
                </a:cubicBezTo>
                <a:cubicBezTo>
                  <a:pt x="1834719" y="273610"/>
                  <a:pt x="1964925" y="29475"/>
                  <a:pt x="2237173" y="2842"/>
                </a:cubicBezTo>
                <a:cubicBezTo>
                  <a:pt x="2509421" y="-23791"/>
                  <a:pt x="2974019" y="143404"/>
                  <a:pt x="3249227" y="224783"/>
                </a:cubicBezTo>
                <a:cubicBezTo>
                  <a:pt x="3524435" y="306161"/>
                  <a:pt x="3796683" y="457082"/>
                  <a:pt x="3888419" y="491113"/>
                </a:cubicBez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Freeform 19"/>
          <p:cNvSpPr/>
          <p:nvPr/>
        </p:nvSpPr>
        <p:spPr>
          <a:xfrm>
            <a:off x="1100831" y="3187083"/>
            <a:ext cx="3888419" cy="810899"/>
          </a:xfrm>
          <a:custGeom>
            <a:avLst/>
            <a:gdLst>
              <a:gd name="connsiteX0" fmla="*/ 0 w 3888419"/>
              <a:gd name="connsiteY0" fmla="*/ 284086 h 810899"/>
              <a:gd name="connsiteX1" fmla="*/ 692458 w 3888419"/>
              <a:gd name="connsiteY1" fmla="*/ 319597 h 810899"/>
              <a:gd name="connsiteX2" fmla="*/ 1367161 w 3888419"/>
              <a:gd name="connsiteY2" fmla="*/ 514905 h 810899"/>
              <a:gd name="connsiteX3" fmla="*/ 2299317 w 3888419"/>
              <a:gd name="connsiteY3" fmla="*/ 284086 h 810899"/>
              <a:gd name="connsiteX4" fmla="*/ 3027286 w 3888419"/>
              <a:gd name="connsiteY4" fmla="*/ 807868 h 810899"/>
              <a:gd name="connsiteX5" fmla="*/ 3888419 w 3888419"/>
              <a:gd name="connsiteY5" fmla="*/ 0 h 81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8419" h="810899">
                <a:moveTo>
                  <a:pt x="0" y="284086"/>
                </a:moveTo>
                <a:cubicBezTo>
                  <a:pt x="232299" y="282606"/>
                  <a:pt x="464598" y="281127"/>
                  <a:pt x="692458" y="319597"/>
                </a:cubicBezTo>
                <a:cubicBezTo>
                  <a:pt x="920318" y="358067"/>
                  <a:pt x="1099351" y="520823"/>
                  <a:pt x="1367161" y="514905"/>
                </a:cubicBezTo>
                <a:cubicBezTo>
                  <a:pt x="1634971" y="508987"/>
                  <a:pt x="2022630" y="235259"/>
                  <a:pt x="2299317" y="284086"/>
                </a:cubicBezTo>
                <a:cubicBezTo>
                  <a:pt x="2576004" y="332913"/>
                  <a:pt x="2762436" y="855216"/>
                  <a:pt x="3027286" y="807868"/>
                </a:cubicBezTo>
                <a:cubicBezTo>
                  <a:pt x="3292136" y="760520"/>
                  <a:pt x="3590277" y="380260"/>
                  <a:pt x="3888419" y="0"/>
                </a:cubicBezTo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Freeform 20"/>
          <p:cNvSpPr/>
          <p:nvPr/>
        </p:nvSpPr>
        <p:spPr>
          <a:xfrm>
            <a:off x="1083076" y="3185980"/>
            <a:ext cx="3888419" cy="559544"/>
          </a:xfrm>
          <a:custGeom>
            <a:avLst/>
            <a:gdLst>
              <a:gd name="connsiteX0" fmla="*/ 0 w 3888419"/>
              <a:gd name="connsiteY0" fmla="*/ 294067 h 559544"/>
              <a:gd name="connsiteX1" fmla="*/ 417250 w 3888419"/>
              <a:gd name="connsiteY1" fmla="*/ 214168 h 559544"/>
              <a:gd name="connsiteX2" fmla="*/ 1020932 w 3888419"/>
              <a:gd name="connsiteY2" fmla="*/ 276311 h 559544"/>
              <a:gd name="connsiteX3" fmla="*/ 1633491 w 3888419"/>
              <a:gd name="connsiteY3" fmla="*/ 27737 h 559544"/>
              <a:gd name="connsiteX4" fmla="*/ 2272683 w 3888419"/>
              <a:gd name="connsiteY4" fmla="*/ 480498 h 559544"/>
              <a:gd name="connsiteX5" fmla="*/ 2929631 w 3888419"/>
              <a:gd name="connsiteY5" fmla="*/ 516008 h 559544"/>
              <a:gd name="connsiteX6" fmla="*/ 3453413 w 3888419"/>
              <a:gd name="connsiteY6" fmla="*/ 27737 h 559544"/>
              <a:gd name="connsiteX7" fmla="*/ 3737499 w 3888419"/>
              <a:gd name="connsiteY7" fmla="*/ 54370 h 559544"/>
              <a:gd name="connsiteX8" fmla="*/ 3888419 w 3888419"/>
              <a:gd name="connsiteY8" fmla="*/ 1103 h 5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419" h="559544">
                <a:moveTo>
                  <a:pt x="0" y="294067"/>
                </a:moveTo>
                <a:cubicBezTo>
                  <a:pt x="123547" y="255597"/>
                  <a:pt x="247095" y="217127"/>
                  <a:pt x="417250" y="214168"/>
                </a:cubicBezTo>
                <a:cubicBezTo>
                  <a:pt x="587405" y="211209"/>
                  <a:pt x="818225" y="307383"/>
                  <a:pt x="1020932" y="276311"/>
                </a:cubicBezTo>
                <a:cubicBezTo>
                  <a:pt x="1223639" y="245239"/>
                  <a:pt x="1424866" y="-6294"/>
                  <a:pt x="1633491" y="27737"/>
                </a:cubicBezTo>
                <a:cubicBezTo>
                  <a:pt x="1842116" y="61768"/>
                  <a:pt x="2056660" y="399120"/>
                  <a:pt x="2272683" y="480498"/>
                </a:cubicBezTo>
                <a:cubicBezTo>
                  <a:pt x="2488706" y="561876"/>
                  <a:pt x="2732843" y="591468"/>
                  <a:pt x="2929631" y="516008"/>
                </a:cubicBezTo>
                <a:cubicBezTo>
                  <a:pt x="3126419" y="440548"/>
                  <a:pt x="3318768" y="104677"/>
                  <a:pt x="3453413" y="27737"/>
                </a:cubicBezTo>
                <a:cubicBezTo>
                  <a:pt x="3588058" y="-49203"/>
                  <a:pt x="3664998" y="58809"/>
                  <a:pt x="3737499" y="54370"/>
                </a:cubicBezTo>
                <a:cubicBezTo>
                  <a:pt x="3810000" y="49931"/>
                  <a:pt x="3849209" y="25517"/>
                  <a:pt x="3888419" y="1103"/>
                </a:cubicBezTo>
              </a:path>
            </a:pathLst>
          </a:cu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65" y="1340588"/>
            <a:ext cx="2188205" cy="6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TextBox 164"/>
          <p:cNvSpPr txBox="1"/>
          <p:nvPr/>
        </p:nvSpPr>
        <p:spPr>
          <a:xfrm>
            <a:off x="1723416" y="263605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x(t)</a:t>
            </a:r>
            <a:endParaRPr lang="nl-BE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48019" y="2355360"/>
            <a:ext cx="3253938" cy="3639291"/>
            <a:chOff x="5721386" y="2861387"/>
            <a:chExt cx="3253938" cy="3639291"/>
          </a:xfrm>
        </p:grpSpPr>
        <p:sp>
          <p:nvSpPr>
            <p:cNvPr id="166" name="TextBox 165"/>
            <p:cNvSpPr txBox="1"/>
            <p:nvPr/>
          </p:nvSpPr>
          <p:spPr>
            <a:xfrm>
              <a:off x="5721386" y="2861387"/>
              <a:ext cx="325393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amplitude corresponding to</a:t>
              </a:r>
              <a:r>
                <a:rPr lang="nl-BE" dirty="0" smtClean="0"/>
                <a:t> a </a:t>
              </a:r>
              <a:r>
                <a:rPr lang="nl-BE" dirty="0" err="1" smtClean="0"/>
                <a:t>given</a:t>
              </a:r>
              <a:r>
                <a:rPr lang="nl-BE" dirty="0" smtClean="0"/>
                <a:t> </a:t>
              </a:r>
              <a:r>
                <a:rPr lang="nl-BE" dirty="0" err="1" smtClean="0"/>
                <a:t>path</a:t>
              </a:r>
              <a:r>
                <a:rPr lang="nl-BE" dirty="0" smtClean="0"/>
                <a:t>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BE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nl-BE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nl-BE" dirty="0" smtClean="0"/>
                <a:t> is</a:t>
              </a:r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/>
            </a:p>
            <a:p>
              <a:r>
                <a:rPr lang="nl-BE" dirty="0" err="1" smtClean="0"/>
                <a:t>Here</a:t>
              </a:r>
              <a:r>
                <a:rPr lang="nl-BE" dirty="0" smtClean="0"/>
                <a:t>,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nl-BE" dirty="0" smtClean="0"/>
                <a:t> is the action </a:t>
              </a:r>
              <a:r>
                <a:rPr lang="nl-BE" dirty="0" err="1" smtClean="0"/>
                <a:t>functional</a:t>
              </a:r>
              <a:r>
                <a:rPr lang="nl-BE" dirty="0" smtClean="0"/>
                <a:t>:</a:t>
              </a:r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/>
            </a:p>
            <a:p>
              <a:endParaRPr lang="nl-BE" sz="1200" dirty="0" smtClean="0"/>
            </a:p>
            <a:p>
              <a:r>
                <a:rPr lang="nl-BE" dirty="0" err="1" smtClean="0"/>
                <a:t>With</a:t>
              </a:r>
              <a:r>
                <a:rPr lang="nl-BE" dirty="0" smtClean="0"/>
                <a:t>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BE" dirty="0" smtClean="0"/>
                <a:t> the </a:t>
              </a:r>
              <a:r>
                <a:rPr lang="nl-BE" dirty="0" err="1" smtClean="0"/>
                <a:t>Lagrangian</a:t>
              </a:r>
              <a:r>
                <a:rPr lang="nl-BE" dirty="0" smtClean="0"/>
                <a:t>, eg. </a:t>
              </a:r>
              <a:endParaRPr lang="en-US" dirty="0" smtClean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50" y="3511719"/>
              <a:ext cx="2617017" cy="638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1" y="4612320"/>
              <a:ext cx="2542805" cy="97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714" y="5895841"/>
              <a:ext cx="2400299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0" name="TextBox 169"/>
          <p:cNvSpPr txBox="1"/>
          <p:nvPr/>
        </p:nvSpPr>
        <p:spPr>
          <a:xfrm>
            <a:off x="755576" y="6423856"/>
            <a:ext cx="77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Kleinert</a:t>
            </a:r>
            <a:r>
              <a:rPr lang="en-US" sz="1200" dirty="0" smtClean="0"/>
              <a:t>, </a:t>
            </a:r>
            <a:r>
              <a:rPr lang="en-US" sz="1200" i="1" dirty="0" smtClean="0"/>
              <a:t>Path Integrals in Quantum Mechanics, Statistics, Polymer Physics, and Financial Markets</a:t>
            </a:r>
            <a:r>
              <a:rPr lang="en-US" sz="1200" dirty="0" smtClean="0"/>
              <a:t>, 5th ed. </a:t>
            </a:r>
          </a:p>
          <a:p>
            <a:r>
              <a:rPr lang="en-US" sz="1200" dirty="0" smtClean="0"/>
              <a:t>(World Scientific, Singapore, 2009)</a:t>
            </a:r>
            <a:endParaRPr lang="nl-BE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31355" y="1466186"/>
            <a:ext cx="3642216" cy="726904"/>
            <a:chOff x="1231355" y="1466186"/>
            <a:chExt cx="3642216" cy="726904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324" y="1466186"/>
              <a:ext cx="3546827" cy="354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31355" y="1823758"/>
              <a:ext cx="3642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called the path integral propagator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46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47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50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54" name="Picture 14" descr="krul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6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468313" y="524377"/>
            <a:ext cx="6931108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606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a quantum particle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3441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4991348" y="31343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4974182" y="853554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alternatives: add the amplitudes</a:t>
            </a:r>
            <a:endParaRPr lang="nl-BE" dirty="0"/>
          </a:p>
        </p:txBody>
      </p:sp>
      <p:grpSp>
        <p:nvGrpSpPr>
          <p:cNvPr id="48" name="Group 47"/>
          <p:cNvGrpSpPr/>
          <p:nvPr/>
        </p:nvGrpSpPr>
        <p:grpSpPr>
          <a:xfrm>
            <a:off x="795985" y="1251752"/>
            <a:ext cx="325689" cy="4353213"/>
            <a:chOff x="955789" y="1251752"/>
            <a:chExt cx="325689" cy="4353213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955789" y="1309691"/>
              <a:ext cx="0" cy="429527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94220" y="125175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96" name="Group 7195"/>
          <p:cNvGrpSpPr/>
          <p:nvPr/>
        </p:nvGrpSpPr>
        <p:grpSpPr>
          <a:xfrm>
            <a:off x="600075" y="5261777"/>
            <a:ext cx="5029200" cy="369332"/>
            <a:chOff x="600075" y="5261777"/>
            <a:chExt cx="5029200" cy="369332"/>
          </a:xfrm>
        </p:grpSpPr>
        <p:cxnSp>
          <p:nvCxnSpPr>
            <p:cNvPr id="227" name="Straight Arrow Connector 226"/>
            <p:cNvCxnSpPr/>
            <p:nvPr/>
          </p:nvCxnSpPr>
          <p:spPr>
            <a:xfrm>
              <a:off x="600075" y="5286375"/>
              <a:ext cx="50292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5301641" y="5261777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nl-B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65" y="1340588"/>
            <a:ext cx="2188205" cy="6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TextBox 164"/>
          <p:cNvSpPr txBox="1"/>
          <p:nvPr/>
        </p:nvSpPr>
        <p:spPr>
          <a:xfrm>
            <a:off x="1345021" y="390835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BE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48019" y="2355360"/>
            <a:ext cx="3253938" cy="3639291"/>
            <a:chOff x="5721386" y="2861387"/>
            <a:chExt cx="3253938" cy="3639291"/>
          </a:xfrm>
        </p:grpSpPr>
        <p:sp>
          <p:nvSpPr>
            <p:cNvPr id="166" name="TextBox 165"/>
            <p:cNvSpPr txBox="1"/>
            <p:nvPr/>
          </p:nvSpPr>
          <p:spPr>
            <a:xfrm>
              <a:off x="5721386" y="2861387"/>
              <a:ext cx="325393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amplitude corresponding to</a:t>
              </a:r>
              <a:r>
                <a:rPr lang="nl-BE" dirty="0" smtClean="0"/>
                <a:t> a </a:t>
              </a:r>
              <a:r>
                <a:rPr lang="nl-BE" dirty="0" err="1" smtClean="0"/>
                <a:t>given</a:t>
              </a:r>
              <a:r>
                <a:rPr lang="nl-BE" dirty="0" smtClean="0"/>
                <a:t> </a:t>
              </a:r>
              <a:r>
                <a:rPr lang="nl-BE" dirty="0" err="1" smtClean="0"/>
                <a:t>path</a:t>
              </a:r>
              <a:r>
                <a:rPr lang="nl-BE" dirty="0" smtClean="0"/>
                <a:t>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BE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nl-BE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nl-BE" dirty="0" smtClean="0"/>
                <a:t> is</a:t>
              </a:r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/>
            </a:p>
            <a:p>
              <a:r>
                <a:rPr lang="nl-BE" dirty="0" err="1" smtClean="0"/>
                <a:t>Here</a:t>
              </a:r>
              <a:r>
                <a:rPr lang="nl-BE" dirty="0" smtClean="0"/>
                <a:t>,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nl-BE" dirty="0" smtClean="0"/>
                <a:t> is the action </a:t>
              </a:r>
              <a:r>
                <a:rPr lang="nl-BE" dirty="0" err="1" smtClean="0"/>
                <a:t>functional</a:t>
              </a:r>
              <a:r>
                <a:rPr lang="nl-BE" dirty="0" smtClean="0"/>
                <a:t>:</a:t>
              </a:r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/>
            </a:p>
            <a:p>
              <a:endParaRPr lang="nl-BE" sz="1200" dirty="0" smtClean="0"/>
            </a:p>
            <a:p>
              <a:r>
                <a:rPr lang="nl-BE" dirty="0" err="1" smtClean="0"/>
                <a:t>With</a:t>
              </a:r>
              <a:r>
                <a:rPr lang="nl-BE" dirty="0" smtClean="0"/>
                <a:t> </a:t>
              </a:r>
              <a:r>
                <a:rPr lang="nl-BE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BE" dirty="0" smtClean="0"/>
                <a:t> the </a:t>
              </a:r>
              <a:r>
                <a:rPr lang="nl-BE" dirty="0" err="1" smtClean="0"/>
                <a:t>Lagrangian</a:t>
              </a:r>
              <a:r>
                <a:rPr lang="nl-BE" dirty="0" smtClean="0"/>
                <a:t>, eg. </a:t>
              </a:r>
              <a:endParaRPr lang="en-US" dirty="0" smtClean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50" y="3511719"/>
              <a:ext cx="2617017" cy="638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1" y="4612320"/>
              <a:ext cx="2542805" cy="97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714" y="5895841"/>
              <a:ext cx="2400299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0" name="TextBox 169"/>
          <p:cNvSpPr txBox="1"/>
          <p:nvPr/>
        </p:nvSpPr>
        <p:spPr>
          <a:xfrm>
            <a:off x="755576" y="6423856"/>
            <a:ext cx="77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Kleinert</a:t>
            </a:r>
            <a:r>
              <a:rPr lang="en-US" sz="1200" dirty="0" smtClean="0"/>
              <a:t>, </a:t>
            </a:r>
            <a:r>
              <a:rPr lang="en-US" sz="1200" i="1" dirty="0" smtClean="0"/>
              <a:t>Path Integrals in Quantum Mechanics, Statistics, Polymer Physics, and Financial Markets</a:t>
            </a:r>
            <a:r>
              <a:rPr lang="en-US" sz="1200" dirty="0" smtClean="0"/>
              <a:t>, 5th ed. </a:t>
            </a:r>
          </a:p>
          <a:p>
            <a:r>
              <a:rPr lang="en-US" sz="1200" dirty="0" smtClean="0"/>
              <a:t>(World Scientific, Singapore, 2009)</a:t>
            </a:r>
            <a:endParaRPr lang="nl-BE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31355" y="1466186"/>
            <a:ext cx="3642216" cy="726904"/>
            <a:chOff x="1231355" y="1466186"/>
            <a:chExt cx="3642216" cy="726904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324" y="1466186"/>
              <a:ext cx="3546827" cy="354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31355" y="1823758"/>
              <a:ext cx="3642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called the path integral propagator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46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47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50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2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3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54" name="Picture 14" descr="krul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6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8" name="Freeform 7"/>
          <p:cNvSpPr/>
          <p:nvPr/>
        </p:nvSpPr>
        <p:spPr>
          <a:xfrm>
            <a:off x="1073150" y="3077099"/>
            <a:ext cx="3956050" cy="400313"/>
          </a:xfrm>
          <a:custGeom>
            <a:avLst/>
            <a:gdLst>
              <a:gd name="connsiteX0" fmla="*/ 0 w 3956050"/>
              <a:gd name="connsiteY0" fmla="*/ 396351 h 400313"/>
              <a:gd name="connsiteX1" fmla="*/ 387350 w 3956050"/>
              <a:gd name="connsiteY1" fmla="*/ 294751 h 400313"/>
              <a:gd name="connsiteX2" fmla="*/ 850900 w 3956050"/>
              <a:gd name="connsiteY2" fmla="*/ 383651 h 400313"/>
              <a:gd name="connsiteX3" fmla="*/ 1206500 w 3956050"/>
              <a:gd name="connsiteY3" fmla="*/ 383651 h 400313"/>
              <a:gd name="connsiteX4" fmla="*/ 1612900 w 3956050"/>
              <a:gd name="connsiteY4" fmla="*/ 212201 h 400313"/>
              <a:gd name="connsiteX5" fmla="*/ 2057400 w 3956050"/>
              <a:gd name="connsiteY5" fmla="*/ 155051 h 400313"/>
              <a:gd name="connsiteX6" fmla="*/ 2463800 w 3956050"/>
              <a:gd name="connsiteY6" fmla="*/ 148701 h 400313"/>
              <a:gd name="connsiteX7" fmla="*/ 2628900 w 3956050"/>
              <a:gd name="connsiteY7" fmla="*/ 256651 h 400313"/>
              <a:gd name="connsiteX8" fmla="*/ 2755900 w 3956050"/>
              <a:gd name="connsiteY8" fmla="*/ 129651 h 400313"/>
              <a:gd name="connsiteX9" fmla="*/ 3175000 w 3956050"/>
              <a:gd name="connsiteY9" fmla="*/ 186801 h 400313"/>
              <a:gd name="connsiteX10" fmla="*/ 3530600 w 3956050"/>
              <a:gd name="connsiteY10" fmla="*/ 40751 h 400313"/>
              <a:gd name="connsiteX11" fmla="*/ 3771900 w 3956050"/>
              <a:gd name="connsiteY11" fmla="*/ 2651 h 400313"/>
              <a:gd name="connsiteX12" fmla="*/ 3956050 w 3956050"/>
              <a:gd name="connsiteY12" fmla="*/ 97901 h 4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6050" h="400313">
                <a:moveTo>
                  <a:pt x="0" y="396351"/>
                </a:moveTo>
                <a:cubicBezTo>
                  <a:pt x="122766" y="346609"/>
                  <a:pt x="245533" y="296868"/>
                  <a:pt x="387350" y="294751"/>
                </a:cubicBezTo>
                <a:cubicBezTo>
                  <a:pt x="529167" y="292634"/>
                  <a:pt x="714375" y="368834"/>
                  <a:pt x="850900" y="383651"/>
                </a:cubicBezTo>
                <a:cubicBezTo>
                  <a:pt x="987425" y="398468"/>
                  <a:pt x="1079500" y="412226"/>
                  <a:pt x="1206500" y="383651"/>
                </a:cubicBezTo>
                <a:cubicBezTo>
                  <a:pt x="1333500" y="355076"/>
                  <a:pt x="1471083" y="250301"/>
                  <a:pt x="1612900" y="212201"/>
                </a:cubicBezTo>
                <a:cubicBezTo>
                  <a:pt x="1754717" y="174101"/>
                  <a:pt x="1915583" y="165634"/>
                  <a:pt x="2057400" y="155051"/>
                </a:cubicBezTo>
                <a:cubicBezTo>
                  <a:pt x="2199217" y="144468"/>
                  <a:pt x="2368550" y="131768"/>
                  <a:pt x="2463800" y="148701"/>
                </a:cubicBezTo>
                <a:cubicBezTo>
                  <a:pt x="2559050" y="165634"/>
                  <a:pt x="2580217" y="259826"/>
                  <a:pt x="2628900" y="256651"/>
                </a:cubicBezTo>
                <a:cubicBezTo>
                  <a:pt x="2677583" y="253476"/>
                  <a:pt x="2664883" y="141293"/>
                  <a:pt x="2755900" y="129651"/>
                </a:cubicBezTo>
                <a:cubicBezTo>
                  <a:pt x="2846917" y="118009"/>
                  <a:pt x="3045883" y="201618"/>
                  <a:pt x="3175000" y="186801"/>
                </a:cubicBezTo>
                <a:cubicBezTo>
                  <a:pt x="3304117" y="171984"/>
                  <a:pt x="3431117" y="71443"/>
                  <a:pt x="3530600" y="40751"/>
                </a:cubicBezTo>
                <a:cubicBezTo>
                  <a:pt x="3630083" y="10059"/>
                  <a:pt x="3700992" y="-6874"/>
                  <a:pt x="3771900" y="2651"/>
                </a:cubicBezTo>
                <a:cubicBezTo>
                  <a:pt x="3842808" y="12176"/>
                  <a:pt x="3899429" y="55038"/>
                  <a:pt x="3956050" y="97901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Freeform 9"/>
          <p:cNvSpPr/>
          <p:nvPr/>
        </p:nvSpPr>
        <p:spPr>
          <a:xfrm>
            <a:off x="1085850" y="2987209"/>
            <a:ext cx="3943350" cy="562083"/>
          </a:xfrm>
          <a:custGeom>
            <a:avLst/>
            <a:gdLst>
              <a:gd name="connsiteX0" fmla="*/ 0 w 3943350"/>
              <a:gd name="connsiteY0" fmla="*/ 479891 h 562083"/>
              <a:gd name="connsiteX1" fmla="*/ 349250 w 3943350"/>
              <a:gd name="connsiteY1" fmla="*/ 257641 h 562083"/>
              <a:gd name="connsiteX2" fmla="*/ 863600 w 3943350"/>
              <a:gd name="connsiteY2" fmla="*/ 181441 h 562083"/>
              <a:gd name="connsiteX3" fmla="*/ 1333500 w 3943350"/>
              <a:gd name="connsiteY3" fmla="*/ 321141 h 562083"/>
              <a:gd name="connsiteX4" fmla="*/ 1854200 w 3943350"/>
              <a:gd name="connsiteY4" fmla="*/ 537041 h 562083"/>
              <a:gd name="connsiteX5" fmla="*/ 2330450 w 3943350"/>
              <a:gd name="connsiteY5" fmla="*/ 537041 h 562083"/>
              <a:gd name="connsiteX6" fmla="*/ 2749550 w 3943350"/>
              <a:gd name="connsiteY6" fmla="*/ 352891 h 562083"/>
              <a:gd name="connsiteX7" fmla="*/ 3086100 w 3943350"/>
              <a:gd name="connsiteY7" fmla="*/ 156041 h 562083"/>
              <a:gd name="connsiteX8" fmla="*/ 3517900 w 3943350"/>
              <a:gd name="connsiteY8" fmla="*/ 3641 h 562083"/>
              <a:gd name="connsiteX9" fmla="*/ 3867150 w 3943350"/>
              <a:gd name="connsiteY9" fmla="*/ 60791 h 562083"/>
              <a:gd name="connsiteX10" fmla="*/ 3943350 w 3943350"/>
              <a:gd name="connsiteY10" fmla="*/ 206841 h 56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3350" h="562083">
                <a:moveTo>
                  <a:pt x="0" y="479891"/>
                </a:moveTo>
                <a:cubicBezTo>
                  <a:pt x="102658" y="393637"/>
                  <a:pt x="205317" y="307383"/>
                  <a:pt x="349250" y="257641"/>
                </a:cubicBezTo>
                <a:cubicBezTo>
                  <a:pt x="493183" y="207899"/>
                  <a:pt x="699558" y="170858"/>
                  <a:pt x="863600" y="181441"/>
                </a:cubicBezTo>
                <a:cubicBezTo>
                  <a:pt x="1027642" y="192024"/>
                  <a:pt x="1168400" y="261874"/>
                  <a:pt x="1333500" y="321141"/>
                </a:cubicBezTo>
                <a:cubicBezTo>
                  <a:pt x="1498600" y="380408"/>
                  <a:pt x="1688042" y="501058"/>
                  <a:pt x="1854200" y="537041"/>
                </a:cubicBezTo>
                <a:cubicBezTo>
                  <a:pt x="2020358" y="573024"/>
                  <a:pt x="2181225" y="567733"/>
                  <a:pt x="2330450" y="537041"/>
                </a:cubicBezTo>
                <a:cubicBezTo>
                  <a:pt x="2479675" y="506349"/>
                  <a:pt x="2623608" y="416391"/>
                  <a:pt x="2749550" y="352891"/>
                </a:cubicBezTo>
                <a:cubicBezTo>
                  <a:pt x="2875492" y="289391"/>
                  <a:pt x="2958042" y="214249"/>
                  <a:pt x="3086100" y="156041"/>
                </a:cubicBezTo>
                <a:cubicBezTo>
                  <a:pt x="3214158" y="97833"/>
                  <a:pt x="3387725" y="19516"/>
                  <a:pt x="3517900" y="3641"/>
                </a:cubicBezTo>
                <a:cubicBezTo>
                  <a:pt x="3648075" y="-12234"/>
                  <a:pt x="3796242" y="26924"/>
                  <a:pt x="3867150" y="60791"/>
                </a:cubicBezTo>
                <a:cubicBezTo>
                  <a:pt x="3938058" y="94658"/>
                  <a:pt x="3940704" y="150749"/>
                  <a:pt x="3943350" y="206841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Freeform 10"/>
          <p:cNvSpPr/>
          <p:nvPr/>
        </p:nvSpPr>
        <p:spPr>
          <a:xfrm>
            <a:off x="1104900" y="2995484"/>
            <a:ext cx="3937217" cy="686313"/>
          </a:xfrm>
          <a:custGeom>
            <a:avLst/>
            <a:gdLst>
              <a:gd name="connsiteX0" fmla="*/ 0 w 3932835"/>
              <a:gd name="connsiteY0" fmla="*/ 628894 h 830892"/>
              <a:gd name="connsiteX1" fmla="*/ 209550 w 3932835"/>
              <a:gd name="connsiteY1" fmla="*/ 743194 h 830892"/>
              <a:gd name="connsiteX2" fmla="*/ 603250 w 3932835"/>
              <a:gd name="connsiteY2" fmla="*/ 825744 h 830892"/>
              <a:gd name="connsiteX3" fmla="*/ 1104900 w 3932835"/>
              <a:gd name="connsiteY3" fmla="*/ 590794 h 830892"/>
              <a:gd name="connsiteX4" fmla="*/ 1536700 w 3932835"/>
              <a:gd name="connsiteY4" fmla="*/ 203444 h 830892"/>
              <a:gd name="connsiteX5" fmla="*/ 1968500 w 3932835"/>
              <a:gd name="connsiteY5" fmla="*/ 244 h 830892"/>
              <a:gd name="connsiteX6" fmla="*/ 2540000 w 3932835"/>
              <a:gd name="connsiteY6" fmla="*/ 171694 h 830892"/>
              <a:gd name="connsiteX7" fmla="*/ 3041650 w 3932835"/>
              <a:gd name="connsiteY7" fmla="*/ 571744 h 830892"/>
              <a:gd name="connsiteX8" fmla="*/ 3575050 w 3932835"/>
              <a:gd name="connsiteY8" fmla="*/ 673344 h 830892"/>
              <a:gd name="connsiteX9" fmla="*/ 3879850 w 3932835"/>
              <a:gd name="connsiteY9" fmla="*/ 482844 h 830892"/>
              <a:gd name="connsiteX10" fmla="*/ 3930650 w 3932835"/>
              <a:gd name="connsiteY10" fmla="*/ 343144 h 830892"/>
              <a:gd name="connsiteX0" fmla="*/ 0 w 3930887"/>
              <a:gd name="connsiteY0" fmla="*/ 628894 h 830892"/>
              <a:gd name="connsiteX1" fmla="*/ 209550 w 3930887"/>
              <a:gd name="connsiteY1" fmla="*/ 743194 h 830892"/>
              <a:gd name="connsiteX2" fmla="*/ 603250 w 3930887"/>
              <a:gd name="connsiteY2" fmla="*/ 825744 h 830892"/>
              <a:gd name="connsiteX3" fmla="*/ 1104900 w 3930887"/>
              <a:gd name="connsiteY3" fmla="*/ 590794 h 830892"/>
              <a:gd name="connsiteX4" fmla="*/ 1536700 w 3930887"/>
              <a:gd name="connsiteY4" fmla="*/ 203444 h 830892"/>
              <a:gd name="connsiteX5" fmla="*/ 1968500 w 3930887"/>
              <a:gd name="connsiteY5" fmla="*/ 244 h 830892"/>
              <a:gd name="connsiteX6" fmla="*/ 2540000 w 3930887"/>
              <a:gd name="connsiteY6" fmla="*/ 171694 h 830892"/>
              <a:gd name="connsiteX7" fmla="*/ 3041650 w 3930887"/>
              <a:gd name="connsiteY7" fmla="*/ 571744 h 830892"/>
              <a:gd name="connsiteX8" fmla="*/ 3575050 w 3930887"/>
              <a:gd name="connsiteY8" fmla="*/ 673344 h 830892"/>
              <a:gd name="connsiteX9" fmla="*/ 3822700 w 3930887"/>
              <a:gd name="connsiteY9" fmla="*/ 470144 h 830892"/>
              <a:gd name="connsiteX10" fmla="*/ 3930650 w 3930887"/>
              <a:gd name="connsiteY10" fmla="*/ 343144 h 830892"/>
              <a:gd name="connsiteX0" fmla="*/ 0 w 3918241"/>
              <a:gd name="connsiteY0" fmla="*/ 628894 h 830892"/>
              <a:gd name="connsiteX1" fmla="*/ 209550 w 3918241"/>
              <a:gd name="connsiteY1" fmla="*/ 743194 h 830892"/>
              <a:gd name="connsiteX2" fmla="*/ 603250 w 3918241"/>
              <a:gd name="connsiteY2" fmla="*/ 825744 h 830892"/>
              <a:gd name="connsiteX3" fmla="*/ 1104900 w 3918241"/>
              <a:gd name="connsiteY3" fmla="*/ 590794 h 830892"/>
              <a:gd name="connsiteX4" fmla="*/ 1536700 w 3918241"/>
              <a:gd name="connsiteY4" fmla="*/ 203444 h 830892"/>
              <a:gd name="connsiteX5" fmla="*/ 1968500 w 3918241"/>
              <a:gd name="connsiteY5" fmla="*/ 244 h 830892"/>
              <a:gd name="connsiteX6" fmla="*/ 2540000 w 3918241"/>
              <a:gd name="connsiteY6" fmla="*/ 171694 h 830892"/>
              <a:gd name="connsiteX7" fmla="*/ 3041650 w 3918241"/>
              <a:gd name="connsiteY7" fmla="*/ 571744 h 830892"/>
              <a:gd name="connsiteX8" fmla="*/ 3575050 w 3918241"/>
              <a:gd name="connsiteY8" fmla="*/ 673344 h 830892"/>
              <a:gd name="connsiteX9" fmla="*/ 3822700 w 3918241"/>
              <a:gd name="connsiteY9" fmla="*/ 470144 h 830892"/>
              <a:gd name="connsiteX10" fmla="*/ 3917950 w 3918241"/>
              <a:gd name="connsiteY10" fmla="*/ 324094 h 830892"/>
              <a:gd name="connsiteX0" fmla="*/ 0 w 3937217"/>
              <a:gd name="connsiteY0" fmla="*/ 628894 h 830892"/>
              <a:gd name="connsiteX1" fmla="*/ 209550 w 3937217"/>
              <a:gd name="connsiteY1" fmla="*/ 743194 h 830892"/>
              <a:gd name="connsiteX2" fmla="*/ 603250 w 3937217"/>
              <a:gd name="connsiteY2" fmla="*/ 825744 h 830892"/>
              <a:gd name="connsiteX3" fmla="*/ 1104900 w 3937217"/>
              <a:gd name="connsiteY3" fmla="*/ 590794 h 830892"/>
              <a:gd name="connsiteX4" fmla="*/ 1536700 w 3937217"/>
              <a:gd name="connsiteY4" fmla="*/ 203444 h 830892"/>
              <a:gd name="connsiteX5" fmla="*/ 1968500 w 3937217"/>
              <a:gd name="connsiteY5" fmla="*/ 244 h 830892"/>
              <a:gd name="connsiteX6" fmla="*/ 2540000 w 3937217"/>
              <a:gd name="connsiteY6" fmla="*/ 171694 h 830892"/>
              <a:gd name="connsiteX7" fmla="*/ 3041650 w 3937217"/>
              <a:gd name="connsiteY7" fmla="*/ 571744 h 830892"/>
              <a:gd name="connsiteX8" fmla="*/ 3575050 w 3937217"/>
              <a:gd name="connsiteY8" fmla="*/ 673344 h 830892"/>
              <a:gd name="connsiteX9" fmla="*/ 3822700 w 3937217"/>
              <a:gd name="connsiteY9" fmla="*/ 470144 h 830892"/>
              <a:gd name="connsiteX10" fmla="*/ 3937000 w 3937217"/>
              <a:gd name="connsiteY10" fmla="*/ 208778 h 83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7217" h="830892">
                <a:moveTo>
                  <a:pt x="0" y="628894"/>
                </a:moveTo>
                <a:cubicBezTo>
                  <a:pt x="54504" y="669640"/>
                  <a:pt x="109008" y="710386"/>
                  <a:pt x="209550" y="743194"/>
                </a:cubicBezTo>
                <a:cubicBezTo>
                  <a:pt x="310092" y="776002"/>
                  <a:pt x="454025" y="851144"/>
                  <a:pt x="603250" y="825744"/>
                </a:cubicBezTo>
                <a:cubicBezTo>
                  <a:pt x="752475" y="800344"/>
                  <a:pt x="949325" y="694511"/>
                  <a:pt x="1104900" y="590794"/>
                </a:cubicBezTo>
                <a:cubicBezTo>
                  <a:pt x="1260475" y="487077"/>
                  <a:pt x="1392767" y="301869"/>
                  <a:pt x="1536700" y="203444"/>
                </a:cubicBezTo>
                <a:cubicBezTo>
                  <a:pt x="1680633" y="105019"/>
                  <a:pt x="1801283" y="5536"/>
                  <a:pt x="1968500" y="244"/>
                </a:cubicBezTo>
                <a:cubicBezTo>
                  <a:pt x="2135717" y="-5048"/>
                  <a:pt x="2361142" y="76444"/>
                  <a:pt x="2540000" y="171694"/>
                </a:cubicBezTo>
                <a:cubicBezTo>
                  <a:pt x="2718858" y="266944"/>
                  <a:pt x="2869142" y="488136"/>
                  <a:pt x="3041650" y="571744"/>
                </a:cubicBezTo>
                <a:cubicBezTo>
                  <a:pt x="3214158" y="655352"/>
                  <a:pt x="3444875" y="690277"/>
                  <a:pt x="3575050" y="673344"/>
                </a:cubicBezTo>
                <a:cubicBezTo>
                  <a:pt x="3705225" y="656411"/>
                  <a:pt x="3762375" y="547572"/>
                  <a:pt x="3822700" y="470144"/>
                </a:cubicBezTo>
                <a:cubicBezTo>
                  <a:pt x="3883025" y="392716"/>
                  <a:pt x="3941233" y="251111"/>
                  <a:pt x="3937000" y="208778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Freeform 11"/>
          <p:cNvSpPr/>
          <p:nvPr/>
        </p:nvSpPr>
        <p:spPr>
          <a:xfrm>
            <a:off x="1066800" y="2645508"/>
            <a:ext cx="3962400" cy="1253400"/>
          </a:xfrm>
          <a:custGeom>
            <a:avLst/>
            <a:gdLst>
              <a:gd name="connsiteX0" fmla="*/ 0 w 3962400"/>
              <a:gd name="connsiteY0" fmla="*/ 802542 h 1253400"/>
              <a:gd name="connsiteX1" fmla="*/ 273050 w 3962400"/>
              <a:gd name="connsiteY1" fmla="*/ 453292 h 1253400"/>
              <a:gd name="connsiteX2" fmla="*/ 781050 w 3962400"/>
              <a:gd name="connsiteY2" fmla="*/ 84992 h 1253400"/>
              <a:gd name="connsiteX3" fmla="*/ 1339850 w 3962400"/>
              <a:gd name="connsiteY3" fmla="*/ 8792 h 1253400"/>
              <a:gd name="connsiteX4" fmla="*/ 1835150 w 3962400"/>
              <a:gd name="connsiteY4" fmla="*/ 231042 h 1253400"/>
              <a:gd name="connsiteX5" fmla="*/ 2298700 w 3962400"/>
              <a:gd name="connsiteY5" fmla="*/ 643792 h 1253400"/>
              <a:gd name="connsiteX6" fmla="*/ 2724150 w 3962400"/>
              <a:gd name="connsiteY6" fmla="*/ 1031142 h 1253400"/>
              <a:gd name="connsiteX7" fmla="*/ 3295650 w 3962400"/>
              <a:gd name="connsiteY7" fmla="*/ 1253392 h 1253400"/>
              <a:gd name="connsiteX8" fmla="*/ 3835400 w 3962400"/>
              <a:gd name="connsiteY8" fmla="*/ 1037492 h 1253400"/>
              <a:gd name="connsiteX9" fmla="*/ 3962400 w 3962400"/>
              <a:gd name="connsiteY9" fmla="*/ 535842 h 12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2400" h="1253400">
                <a:moveTo>
                  <a:pt x="0" y="802542"/>
                </a:moveTo>
                <a:cubicBezTo>
                  <a:pt x="71437" y="687713"/>
                  <a:pt x="142875" y="572884"/>
                  <a:pt x="273050" y="453292"/>
                </a:cubicBezTo>
                <a:cubicBezTo>
                  <a:pt x="403225" y="333700"/>
                  <a:pt x="603250" y="159075"/>
                  <a:pt x="781050" y="84992"/>
                </a:cubicBezTo>
                <a:cubicBezTo>
                  <a:pt x="958850" y="10909"/>
                  <a:pt x="1164167" y="-15550"/>
                  <a:pt x="1339850" y="8792"/>
                </a:cubicBezTo>
                <a:cubicBezTo>
                  <a:pt x="1515533" y="33134"/>
                  <a:pt x="1675342" y="125209"/>
                  <a:pt x="1835150" y="231042"/>
                </a:cubicBezTo>
                <a:cubicBezTo>
                  <a:pt x="1994958" y="336875"/>
                  <a:pt x="2150533" y="510442"/>
                  <a:pt x="2298700" y="643792"/>
                </a:cubicBezTo>
                <a:cubicBezTo>
                  <a:pt x="2446867" y="777142"/>
                  <a:pt x="2557992" y="929542"/>
                  <a:pt x="2724150" y="1031142"/>
                </a:cubicBezTo>
                <a:cubicBezTo>
                  <a:pt x="2890308" y="1132742"/>
                  <a:pt x="3110442" y="1252334"/>
                  <a:pt x="3295650" y="1253392"/>
                </a:cubicBezTo>
                <a:cubicBezTo>
                  <a:pt x="3480858" y="1254450"/>
                  <a:pt x="3724275" y="1157084"/>
                  <a:pt x="3835400" y="1037492"/>
                </a:cubicBezTo>
                <a:cubicBezTo>
                  <a:pt x="3946525" y="917900"/>
                  <a:pt x="3954462" y="726871"/>
                  <a:pt x="3962400" y="535842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Freeform 12"/>
          <p:cNvSpPr/>
          <p:nvPr/>
        </p:nvSpPr>
        <p:spPr>
          <a:xfrm>
            <a:off x="1066800" y="3142491"/>
            <a:ext cx="3968750" cy="337309"/>
          </a:xfrm>
          <a:custGeom>
            <a:avLst/>
            <a:gdLst>
              <a:gd name="connsiteX0" fmla="*/ 0 w 3968750"/>
              <a:gd name="connsiteY0" fmla="*/ 337309 h 337309"/>
              <a:gd name="connsiteX1" fmla="*/ 368300 w 3968750"/>
              <a:gd name="connsiteY1" fmla="*/ 267459 h 337309"/>
              <a:gd name="connsiteX2" fmla="*/ 654050 w 3968750"/>
              <a:gd name="connsiteY2" fmla="*/ 203959 h 337309"/>
              <a:gd name="connsiteX3" fmla="*/ 844550 w 3968750"/>
              <a:gd name="connsiteY3" fmla="*/ 165859 h 337309"/>
              <a:gd name="connsiteX4" fmla="*/ 1136650 w 3968750"/>
              <a:gd name="connsiteY4" fmla="*/ 210309 h 337309"/>
              <a:gd name="connsiteX5" fmla="*/ 1301750 w 3968750"/>
              <a:gd name="connsiteY5" fmla="*/ 184909 h 337309"/>
              <a:gd name="connsiteX6" fmla="*/ 1371600 w 3968750"/>
              <a:gd name="connsiteY6" fmla="*/ 134109 h 337309"/>
              <a:gd name="connsiteX7" fmla="*/ 1574800 w 3968750"/>
              <a:gd name="connsiteY7" fmla="*/ 165859 h 337309"/>
              <a:gd name="connsiteX8" fmla="*/ 1784350 w 3968750"/>
              <a:gd name="connsiteY8" fmla="*/ 267459 h 337309"/>
              <a:gd name="connsiteX9" fmla="*/ 1955800 w 3968750"/>
              <a:gd name="connsiteY9" fmla="*/ 280159 h 337309"/>
              <a:gd name="connsiteX10" fmla="*/ 2171700 w 3968750"/>
              <a:gd name="connsiteY10" fmla="*/ 248409 h 337309"/>
              <a:gd name="connsiteX11" fmla="*/ 2241550 w 3968750"/>
              <a:gd name="connsiteY11" fmla="*/ 197609 h 337309"/>
              <a:gd name="connsiteX12" fmla="*/ 2413000 w 3968750"/>
              <a:gd name="connsiteY12" fmla="*/ 115059 h 337309"/>
              <a:gd name="connsiteX13" fmla="*/ 2527300 w 3968750"/>
              <a:gd name="connsiteY13" fmla="*/ 64259 h 337309"/>
              <a:gd name="connsiteX14" fmla="*/ 2781300 w 3968750"/>
              <a:gd name="connsiteY14" fmla="*/ 172209 h 337309"/>
              <a:gd name="connsiteX15" fmla="*/ 3048000 w 3968750"/>
              <a:gd name="connsiteY15" fmla="*/ 165859 h 337309"/>
              <a:gd name="connsiteX16" fmla="*/ 3175000 w 3968750"/>
              <a:gd name="connsiteY16" fmla="*/ 96009 h 337309"/>
              <a:gd name="connsiteX17" fmla="*/ 3295650 w 3968750"/>
              <a:gd name="connsiteY17" fmla="*/ 7109 h 337309"/>
              <a:gd name="connsiteX18" fmla="*/ 3587750 w 3968750"/>
              <a:gd name="connsiteY18" fmla="*/ 13459 h 337309"/>
              <a:gd name="connsiteX19" fmla="*/ 3752850 w 3968750"/>
              <a:gd name="connsiteY19" fmla="*/ 76959 h 337309"/>
              <a:gd name="connsiteX20" fmla="*/ 3968750 w 3968750"/>
              <a:gd name="connsiteY20" fmla="*/ 32509 h 3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68750" h="337309">
                <a:moveTo>
                  <a:pt x="0" y="337309"/>
                </a:moveTo>
                <a:lnTo>
                  <a:pt x="368300" y="267459"/>
                </a:lnTo>
                <a:cubicBezTo>
                  <a:pt x="477308" y="245234"/>
                  <a:pt x="574675" y="220892"/>
                  <a:pt x="654050" y="203959"/>
                </a:cubicBezTo>
                <a:cubicBezTo>
                  <a:pt x="733425" y="187026"/>
                  <a:pt x="764117" y="164801"/>
                  <a:pt x="844550" y="165859"/>
                </a:cubicBezTo>
                <a:cubicBezTo>
                  <a:pt x="924983" y="166917"/>
                  <a:pt x="1060450" y="207134"/>
                  <a:pt x="1136650" y="210309"/>
                </a:cubicBezTo>
                <a:cubicBezTo>
                  <a:pt x="1212850" y="213484"/>
                  <a:pt x="1262592" y="197609"/>
                  <a:pt x="1301750" y="184909"/>
                </a:cubicBezTo>
                <a:cubicBezTo>
                  <a:pt x="1340908" y="172209"/>
                  <a:pt x="1326092" y="137284"/>
                  <a:pt x="1371600" y="134109"/>
                </a:cubicBezTo>
                <a:cubicBezTo>
                  <a:pt x="1417108" y="130934"/>
                  <a:pt x="1506009" y="143634"/>
                  <a:pt x="1574800" y="165859"/>
                </a:cubicBezTo>
                <a:cubicBezTo>
                  <a:pt x="1643591" y="188084"/>
                  <a:pt x="1720850" y="248409"/>
                  <a:pt x="1784350" y="267459"/>
                </a:cubicBezTo>
                <a:cubicBezTo>
                  <a:pt x="1847850" y="286509"/>
                  <a:pt x="1891242" y="283334"/>
                  <a:pt x="1955800" y="280159"/>
                </a:cubicBezTo>
                <a:cubicBezTo>
                  <a:pt x="2020358" y="276984"/>
                  <a:pt x="2124075" y="262167"/>
                  <a:pt x="2171700" y="248409"/>
                </a:cubicBezTo>
                <a:cubicBezTo>
                  <a:pt x="2219325" y="234651"/>
                  <a:pt x="2201333" y="219834"/>
                  <a:pt x="2241550" y="197609"/>
                </a:cubicBezTo>
                <a:cubicBezTo>
                  <a:pt x="2281767" y="175384"/>
                  <a:pt x="2365375" y="137284"/>
                  <a:pt x="2413000" y="115059"/>
                </a:cubicBezTo>
                <a:cubicBezTo>
                  <a:pt x="2460625" y="92834"/>
                  <a:pt x="2465917" y="54734"/>
                  <a:pt x="2527300" y="64259"/>
                </a:cubicBezTo>
                <a:cubicBezTo>
                  <a:pt x="2588683" y="73784"/>
                  <a:pt x="2694517" y="155276"/>
                  <a:pt x="2781300" y="172209"/>
                </a:cubicBezTo>
                <a:cubicBezTo>
                  <a:pt x="2868083" y="189142"/>
                  <a:pt x="2982383" y="178559"/>
                  <a:pt x="3048000" y="165859"/>
                </a:cubicBezTo>
                <a:cubicBezTo>
                  <a:pt x="3113617" y="153159"/>
                  <a:pt x="3133725" y="122467"/>
                  <a:pt x="3175000" y="96009"/>
                </a:cubicBezTo>
                <a:cubicBezTo>
                  <a:pt x="3216275" y="69551"/>
                  <a:pt x="3226858" y="20867"/>
                  <a:pt x="3295650" y="7109"/>
                </a:cubicBezTo>
                <a:cubicBezTo>
                  <a:pt x="3364442" y="-6649"/>
                  <a:pt x="3511550" y="1817"/>
                  <a:pt x="3587750" y="13459"/>
                </a:cubicBezTo>
                <a:cubicBezTo>
                  <a:pt x="3663950" y="25101"/>
                  <a:pt x="3689350" y="73784"/>
                  <a:pt x="3752850" y="76959"/>
                </a:cubicBezTo>
                <a:cubicBezTo>
                  <a:pt x="3816350" y="80134"/>
                  <a:pt x="3892550" y="56321"/>
                  <a:pt x="3968750" y="32509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Freeform 13"/>
          <p:cNvSpPr/>
          <p:nvPr/>
        </p:nvSpPr>
        <p:spPr>
          <a:xfrm>
            <a:off x="1098550" y="2628511"/>
            <a:ext cx="3930650" cy="1274387"/>
          </a:xfrm>
          <a:custGeom>
            <a:avLst/>
            <a:gdLst>
              <a:gd name="connsiteX0" fmla="*/ 0 w 3930650"/>
              <a:gd name="connsiteY0" fmla="*/ 863989 h 1274387"/>
              <a:gd name="connsiteX1" fmla="*/ 425450 w 3930650"/>
              <a:gd name="connsiteY1" fmla="*/ 952889 h 1274387"/>
              <a:gd name="connsiteX2" fmla="*/ 679450 w 3930650"/>
              <a:gd name="connsiteY2" fmla="*/ 1098939 h 1274387"/>
              <a:gd name="connsiteX3" fmla="*/ 1111250 w 3930650"/>
              <a:gd name="connsiteY3" fmla="*/ 1156089 h 1274387"/>
              <a:gd name="connsiteX4" fmla="*/ 1466850 w 3930650"/>
              <a:gd name="connsiteY4" fmla="*/ 902089 h 1274387"/>
              <a:gd name="connsiteX5" fmla="*/ 1752600 w 3930650"/>
              <a:gd name="connsiteY5" fmla="*/ 1137039 h 1274387"/>
              <a:gd name="connsiteX6" fmla="*/ 2108200 w 3930650"/>
              <a:gd name="connsiteY6" fmla="*/ 1270389 h 1274387"/>
              <a:gd name="connsiteX7" fmla="*/ 2463800 w 3930650"/>
              <a:gd name="connsiteY7" fmla="*/ 1206889 h 1274387"/>
              <a:gd name="connsiteX8" fmla="*/ 2768600 w 3930650"/>
              <a:gd name="connsiteY8" fmla="*/ 889389 h 1274387"/>
              <a:gd name="connsiteX9" fmla="*/ 2933700 w 3930650"/>
              <a:gd name="connsiteY9" fmla="*/ 679839 h 1274387"/>
              <a:gd name="connsiteX10" fmla="*/ 3175000 w 3930650"/>
              <a:gd name="connsiteY10" fmla="*/ 267089 h 1274387"/>
              <a:gd name="connsiteX11" fmla="*/ 3467100 w 3930650"/>
              <a:gd name="connsiteY11" fmla="*/ 389 h 1274387"/>
              <a:gd name="connsiteX12" fmla="*/ 3797300 w 3930650"/>
              <a:gd name="connsiteY12" fmla="*/ 216289 h 1274387"/>
              <a:gd name="connsiteX13" fmla="*/ 3930650 w 3930650"/>
              <a:gd name="connsiteY13" fmla="*/ 559189 h 127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0650" h="1274387">
                <a:moveTo>
                  <a:pt x="0" y="863989"/>
                </a:moveTo>
                <a:cubicBezTo>
                  <a:pt x="156104" y="888860"/>
                  <a:pt x="312208" y="913731"/>
                  <a:pt x="425450" y="952889"/>
                </a:cubicBezTo>
                <a:cubicBezTo>
                  <a:pt x="538692" y="992047"/>
                  <a:pt x="565150" y="1065072"/>
                  <a:pt x="679450" y="1098939"/>
                </a:cubicBezTo>
                <a:cubicBezTo>
                  <a:pt x="793750" y="1132806"/>
                  <a:pt x="980017" y="1188897"/>
                  <a:pt x="1111250" y="1156089"/>
                </a:cubicBezTo>
                <a:cubicBezTo>
                  <a:pt x="1242483" y="1123281"/>
                  <a:pt x="1359958" y="905264"/>
                  <a:pt x="1466850" y="902089"/>
                </a:cubicBezTo>
                <a:cubicBezTo>
                  <a:pt x="1573742" y="898914"/>
                  <a:pt x="1645708" y="1075656"/>
                  <a:pt x="1752600" y="1137039"/>
                </a:cubicBezTo>
                <a:cubicBezTo>
                  <a:pt x="1859492" y="1198422"/>
                  <a:pt x="1989667" y="1258747"/>
                  <a:pt x="2108200" y="1270389"/>
                </a:cubicBezTo>
                <a:cubicBezTo>
                  <a:pt x="2226733" y="1282031"/>
                  <a:pt x="2353733" y="1270389"/>
                  <a:pt x="2463800" y="1206889"/>
                </a:cubicBezTo>
                <a:cubicBezTo>
                  <a:pt x="2573867" y="1143389"/>
                  <a:pt x="2690283" y="977231"/>
                  <a:pt x="2768600" y="889389"/>
                </a:cubicBezTo>
                <a:cubicBezTo>
                  <a:pt x="2846917" y="801547"/>
                  <a:pt x="2865967" y="783556"/>
                  <a:pt x="2933700" y="679839"/>
                </a:cubicBezTo>
                <a:cubicBezTo>
                  <a:pt x="3001433" y="576122"/>
                  <a:pt x="3086100" y="380331"/>
                  <a:pt x="3175000" y="267089"/>
                </a:cubicBezTo>
                <a:cubicBezTo>
                  <a:pt x="3263900" y="153847"/>
                  <a:pt x="3363383" y="8856"/>
                  <a:pt x="3467100" y="389"/>
                </a:cubicBezTo>
                <a:cubicBezTo>
                  <a:pt x="3570817" y="-8078"/>
                  <a:pt x="3720042" y="123156"/>
                  <a:pt x="3797300" y="216289"/>
                </a:cubicBezTo>
                <a:cubicBezTo>
                  <a:pt x="3874558" y="309422"/>
                  <a:pt x="3902604" y="434305"/>
                  <a:pt x="3930650" y="559189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reeform 8"/>
          <p:cNvSpPr/>
          <p:nvPr/>
        </p:nvSpPr>
        <p:spPr>
          <a:xfrm>
            <a:off x="1079500" y="3162300"/>
            <a:ext cx="3937000" cy="361981"/>
          </a:xfrm>
          <a:custGeom>
            <a:avLst/>
            <a:gdLst>
              <a:gd name="connsiteX0" fmla="*/ 0 w 3937000"/>
              <a:gd name="connsiteY0" fmla="*/ 311150 h 361981"/>
              <a:gd name="connsiteX1" fmla="*/ 234950 w 3937000"/>
              <a:gd name="connsiteY1" fmla="*/ 361950 h 361981"/>
              <a:gd name="connsiteX2" fmla="*/ 482600 w 3937000"/>
              <a:gd name="connsiteY2" fmla="*/ 304800 h 361981"/>
              <a:gd name="connsiteX3" fmla="*/ 704850 w 3937000"/>
              <a:gd name="connsiteY3" fmla="*/ 196850 h 361981"/>
              <a:gd name="connsiteX4" fmla="*/ 901700 w 3937000"/>
              <a:gd name="connsiteY4" fmla="*/ 203200 h 361981"/>
              <a:gd name="connsiteX5" fmla="*/ 1117600 w 3937000"/>
              <a:gd name="connsiteY5" fmla="*/ 260350 h 361981"/>
              <a:gd name="connsiteX6" fmla="*/ 1339850 w 3937000"/>
              <a:gd name="connsiteY6" fmla="*/ 298450 h 361981"/>
              <a:gd name="connsiteX7" fmla="*/ 1568450 w 3937000"/>
              <a:gd name="connsiteY7" fmla="*/ 228600 h 361981"/>
              <a:gd name="connsiteX8" fmla="*/ 1778000 w 3937000"/>
              <a:gd name="connsiteY8" fmla="*/ 133350 h 361981"/>
              <a:gd name="connsiteX9" fmla="*/ 1949450 w 3937000"/>
              <a:gd name="connsiteY9" fmla="*/ 107950 h 361981"/>
              <a:gd name="connsiteX10" fmla="*/ 2120900 w 3937000"/>
              <a:gd name="connsiteY10" fmla="*/ 215900 h 361981"/>
              <a:gd name="connsiteX11" fmla="*/ 2298700 w 3937000"/>
              <a:gd name="connsiteY11" fmla="*/ 215900 h 361981"/>
              <a:gd name="connsiteX12" fmla="*/ 2470150 w 3937000"/>
              <a:gd name="connsiteY12" fmla="*/ 146050 h 361981"/>
              <a:gd name="connsiteX13" fmla="*/ 2628900 w 3937000"/>
              <a:gd name="connsiteY13" fmla="*/ 50800 h 361981"/>
              <a:gd name="connsiteX14" fmla="*/ 2838450 w 3937000"/>
              <a:gd name="connsiteY14" fmla="*/ 0 h 361981"/>
              <a:gd name="connsiteX15" fmla="*/ 3073400 w 3937000"/>
              <a:gd name="connsiteY15" fmla="*/ 50800 h 361981"/>
              <a:gd name="connsiteX16" fmla="*/ 3282950 w 3937000"/>
              <a:gd name="connsiteY16" fmla="*/ 101600 h 361981"/>
              <a:gd name="connsiteX17" fmla="*/ 3511550 w 3937000"/>
              <a:gd name="connsiteY17" fmla="*/ 88900 h 361981"/>
              <a:gd name="connsiteX18" fmla="*/ 3841750 w 3937000"/>
              <a:gd name="connsiteY18" fmla="*/ 63500 h 361981"/>
              <a:gd name="connsiteX19" fmla="*/ 3937000 w 3937000"/>
              <a:gd name="connsiteY19" fmla="*/ 19050 h 3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7000" h="361981">
                <a:moveTo>
                  <a:pt x="0" y="311150"/>
                </a:moveTo>
                <a:cubicBezTo>
                  <a:pt x="77258" y="337079"/>
                  <a:pt x="154517" y="363008"/>
                  <a:pt x="234950" y="361950"/>
                </a:cubicBezTo>
                <a:cubicBezTo>
                  <a:pt x="315383" y="360892"/>
                  <a:pt x="404283" y="332317"/>
                  <a:pt x="482600" y="304800"/>
                </a:cubicBezTo>
                <a:cubicBezTo>
                  <a:pt x="560917" y="277283"/>
                  <a:pt x="635000" y="213783"/>
                  <a:pt x="704850" y="196850"/>
                </a:cubicBezTo>
                <a:cubicBezTo>
                  <a:pt x="774700" y="179917"/>
                  <a:pt x="832908" y="192617"/>
                  <a:pt x="901700" y="203200"/>
                </a:cubicBezTo>
                <a:cubicBezTo>
                  <a:pt x="970492" y="213783"/>
                  <a:pt x="1044575" y="244475"/>
                  <a:pt x="1117600" y="260350"/>
                </a:cubicBezTo>
                <a:cubicBezTo>
                  <a:pt x="1190625" y="276225"/>
                  <a:pt x="1264708" y="303742"/>
                  <a:pt x="1339850" y="298450"/>
                </a:cubicBezTo>
                <a:cubicBezTo>
                  <a:pt x="1414992" y="293158"/>
                  <a:pt x="1495425" y="256117"/>
                  <a:pt x="1568450" y="228600"/>
                </a:cubicBezTo>
                <a:cubicBezTo>
                  <a:pt x="1641475" y="201083"/>
                  <a:pt x="1714500" y="153458"/>
                  <a:pt x="1778000" y="133350"/>
                </a:cubicBezTo>
                <a:cubicBezTo>
                  <a:pt x="1841500" y="113242"/>
                  <a:pt x="1892300" y="94192"/>
                  <a:pt x="1949450" y="107950"/>
                </a:cubicBezTo>
                <a:cubicBezTo>
                  <a:pt x="2006600" y="121708"/>
                  <a:pt x="2062692" y="197908"/>
                  <a:pt x="2120900" y="215900"/>
                </a:cubicBezTo>
                <a:cubicBezTo>
                  <a:pt x="2179108" y="233892"/>
                  <a:pt x="2240492" y="227542"/>
                  <a:pt x="2298700" y="215900"/>
                </a:cubicBezTo>
                <a:cubicBezTo>
                  <a:pt x="2356908" y="204258"/>
                  <a:pt x="2415117" y="173567"/>
                  <a:pt x="2470150" y="146050"/>
                </a:cubicBezTo>
                <a:cubicBezTo>
                  <a:pt x="2525183" y="118533"/>
                  <a:pt x="2567517" y="75142"/>
                  <a:pt x="2628900" y="50800"/>
                </a:cubicBezTo>
                <a:cubicBezTo>
                  <a:pt x="2690283" y="26458"/>
                  <a:pt x="2764367" y="0"/>
                  <a:pt x="2838450" y="0"/>
                </a:cubicBezTo>
                <a:cubicBezTo>
                  <a:pt x="2912533" y="0"/>
                  <a:pt x="2999317" y="33867"/>
                  <a:pt x="3073400" y="50800"/>
                </a:cubicBezTo>
                <a:cubicBezTo>
                  <a:pt x="3147483" y="67733"/>
                  <a:pt x="3209925" y="95250"/>
                  <a:pt x="3282950" y="101600"/>
                </a:cubicBezTo>
                <a:cubicBezTo>
                  <a:pt x="3355975" y="107950"/>
                  <a:pt x="3511550" y="88900"/>
                  <a:pt x="3511550" y="88900"/>
                </a:cubicBezTo>
                <a:cubicBezTo>
                  <a:pt x="3604683" y="82550"/>
                  <a:pt x="3770842" y="75142"/>
                  <a:pt x="3841750" y="63500"/>
                </a:cubicBezTo>
                <a:cubicBezTo>
                  <a:pt x="3912658" y="51858"/>
                  <a:pt x="3924829" y="35454"/>
                  <a:pt x="3937000" y="1905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98662" y="3168222"/>
            <a:ext cx="3911736" cy="307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43608" y="34417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4991348" y="31343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19250" y="3397250"/>
            <a:ext cx="361950" cy="666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920997" y="2429608"/>
            <a:ext cx="834268" cy="1764000"/>
            <a:chOff x="2920997" y="2429608"/>
            <a:chExt cx="834268" cy="1764000"/>
          </a:xfrm>
        </p:grpSpPr>
        <p:grpSp>
          <p:nvGrpSpPr>
            <p:cNvPr id="35" name="Group 34"/>
            <p:cNvGrpSpPr/>
            <p:nvPr/>
          </p:nvGrpSpPr>
          <p:grpSpPr>
            <a:xfrm>
              <a:off x="2920997" y="2429608"/>
              <a:ext cx="340612" cy="1764000"/>
              <a:chOff x="2920997" y="2429608"/>
              <a:chExt cx="340612" cy="1764000"/>
            </a:xfrm>
          </p:grpSpPr>
          <p:cxnSp>
            <p:nvCxnSpPr>
              <p:cNvPr id="26" name="Straight Connector 25"/>
              <p:cNvCxnSpPr>
                <a:cxnSpLocks noChangeAspect="1"/>
              </p:cNvCxnSpPr>
              <p:nvPr/>
            </p:nvCxnSpPr>
            <p:spPr>
              <a:xfrm>
                <a:off x="2920997" y="2429608"/>
                <a:ext cx="139511" cy="1764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2946400" y="2711450"/>
                <a:ext cx="315209" cy="1136650"/>
              </a:xfrm>
              <a:custGeom>
                <a:avLst/>
                <a:gdLst>
                  <a:gd name="connsiteX0" fmla="*/ 0 w 315209"/>
                  <a:gd name="connsiteY0" fmla="*/ 0 h 1136650"/>
                  <a:gd name="connsiteX1" fmla="*/ 25400 w 315209"/>
                  <a:gd name="connsiteY1" fmla="*/ 215900 h 1136650"/>
                  <a:gd name="connsiteX2" fmla="*/ 82550 w 315209"/>
                  <a:gd name="connsiteY2" fmla="*/ 368300 h 1136650"/>
                  <a:gd name="connsiteX3" fmla="*/ 228600 w 315209"/>
                  <a:gd name="connsiteY3" fmla="*/ 469900 h 1136650"/>
                  <a:gd name="connsiteX4" fmla="*/ 304800 w 315209"/>
                  <a:gd name="connsiteY4" fmla="*/ 552450 h 1136650"/>
                  <a:gd name="connsiteX5" fmla="*/ 311150 w 315209"/>
                  <a:gd name="connsiteY5" fmla="*/ 609600 h 1136650"/>
                  <a:gd name="connsiteX6" fmla="*/ 273050 w 315209"/>
                  <a:gd name="connsiteY6" fmla="*/ 679450 h 1136650"/>
                  <a:gd name="connsiteX7" fmla="*/ 190500 w 315209"/>
                  <a:gd name="connsiteY7" fmla="*/ 749300 h 1136650"/>
                  <a:gd name="connsiteX8" fmla="*/ 133350 w 315209"/>
                  <a:gd name="connsiteY8" fmla="*/ 812800 h 1136650"/>
                  <a:gd name="connsiteX9" fmla="*/ 101600 w 315209"/>
                  <a:gd name="connsiteY9" fmla="*/ 895350 h 1136650"/>
                  <a:gd name="connsiteX10" fmla="*/ 88900 w 315209"/>
                  <a:gd name="connsiteY10" fmla="*/ 990600 h 1136650"/>
                  <a:gd name="connsiteX11" fmla="*/ 88900 w 315209"/>
                  <a:gd name="connsiteY11" fmla="*/ 1136650 h 113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209" h="1136650">
                    <a:moveTo>
                      <a:pt x="0" y="0"/>
                    </a:moveTo>
                    <a:cubicBezTo>
                      <a:pt x="5821" y="77258"/>
                      <a:pt x="11642" y="154517"/>
                      <a:pt x="25400" y="215900"/>
                    </a:cubicBezTo>
                    <a:cubicBezTo>
                      <a:pt x="39158" y="277283"/>
                      <a:pt x="48683" y="325967"/>
                      <a:pt x="82550" y="368300"/>
                    </a:cubicBezTo>
                    <a:cubicBezTo>
                      <a:pt x="116417" y="410633"/>
                      <a:pt x="191558" y="439208"/>
                      <a:pt x="228600" y="469900"/>
                    </a:cubicBezTo>
                    <a:cubicBezTo>
                      <a:pt x="265642" y="500592"/>
                      <a:pt x="291042" y="529167"/>
                      <a:pt x="304800" y="552450"/>
                    </a:cubicBezTo>
                    <a:cubicBezTo>
                      <a:pt x="318558" y="575733"/>
                      <a:pt x="316442" y="588434"/>
                      <a:pt x="311150" y="609600"/>
                    </a:cubicBezTo>
                    <a:cubicBezTo>
                      <a:pt x="305858" y="630766"/>
                      <a:pt x="293158" y="656167"/>
                      <a:pt x="273050" y="679450"/>
                    </a:cubicBezTo>
                    <a:cubicBezTo>
                      <a:pt x="252942" y="702733"/>
                      <a:pt x="213783" y="727075"/>
                      <a:pt x="190500" y="749300"/>
                    </a:cubicBezTo>
                    <a:cubicBezTo>
                      <a:pt x="167217" y="771525"/>
                      <a:pt x="148167" y="788458"/>
                      <a:pt x="133350" y="812800"/>
                    </a:cubicBezTo>
                    <a:cubicBezTo>
                      <a:pt x="118533" y="837142"/>
                      <a:pt x="109008" y="865717"/>
                      <a:pt x="101600" y="895350"/>
                    </a:cubicBezTo>
                    <a:cubicBezTo>
                      <a:pt x="94192" y="924983"/>
                      <a:pt x="91017" y="950383"/>
                      <a:pt x="88900" y="990600"/>
                    </a:cubicBezTo>
                    <a:cubicBezTo>
                      <a:pt x="86783" y="1030817"/>
                      <a:pt x="87841" y="1083733"/>
                      <a:pt x="88900" y="1136650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  <a:alpha val="77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60" name="Straight Connector 59"/>
              <p:cNvCxnSpPr>
                <a:cxnSpLocks noChangeAspect="1"/>
              </p:cNvCxnSpPr>
              <p:nvPr/>
            </p:nvCxnSpPr>
            <p:spPr>
              <a:xfrm rot="-60000">
                <a:off x="3131325" y="3146674"/>
                <a:ext cx="22780" cy="288000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2996724" y="2817567"/>
              <a:ext cx="758541" cy="369332"/>
              <a:chOff x="2996724" y="2817567"/>
              <a:chExt cx="758541" cy="369332"/>
            </a:xfrm>
          </p:grpSpPr>
          <p:sp>
            <p:nvSpPr>
              <p:cNvPr id="31" name="Rounded Rectangle 30"/>
              <p:cNvSpPr/>
              <p:nvPr/>
            </p:nvSpPr>
            <p:spPr>
              <a:xfrm rot="21420000">
                <a:off x="3071331" y="2896889"/>
                <a:ext cx="629233" cy="2051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21416268">
                <a:off x="2996724" y="2817567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</a:t>
                </a:r>
                <a:r>
                  <a:rPr lang="nl-BE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nl-BE" smtClean="0">
                    <a:solidFill>
                      <a:srgbClr val="FF0000"/>
                    </a:solidFill>
                  </a:rPr>
                  <a:t> </a:t>
                </a:r>
                <a:r>
                  <a:rPr lang="nl-BE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 </a:t>
                </a:r>
                <a:r>
                  <a:rPr lang="nl-BE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</a:t>
                </a:r>
                <a:endParaRPr lang="nl-BE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451472" y="2265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grpSp>
        <p:nvGrpSpPr>
          <p:cNvPr id="4" name="Group 3"/>
          <p:cNvGrpSpPr/>
          <p:nvPr/>
        </p:nvGrpSpPr>
        <p:grpSpPr>
          <a:xfrm>
            <a:off x="1555930" y="5583685"/>
            <a:ext cx="2939836" cy="338554"/>
            <a:chOff x="1555930" y="5583685"/>
            <a:chExt cx="2939836" cy="338554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198" y="5614511"/>
              <a:ext cx="820568" cy="28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555930" y="5583685"/>
              <a:ext cx="2179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 </a:t>
              </a:r>
              <a:r>
                <a:rPr lang="en-US" sz="1600" dirty="0" smtClean="0"/>
                <a:t>operators any </a:t>
              </a:r>
              <a:r>
                <a:rPr lang="en-US" sz="1600" dirty="0" smtClean="0"/>
                <a:t>more!</a:t>
              </a:r>
              <a:endParaRPr lang="nl-B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0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78905" y="671233"/>
            <a:ext cx="8103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Thusfar</a:t>
            </a:r>
            <a:r>
              <a:rPr lang="en-US" dirty="0" smtClean="0"/>
              <a:t>, we discussed the path integral propagator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study the phases of the atomic Fermi gas and its thermodynamics, we need </a:t>
            </a:r>
          </a:p>
          <a:p>
            <a:r>
              <a:rPr lang="en-US" dirty="0" smtClean="0"/>
              <a:t>the density matrix: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the above, it is clear that the density matrix can be expressed as an analytic continuation of the propagator:</a:t>
            </a:r>
            <a:endParaRPr lang="en-US" dirty="0"/>
          </a:p>
        </p:txBody>
      </p:sp>
      <p:sp>
        <p:nvSpPr>
          <p:cNvPr id="29" name="Line 2"/>
          <p:cNvSpPr>
            <a:spLocks noChangeShapeType="1"/>
          </p:cNvSpPr>
          <p:nvPr/>
        </p:nvSpPr>
        <p:spPr bwMode="auto">
          <a:xfrm>
            <a:off x="468313" y="524377"/>
            <a:ext cx="781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7017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quantum statistical physics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07093"/>
            <a:ext cx="4772025" cy="5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24114"/>
            <a:ext cx="4261670" cy="62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148139"/>
            <a:ext cx="3362325" cy="4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/>
          <a:stretch/>
        </p:blipFill>
        <p:spPr bwMode="auto">
          <a:xfrm>
            <a:off x="2800350" y="3848101"/>
            <a:ext cx="5229224" cy="10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61" y="3733800"/>
            <a:ext cx="511751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233988"/>
            <a:ext cx="1428750" cy="5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81562" y="4814889"/>
            <a:ext cx="2586037" cy="859041"/>
            <a:chOff x="4881562" y="4814889"/>
            <a:chExt cx="2586037" cy="859041"/>
          </a:xfrm>
        </p:grpSpPr>
        <p:sp>
          <p:nvSpPr>
            <p:cNvPr id="2" name="Right Brace 1"/>
            <p:cNvSpPr/>
            <p:nvPr/>
          </p:nvSpPr>
          <p:spPr>
            <a:xfrm rot="5400000">
              <a:off x="6110286" y="3586165"/>
              <a:ext cx="128589" cy="2586037"/>
            </a:xfrm>
            <a:prstGeom prst="rightBrace">
              <a:avLst>
                <a:gd name="adj1" fmla="val 79937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93266" y="5054600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Euclidean action</a:t>
              </a:r>
              <a:endParaRPr lang="nl-BE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304" y="5358342"/>
              <a:ext cx="798630" cy="31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55576" y="6423856"/>
            <a:ext cx="77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Kleinert</a:t>
            </a:r>
            <a:r>
              <a:rPr lang="en-US" sz="1200" dirty="0" smtClean="0"/>
              <a:t>, </a:t>
            </a:r>
            <a:r>
              <a:rPr lang="en-US" sz="1200" i="1" dirty="0" smtClean="0"/>
              <a:t>Path Integrals in Quantum Mechanics, Statistics, Polymer Physics, and Financial Markets</a:t>
            </a:r>
            <a:r>
              <a:rPr lang="en-US" sz="1200" dirty="0" smtClean="0"/>
              <a:t>, 5th ed. </a:t>
            </a:r>
          </a:p>
          <a:p>
            <a:r>
              <a:rPr lang="en-US" sz="1200" dirty="0" smtClean="0"/>
              <a:t>(World Scientific, Singapore, 2009)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8650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952750" y="3175000"/>
            <a:ext cx="271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"/>
          <p:cNvSpPr>
            <a:spLocks noChangeShapeType="1"/>
          </p:cNvSpPr>
          <p:nvPr/>
        </p:nvSpPr>
        <p:spPr bwMode="auto">
          <a:xfrm>
            <a:off x="468313" y="524377"/>
            <a:ext cx="781200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5664"/>
                </a:gs>
                <a:gs pos="100000">
                  <a:schemeClr val="bg1"/>
                </a:gs>
                <a:gs pos="78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2489" y="92744"/>
            <a:ext cx="7017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D002E"/>
                </a:solidFill>
                <a:latin typeface="Verdana" pitchFamily="34" charset="0"/>
              </a:rPr>
              <a:t>Introduction</a:t>
            </a:r>
            <a:r>
              <a:rPr lang="en-US" smtClean="0">
                <a:solidFill>
                  <a:srgbClr val="7D002E"/>
                </a:solidFill>
                <a:latin typeface="Verdana" pitchFamily="34" charset="0"/>
              </a:rPr>
              <a:t>: Path integrals for quantum statistical physics</a:t>
            </a:r>
            <a:endParaRPr lang="nl-NL" dirty="0">
              <a:solidFill>
                <a:srgbClr val="7D002E"/>
              </a:solidFill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1"/>
            <a:ext cx="509588" cy="6858001"/>
            <a:chOff x="0" y="-1"/>
            <a:chExt cx="509588" cy="6858001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16064"/>
              <a:ext cx="509588" cy="5857374"/>
            </a:xfrm>
            <a:prstGeom prst="rect">
              <a:avLst/>
            </a:prstGeom>
            <a:gradFill rotWithShape="0">
              <a:gsLst>
                <a:gs pos="0">
                  <a:srgbClr val="00566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" y="6483350"/>
              <a:ext cx="45243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V="1">
              <a:off x="0" y="-1"/>
              <a:ext cx="509588" cy="5243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56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19050" y="53975"/>
              <a:ext cx="442913" cy="185738"/>
              <a:chOff x="3642" y="982"/>
              <a:chExt cx="1177" cy="492"/>
            </a:xfrm>
          </p:grpSpPr>
          <p:sp>
            <p:nvSpPr>
              <p:cNvPr id="22" name="Arc 10"/>
              <p:cNvSpPr>
                <a:spLocks noChangeAspect="1"/>
              </p:cNvSpPr>
              <p:nvPr/>
            </p:nvSpPr>
            <p:spPr bwMode="auto">
              <a:xfrm>
                <a:off x="4459" y="982"/>
                <a:ext cx="360" cy="481"/>
              </a:xfrm>
              <a:custGeom>
                <a:avLst/>
                <a:gdLst>
                  <a:gd name="T0" fmla="*/ 0 w 32351"/>
                  <a:gd name="T1" fmla="*/ 0 h 43200"/>
                  <a:gd name="T2" fmla="*/ 0 w 32351"/>
                  <a:gd name="T3" fmla="*/ 0 h 43200"/>
                  <a:gd name="T4" fmla="*/ 0 w 3235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51" h="43200" fill="none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</a:path>
                  <a:path w="32351" h="43200" stroke="0" extrusionOk="0">
                    <a:moveTo>
                      <a:pt x="32351" y="40334"/>
                    </a:moveTo>
                    <a:cubicBezTo>
                      <a:pt x="29079" y="42211"/>
                      <a:pt x="2537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4932" y="-1"/>
                      <a:pt x="28219" y="771"/>
                      <a:pt x="31204" y="2253"/>
                    </a:cubicBezTo>
                    <a:lnTo>
                      <a:pt x="21600" y="21600"/>
                    </a:lnTo>
                    <a:lnTo>
                      <a:pt x="32351" y="40334"/>
                    </a:lnTo>
                    <a:close/>
                  </a:path>
                </a:pathLst>
              </a:cu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3" name="Line 11"/>
              <p:cNvSpPr>
                <a:spLocks noChangeAspect="1" noChangeShapeType="1"/>
              </p:cNvSpPr>
              <p:nvPr/>
            </p:nvSpPr>
            <p:spPr bwMode="auto">
              <a:xfrm>
                <a:off x="3882" y="988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4" name="Line 12"/>
              <p:cNvSpPr>
                <a:spLocks noChangeAspect="1" noChangeShapeType="1"/>
              </p:cNvSpPr>
              <p:nvPr/>
            </p:nvSpPr>
            <p:spPr bwMode="auto">
              <a:xfrm>
                <a:off x="3642" y="98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5" name="Oval 13"/>
              <p:cNvSpPr>
                <a:spLocks noChangeAspect="1" noChangeArrowheads="1"/>
              </p:cNvSpPr>
              <p:nvPr/>
            </p:nvSpPr>
            <p:spPr bwMode="auto">
              <a:xfrm>
                <a:off x="3978" y="984"/>
                <a:ext cx="480" cy="480"/>
              </a:xfrm>
              <a:prstGeom prst="ellipse">
                <a:avLst/>
              </a:prstGeom>
              <a:noFill/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/>
              </a:p>
            </p:txBody>
          </p:sp>
          <p:pic>
            <p:nvPicPr>
              <p:cNvPr id="26" name="Picture 14" descr="krul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0">
                <a:off x="4223" y="1343"/>
                <a:ext cx="30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5"/>
              <p:cNvSpPr>
                <a:spLocks noChangeAspect="1"/>
              </p:cNvSpPr>
              <p:nvPr/>
            </p:nvSpPr>
            <p:spPr bwMode="auto">
              <a:xfrm>
                <a:off x="4050" y="1294"/>
                <a:ext cx="204" cy="110"/>
              </a:xfrm>
              <a:custGeom>
                <a:avLst/>
                <a:gdLst>
                  <a:gd name="T0" fmla="*/ 0 w 726"/>
                  <a:gd name="T1" fmla="*/ 5 h 428"/>
                  <a:gd name="T2" fmla="*/ 0 w 726"/>
                  <a:gd name="T3" fmla="*/ 3 h 428"/>
                  <a:gd name="T4" fmla="*/ 1 w 726"/>
                  <a:gd name="T5" fmla="*/ 2 h 428"/>
                  <a:gd name="T6" fmla="*/ 1 w 726"/>
                  <a:gd name="T7" fmla="*/ 1 h 428"/>
                  <a:gd name="T8" fmla="*/ 1 w 726"/>
                  <a:gd name="T9" fmla="*/ 1 h 428"/>
                  <a:gd name="T10" fmla="*/ 1 w 726"/>
                  <a:gd name="T11" fmla="*/ 0 h 428"/>
                  <a:gd name="T12" fmla="*/ 2 w 726"/>
                  <a:gd name="T13" fmla="*/ 0 h 428"/>
                  <a:gd name="T14" fmla="*/ 2 w 726"/>
                  <a:gd name="T15" fmla="*/ 1 h 428"/>
                  <a:gd name="T16" fmla="*/ 3 w 726"/>
                  <a:gd name="T17" fmla="*/ 2 h 428"/>
                  <a:gd name="T18" fmla="*/ 3 w 726"/>
                  <a:gd name="T19" fmla="*/ 4 h 428"/>
                  <a:gd name="T20" fmla="*/ 3 w 726"/>
                  <a:gd name="T21" fmla="*/ 6 h 428"/>
                  <a:gd name="T22" fmla="*/ 4 w 726"/>
                  <a:gd name="T23" fmla="*/ 6 h 428"/>
                  <a:gd name="T24" fmla="*/ 4 w 726"/>
                  <a:gd name="T25" fmla="*/ 7 h 428"/>
                  <a:gd name="T26" fmla="*/ 4 w 726"/>
                  <a:gd name="T27" fmla="*/ 7 h 428"/>
                  <a:gd name="T28" fmla="*/ 5 w 726"/>
                  <a:gd name="T29" fmla="*/ 7 h 428"/>
                  <a:gd name="T30" fmla="*/ 5 w 726"/>
                  <a:gd name="T31" fmla="*/ 6 h 428"/>
                  <a:gd name="T32" fmla="*/ 5 w 726"/>
                  <a:gd name="T33" fmla="*/ 6 h 428"/>
                  <a:gd name="T34" fmla="*/ 6 w 726"/>
                  <a:gd name="T35" fmla="*/ 4 h 428"/>
                  <a:gd name="T36" fmla="*/ 6 w 726"/>
                  <a:gd name="T37" fmla="*/ 3 h 428"/>
                  <a:gd name="T38" fmla="*/ 7 w 726"/>
                  <a:gd name="T39" fmla="*/ 3 h 428"/>
                  <a:gd name="T40" fmla="*/ 7 w 726"/>
                  <a:gd name="T41" fmla="*/ 3 h 428"/>
                  <a:gd name="T42" fmla="*/ 8 w 726"/>
                  <a:gd name="T43" fmla="*/ 3 h 428"/>
                  <a:gd name="T44" fmla="*/ 8 w 726"/>
                  <a:gd name="T45" fmla="*/ 4 h 428"/>
                  <a:gd name="T46" fmla="*/ 9 w 726"/>
                  <a:gd name="T47" fmla="*/ 5 h 428"/>
                  <a:gd name="T48" fmla="*/ 9 w 726"/>
                  <a:gd name="T49" fmla="*/ 6 h 428"/>
                  <a:gd name="T50" fmla="*/ 10 w 726"/>
                  <a:gd name="T51" fmla="*/ 6 h 428"/>
                  <a:gd name="T52" fmla="*/ 10 w 726"/>
                  <a:gd name="T53" fmla="*/ 6 h 428"/>
                  <a:gd name="T54" fmla="*/ 11 w 726"/>
                  <a:gd name="T55" fmla="*/ 5 h 428"/>
                  <a:gd name="T56" fmla="*/ 11 w 726"/>
                  <a:gd name="T57" fmla="*/ 4 h 428"/>
                  <a:gd name="T58" fmla="*/ 12 w 726"/>
                  <a:gd name="T59" fmla="*/ 3 h 428"/>
                  <a:gd name="T60" fmla="*/ 12 w 726"/>
                  <a:gd name="T61" fmla="*/ 3 h 428"/>
                  <a:gd name="T62" fmla="*/ 13 w 726"/>
                  <a:gd name="T63" fmla="*/ 3 h 428"/>
                  <a:gd name="T64" fmla="*/ 13 w 726"/>
                  <a:gd name="T65" fmla="*/ 4 h 428"/>
                  <a:gd name="T66" fmla="*/ 13 w 726"/>
                  <a:gd name="T67" fmla="*/ 4 h 428"/>
                  <a:gd name="T68" fmla="*/ 14 w 726"/>
                  <a:gd name="T69" fmla="*/ 5 h 428"/>
                  <a:gd name="T70" fmla="*/ 14 w 726"/>
                  <a:gd name="T71" fmla="*/ 6 h 428"/>
                  <a:gd name="T72" fmla="*/ 15 w 726"/>
                  <a:gd name="T73" fmla="*/ 6 h 428"/>
                  <a:gd name="T74" fmla="*/ 15 w 726"/>
                  <a:gd name="T75" fmla="*/ 6 h 428"/>
                  <a:gd name="T76" fmla="*/ 16 w 726"/>
                  <a:gd name="T77" fmla="*/ 5 h 428"/>
                  <a:gd name="T78" fmla="*/ 16 w 726"/>
                  <a:gd name="T79" fmla="*/ 4 h 4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26" h="428">
                    <a:moveTo>
                      <a:pt x="0" y="269"/>
                    </a:moveTo>
                    <a:cubicBezTo>
                      <a:pt x="2" y="258"/>
                      <a:pt x="8" y="226"/>
                      <a:pt x="12" y="203"/>
                    </a:cubicBezTo>
                    <a:cubicBezTo>
                      <a:pt x="16" y="180"/>
                      <a:pt x="20" y="153"/>
                      <a:pt x="24" y="131"/>
                    </a:cubicBezTo>
                    <a:cubicBezTo>
                      <a:pt x="28" y="109"/>
                      <a:pt x="35" y="84"/>
                      <a:pt x="39" y="68"/>
                    </a:cubicBezTo>
                    <a:cubicBezTo>
                      <a:pt x="43" y="52"/>
                      <a:pt x="44" y="43"/>
                      <a:pt x="48" y="32"/>
                    </a:cubicBezTo>
                    <a:cubicBezTo>
                      <a:pt x="52" y="21"/>
                      <a:pt x="60" y="4"/>
                      <a:pt x="66" y="2"/>
                    </a:cubicBezTo>
                    <a:cubicBezTo>
                      <a:pt x="72" y="0"/>
                      <a:pt x="81" y="6"/>
                      <a:pt x="87" y="17"/>
                    </a:cubicBezTo>
                    <a:cubicBezTo>
                      <a:pt x="93" y="28"/>
                      <a:pt x="97" y="48"/>
                      <a:pt x="102" y="68"/>
                    </a:cubicBezTo>
                    <a:cubicBezTo>
                      <a:pt x="107" y="88"/>
                      <a:pt x="112" y="112"/>
                      <a:pt x="117" y="137"/>
                    </a:cubicBezTo>
                    <a:cubicBezTo>
                      <a:pt x="122" y="162"/>
                      <a:pt x="128" y="189"/>
                      <a:pt x="135" y="221"/>
                    </a:cubicBezTo>
                    <a:cubicBezTo>
                      <a:pt x="142" y="253"/>
                      <a:pt x="151" y="304"/>
                      <a:pt x="156" y="329"/>
                    </a:cubicBezTo>
                    <a:cubicBezTo>
                      <a:pt x="161" y="354"/>
                      <a:pt x="161" y="360"/>
                      <a:pt x="165" y="374"/>
                    </a:cubicBezTo>
                    <a:cubicBezTo>
                      <a:pt x="169" y="388"/>
                      <a:pt x="175" y="404"/>
                      <a:pt x="180" y="413"/>
                    </a:cubicBezTo>
                    <a:cubicBezTo>
                      <a:pt x="185" y="422"/>
                      <a:pt x="193" y="428"/>
                      <a:pt x="198" y="428"/>
                    </a:cubicBezTo>
                    <a:cubicBezTo>
                      <a:pt x="203" y="428"/>
                      <a:pt x="207" y="425"/>
                      <a:pt x="213" y="416"/>
                    </a:cubicBezTo>
                    <a:cubicBezTo>
                      <a:pt x="219" y="407"/>
                      <a:pt x="229" y="389"/>
                      <a:pt x="234" y="374"/>
                    </a:cubicBezTo>
                    <a:cubicBezTo>
                      <a:pt x="239" y="359"/>
                      <a:pt x="241" y="346"/>
                      <a:pt x="246" y="326"/>
                    </a:cubicBezTo>
                    <a:cubicBezTo>
                      <a:pt x="251" y="306"/>
                      <a:pt x="258" y="273"/>
                      <a:pt x="264" y="251"/>
                    </a:cubicBezTo>
                    <a:cubicBezTo>
                      <a:pt x="270" y="229"/>
                      <a:pt x="275" y="209"/>
                      <a:pt x="282" y="191"/>
                    </a:cubicBezTo>
                    <a:cubicBezTo>
                      <a:pt x="289" y="173"/>
                      <a:pt x="297" y="152"/>
                      <a:pt x="306" y="146"/>
                    </a:cubicBezTo>
                    <a:cubicBezTo>
                      <a:pt x="315" y="140"/>
                      <a:pt x="329" y="148"/>
                      <a:pt x="336" y="155"/>
                    </a:cubicBezTo>
                    <a:cubicBezTo>
                      <a:pt x="343" y="162"/>
                      <a:pt x="346" y="178"/>
                      <a:pt x="351" y="191"/>
                    </a:cubicBezTo>
                    <a:cubicBezTo>
                      <a:pt x="356" y="204"/>
                      <a:pt x="360" y="218"/>
                      <a:pt x="366" y="236"/>
                    </a:cubicBezTo>
                    <a:cubicBezTo>
                      <a:pt x="372" y="254"/>
                      <a:pt x="380" y="282"/>
                      <a:pt x="387" y="302"/>
                    </a:cubicBezTo>
                    <a:cubicBezTo>
                      <a:pt x="394" y="322"/>
                      <a:pt x="403" y="344"/>
                      <a:pt x="411" y="356"/>
                    </a:cubicBezTo>
                    <a:cubicBezTo>
                      <a:pt x="419" y="368"/>
                      <a:pt x="425" y="374"/>
                      <a:pt x="432" y="374"/>
                    </a:cubicBezTo>
                    <a:cubicBezTo>
                      <a:pt x="439" y="374"/>
                      <a:pt x="448" y="370"/>
                      <a:pt x="456" y="359"/>
                    </a:cubicBezTo>
                    <a:cubicBezTo>
                      <a:pt x="464" y="348"/>
                      <a:pt x="470" y="323"/>
                      <a:pt x="477" y="305"/>
                    </a:cubicBezTo>
                    <a:cubicBezTo>
                      <a:pt x="484" y="287"/>
                      <a:pt x="491" y="268"/>
                      <a:pt x="498" y="251"/>
                    </a:cubicBezTo>
                    <a:cubicBezTo>
                      <a:pt x="505" y="234"/>
                      <a:pt x="512" y="216"/>
                      <a:pt x="519" y="203"/>
                    </a:cubicBezTo>
                    <a:cubicBezTo>
                      <a:pt x="526" y="190"/>
                      <a:pt x="535" y="176"/>
                      <a:pt x="543" y="173"/>
                    </a:cubicBezTo>
                    <a:cubicBezTo>
                      <a:pt x="551" y="170"/>
                      <a:pt x="563" y="177"/>
                      <a:pt x="570" y="185"/>
                    </a:cubicBezTo>
                    <a:cubicBezTo>
                      <a:pt x="577" y="193"/>
                      <a:pt x="583" y="208"/>
                      <a:pt x="588" y="221"/>
                    </a:cubicBezTo>
                    <a:cubicBezTo>
                      <a:pt x="593" y="234"/>
                      <a:pt x="598" y="249"/>
                      <a:pt x="603" y="263"/>
                    </a:cubicBezTo>
                    <a:cubicBezTo>
                      <a:pt x="608" y="277"/>
                      <a:pt x="611" y="291"/>
                      <a:pt x="618" y="305"/>
                    </a:cubicBezTo>
                    <a:cubicBezTo>
                      <a:pt x="625" y="319"/>
                      <a:pt x="637" y="341"/>
                      <a:pt x="645" y="350"/>
                    </a:cubicBezTo>
                    <a:cubicBezTo>
                      <a:pt x="653" y="359"/>
                      <a:pt x="659" y="358"/>
                      <a:pt x="666" y="356"/>
                    </a:cubicBezTo>
                    <a:cubicBezTo>
                      <a:pt x="673" y="354"/>
                      <a:pt x="683" y="346"/>
                      <a:pt x="690" y="338"/>
                    </a:cubicBezTo>
                    <a:cubicBezTo>
                      <a:pt x="697" y="330"/>
                      <a:pt x="702" y="320"/>
                      <a:pt x="708" y="308"/>
                    </a:cubicBezTo>
                    <a:cubicBezTo>
                      <a:pt x="714" y="296"/>
                      <a:pt x="720" y="281"/>
                      <a:pt x="726" y="266"/>
                    </a:cubicBezTo>
                  </a:path>
                </a:pathLst>
              </a:custGeom>
              <a:noFill/>
              <a:ln w="9525">
                <a:solidFill>
                  <a:srgbClr val="003D6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/>
            </p:nvSpPr>
            <p:spPr bwMode="auto">
              <a:xfrm>
                <a:off x="3978" y="1052"/>
                <a:ext cx="72" cy="338"/>
              </a:xfrm>
              <a:custGeom>
                <a:avLst/>
                <a:gdLst>
                  <a:gd name="T0" fmla="*/ 76 w 70"/>
                  <a:gd name="T1" fmla="*/ 0 h 338"/>
                  <a:gd name="T2" fmla="*/ 76 w 70"/>
                  <a:gd name="T3" fmla="*/ 338 h 338"/>
                  <a:gd name="T4" fmla="*/ 39 w 70"/>
                  <a:gd name="T5" fmla="*/ 292 h 338"/>
                  <a:gd name="T6" fmla="*/ 6 w 70"/>
                  <a:gd name="T7" fmla="*/ 232 h 338"/>
                  <a:gd name="T8" fmla="*/ 0 w 70"/>
                  <a:gd name="T9" fmla="*/ 176 h 338"/>
                  <a:gd name="T10" fmla="*/ 2 w 70"/>
                  <a:gd name="T11" fmla="*/ 120 h 338"/>
                  <a:gd name="T12" fmla="*/ 27 w 70"/>
                  <a:gd name="T13" fmla="*/ 62 h 338"/>
                  <a:gd name="T14" fmla="*/ 60 w 70"/>
                  <a:gd name="T15" fmla="*/ 18 h 338"/>
                  <a:gd name="T16" fmla="*/ 76 w 70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338">
                    <a:moveTo>
                      <a:pt x="70" y="0"/>
                    </a:moveTo>
                    <a:lnTo>
                      <a:pt x="70" y="338"/>
                    </a:lnTo>
                    <a:lnTo>
                      <a:pt x="36" y="292"/>
                    </a:lnTo>
                    <a:lnTo>
                      <a:pt x="6" y="232"/>
                    </a:lnTo>
                    <a:lnTo>
                      <a:pt x="0" y="176"/>
                    </a:lnTo>
                    <a:lnTo>
                      <a:pt x="2" y="120"/>
                    </a:lnTo>
                    <a:lnTo>
                      <a:pt x="24" y="62"/>
                    </a:lnTo>
                    <a:lnTo>
                      <a:pt x="54" y="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E002F"/>
              </a:solidFill>
              <a:ln w="12700">
                <a:solidFill>
                  <a:srgbClr val="7E002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28675"/>
            <a:ext cx="5638800" cy="8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005658" y="2616215"/>
            <a:ext cx="0" cy="263313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12525" y="5063081"/>
            <a:ext cx="3632200" cy="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1458" y="502074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nl-B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6989" y="256541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nl-B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6983" y="29972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0851" y="46609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52885" y="317501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952879" y="4855706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3443959" y="5063143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5586104" y="5063137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6337" y="1871135"/>
            <a:ext cx="5671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Sum over all paths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sym typeface="Symbol"/>
              </a:rPr>
              <a:t>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sz="1600" dirty="0" smtClean="0">
                <a:sym typeface="Symbol"/>
              </a:rPr>
              <a:t> going from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ym typeface="Symbol"/>
              </a:rPr>
              <a:t> to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ym typeface="Symbol"/>
              </a:rPr>
              <a:t> , as  goes from 0 to .</a:t>
            </a:r>
            <a:endParaRPr lang="nl-BE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60998" y="3136900"/>
            <a:ext cx="2224658" cy="1752600"/>
            <a:chOff x="3460998" y="3115264"/>
            <a:chExt cx="2224658" cy="1735708"/>
          </a:xfrm>
        </p:grpSpPr>
        <p:sp>
          <p:nvSpPr>
            <p:cNvPr id="11" name="Freeform 10"/>
            <p:cNvSpPr/>
            <p:nvPr/>
          </p:nvSpPr>
          <p:spPr>
            <a:xfrm>
              <a:off x="3498850" y="3155950"/>
              <a:ext cx="2152650" cy="1657350"/>
            </a:xfrm>
            <a:custGeom>
              <a:avLst/>
              <a:gdLst>
                <a:gd name="connsiteX0" fmla="*/ 0 w 2152650"/>
                <a:gd name="connsiteY0" fmla="*/ 1657350 h 1657350"/>
                <a:gd name="connsiteX1" fmla="*/ 57150 w 2152650"/>
                <a:gd name="connsiteY1" fmla="*/ 1562100 h 1657350"/>
                <a:gd name="connsiteX2" fmla="*/ 209550 w 2152650"/>
                <a:gd name="connsiteY2" fmla="*/ 1504950 h 1657350"/>
                <a:gd name="connsiteX3" fmla="*/ 393700 w 2152650"/>
                <a:gd name="connsiteY3" fmla="*/ 1479550 h 1657350"/>
                <a:gd name="connsiteX4" fmla="*/ 571500 w 2152650"/>
                <a:gd name="connsiteY4" fmla="*/ 1416050 h 1657350"/>
                <a:gd name="connsiteX5" fmla="*/ 717550 w 2152650"/>
                <a:gd name="connsiteY5" fmla="*/ 1206500 h 1657350"/>
                <a:gd name="connsiteX6" fmla="*/ 793750 w 2152650"/>
                <a:gd name="connsiteY6" fmla="*/ 863600 h 1657350"/>
                <a:gd name="connsiteX7" fmla="*/ 901700 w 2152650"/>
                <a:gd name="connsiteY7" fmla="*/ 444500 h 1657350"/>
                <a:gd name="connsiteX8" fmla="*/ 1149350 w 2152650"/>
                <a:gd name="connsiteY8" fmla="*/ 196850 h 1657350"/>
                <a:gd name="connsiteX9" fmla="*/ 1397000 w 2152650"/>
                <a:gd name="connsiteY9" fmla="*/ 127000 h 1657350"/>
                <a:gd name="connsiteX10" fmla="*/ 1816100 w 2152650"/>
                <a:gd name="connsiteY10" fmla="*/ 57150 h 1657350"/>
                <a:gd name="connsiteX11" fmla="*/ 2152650 w 2152650"/>
                <a:gd name="connsiteY11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2650" h="1657350">
                  <a:moveTo>
                    <a:pt x="0" y="1657350"/>
                  </a:moveTo>
                  <a:cubicBezTo>
                    <a:pt x="11112" y="1622425"/>
                    <a:pt x="22225" y="1587500"/>
                    <a:pt x="57150" y="1562100"/>
                  </a:cubicBezTo>
                  <a:cubicBezTo>
                    <a:pt x="92075" y="1536700"/>
                    <a:pt x="153458" y="1518708"/>
                    <a:pt x="209550" y="1504950"/>
                  </a:cubicBezTo>
                  <a:cubicBezTo>
                    <a:pt x="265642" y="1491192"/>
                    <a:pt x="333375" y="1494367"/>
                    <a:pt x="393700" y="1479550"/>
                  </a:cubicBezTo>
                  <a:cubicBezTo>
                    <a:pt x="454025" y="1464733"/>
                    <a:pt x="517525" y="1461558"/>
                    <a:pt x="571500" y="1416050"/>
                  </a:cubicBezTo>
                  <a:cubicBezTo>
                    <a:pt x="625475" y="1370542"/>
                    <a:pt x="680508" y="1298575"/>
                    <a:pt x="717550" y="1206500"/>
                  </a:cubicBezTo>
                  <a:cubicBezTo>
                    <a:pt x="754592" y="1114425"/>
                    <a:pt x="763058" y="990600"/>
                    <a:pt x="793750" y="863600"/>
                  </a:cubicBezTo>
                  <a:cubicBezTo>
                    <a:pt x="824442" y="736600"/>
                    <a:pt x="842433" y="555625"/>
                    <a:pt x="901700" y="444500"/>
                  </a:cubicBezTo>
                  <a:cubicBezTo>
                    <a:pt x="960967" y="333375"/>
                    <a:pt x="1066800" y="249767"/>
                    <a:pt x="1149350" y="196850"/>
                  </a:cubicBezTo>
                  <a:cubicBezTo>
                    <a:pt x="1231900" y="143933"/>
                    <a:pt x="1285875" y="150283"/>
                    <a:pt x="1397000" y="127000"/>
                  </a:cubicBezTo>
                  <a:cubicBezTo>
                    <a:pt x="1508125" y="103717"/>
                    <a:pt x="1816100" y="57150"/>
                    <a:pt x="1816100" y="57150"/>
                  </a:cubicBezTo>
                  <a:cubicBezTo>
                    <a:pt x="1942042" y="35983"/>
                    <a:pt x="2096558" y="2117"/>
                    <a:pt x="215265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Oval 39"/>
            <p:cNvSpPr/>
            <p:nvPr/>
          </p:nvSpPr>
          <p:spPr>
            <a:xfrm>
              <a:off x="3460998" y="47789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Oval 40"/>
            <p:cNvSpPr/>
            <p:nvPr/>
          </p:nvSpPr>
          <p:spPr>
            <a:xfrm>
              <a:off x="5613648" y="31152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26982" y="5028684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nl-BE" dirty="0"/>
          </a:p>
        </p:txBody>
      </p:sp>
      <p:sp>
        <p:nvSpPr>
          <p:cNvPr id="13" name="Rectangle 12"/>
          <p:cNvSpPr/>
          <p:nvPr/>
        </p:nvSpPr>
        <p:spPr>
          <a:xfrm>
            <a:off x="5473282" y="5028684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nl-BE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952750" y="33274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52750" y="34798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52750" y="36322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52750" y="37846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952750" y="39370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952750" y="40894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952750" y="42418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52750" y="43942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52750" y="45466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52750" y="4699000"/>
            <a:ext cx="2717800" cy="0"/>
          </a:xfrm>
          <a:prstGeom prst="line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59100" y="4851400"/>
            <a:ext cx="271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619332" y="4552434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nl-BE" sz="12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5619332" y="4387334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nl-BE" sz="1200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5619332" y="3790434"/>
            <a:ext cx="282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nl-BE" sz="1200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5619332" y="3174484"/>
            <a:ext cx="41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nl-BE" sz="12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89250" y="40894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60600" y="4038600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 = /N</a:t>
            </a:r>
            <a:endParaRPr lang="nl-B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4" y="3651250"/>
            <a:ext cx="1823508" cy="6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55576" y="6423856"/>
            <a:ext cx="77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Kleinert</a:t>
            </a:r>
            <a:r>
              <a:rPr lang="en-US" sz="1200" dirty="0" smtClean="0"/>
              <a:t>, </a:t>
            </a:r>
            <a:r>
              <a:rPr lang="en-US" sz="1200" i="1" dirty="0" smtClean="0"/>
              <a:t>Path Integrals in Quantum Mechanics, Statistics, Polymer Physics, and Financial Markets</a:t>
            </a:r>
            <a:r>
              <a:rPr lang="en-US" sz="1200" dirty="0" smtClean="0"/>
              <a:t>, 5th ed. </a:t>
            </a:r>
          </a:p>
          <a:p>
            <a:r>
              <a:rPr lang="en-US" sz="1200" dirty="0" smtClean="0"/>
              <a:t>(World Scientific, Singapore, 2009)</a:t>
            </a:r>
            <a:endParaRPr lang="nl-BE" sz="1200" dirty="0"/>
          </a:p>
        </p:txBody>
      </p:sp>
      <p:sp>
        <p:nvSpPr>
          <p:cNvPr id="60" name="Oval 59"/>
          <p:cNvSpPr/>
          <p:nvPr/>
        </p:nvSpPr>
        <p:spPr>
          <a:xfrm>
            <a:off x="4282384" y="3894412"/>
            <a:ext cx="72008" cy="72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Straight Arrow Connector 3"/>
          <p:cNvCxnSpPr>
            <a:stCxn id="60" idx="6"/>
          </p:cNvCxnSpPr>
          <p:nvPr/>
        </p:nvCxnSpPr>
        <p:spPr>
          <a:xfrm>
            <a:off x="4354392" y="3930767"/>
            <a:ext cx="186232" cy="62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60" idx="2"/>
          </p:cNvCxnSpPr>
          <p:nvPr/>
        </p:nvCxnSpPr>
        <p:spPr>
          <a:xfrm flipH="1">
            <a:off x="4101353" y="3930767"/>
            <a:ext cx="181031" cy="62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7322</TotalTime>
  <Words>2865</Words>
  <Application>Microsoft Office PowerPoint</Application>
  <PresentationFormat>On-screen Show (4:3)</PresentationFormat>
  <Paragraphs>489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Comic Sans MS</vt:lpstr>
      <vt:lpstr>Imprint MT Shadow</vt:lpstr>
      <vt:lpstr>Symbol</vt:lpstr>
      <vt:lpstr>Tahoma</vt:lpstr>
      <vt:lpstr>tci1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Universiteit Antwerpen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Tempere</dc:creator>
  <cp:lastModifiedBy>HP</cp:lastModifiedBy>
  <cp:revision>63</cp:revision>
  <dcterms:created xsi:type="dcterms:W3CDTF">2019-11-17T15:12:32Z</dcterms:created>
  <dcterms:modified xsi:type="dcterms:W3CDTF">2019-11-27T16:20:24Z</dcterms:modified>
</cp:coreProperties>
</file>