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471" r:id="rId4"/>
    <p:sldId id="534" r:id="rId5"/>
    <p:sldId id="376" r:id="rId6"/>
    <p:sldId id="535" r:id="rId7"/>
    <p:sldId id="375" r:id="rId8"/>
    <p:sldId id="503" r:id="rId9"/>
    <p:sldId id="491" r:id="rId10"/>
    <p:sldId id="386" r:id="rId11"/>
    <p:sldId id="389" r:id="rId12"/>
    <p:sldId id="470" r:id="rId13"/>
    <p:sldId id="536" r:id="rId14"/>
    <p:sldId id="391" r:id="rId15"/>
    <p:sldId id="524" r:id="rId16"/>
    <p:sldId id="525" r:id="rId17"/>
    <p:sldId id="531" r:id="rId18"/>
    <p:sldId id="533" r:id="rId19"/>
    <p:sldId id="527" r:id="rId20"/>
    <p:sldId id="532" r:id="rId21"/>
    <p:sldId id="52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66FF"/>
    <a:srgbClr val="A50021"/>
    <a:srgbClr val="993366"/>
    <a:srgbClr val="CC9900"/>
    <a:srgbClr val="CCCC00"/>
    <a:srgbClr val="800080"/>
    <a:srgbClr val="CCFFCC"/>
    <a:srgbClr val="CC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89051" autoAdjust="0"/>
  </p:normalViewPr>
  <p:slideViewPr>
    <p:cSldViewPr>
      <p:cViewPr varScale="1">
        <p:scale>
          <a:sx n="113" d="100"/>
          <a:sy n="113" d="100"/>
        </p:scale>
        <p:origin x="-16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144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EF18-1327-4EBF-B162-72EECDD54C9D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56F89-E377-409E-A004-566FE43B3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7BE13-F38A-4E20-AEEB-784242D3C7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43B84-24BB-4524-9360-F30415B1BD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0EA5-73B2-4C2D-B086-CD24764F583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4F5A-BAE0-4C3D-A25A-F87B13109F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7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408E-502E-4EEF-B0EC-301D5F8D1ED2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1594-9E7C-4C40-9338-8C271937ED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0570-4BEE-4312-9CA3-2C6E1E609F43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01A5-E5A6-41B0-B005-C561AE303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9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7F61-F771-499E-B9B5-4EB03AEE955E}" type="datetime10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4D50-2B6E-4FC8-96EF-E60C67CA08C7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2646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BF2-30FB-43F6-92AD-75C0BCAFDABC}" type="datetime10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4D50-2B6E-4FC8-96EF-E60C67CA08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8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80-7A8F-460E-9F08-6C7911DB3C3A}" type="datetime10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D44D50-2B6E-4FC8-96EF-E60C67CA08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6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5C12-BB91-40DF-B794-15952751DF10}" type="datetime10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4D50-2B6E-4FC8-96EF-E60C67CA08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68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5DC-8256-41B6-9EFB-C7CBF36EBF09}" type="datetime10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4D50-2B6E-4FC8-96EF-E60C67CA08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9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403F-CC1D-4519-B4DC-BD8D510E0952}" type="datetime10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4D50-2B6E-4FC8-96EF-E60C67CA08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1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C849-48EA-4399-B583-F43BBFEB9A7D}" type="datetime10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4D50-2B6E-4FC8-96EF-E60C67CA08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7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D900-2954-409D-ABED-B7EBD0636EC6}" type="datetime10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4D50-2B6E-4FC8-96EF-E60C67CA08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5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61CE-9D05-4915-8A46-A6E9023880B0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7904-4D10-4904-84B1-6F2DE50B5F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78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6C53-A6EB-4D20-A639-0919994579A8}" type="datetime10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4D50-2B6E-4FC8-96EF-E60C67CA08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06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A6C5-B9BE-4693-817A-47C7178DCAE9}" type="datetime10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4D50-2B6E-4FC8-96EF-E60C67CA08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12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FDA5-5D26-49DB-B2ED-23E1D61C8383}" type="datetime10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13:42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4D50-2B6E-4FC8-96EF-E60C67CA08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02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0EA5-73B2-4C2D-B086-CD24764F583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4F5A-BAE0-4C3D-A25A-F87B13109F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22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61CE-9D05-4915-8A46-A6E9023880B0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7904-4D10-4904-84B1-6F2DE50B5F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55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FD26-A26D-4C0F-A9E3-B3AF5060FFDB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2E7C-0AFE-4505-9ED5-EC42C7A61F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4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E24-91C5-48A1-B0C3-4730BB803367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649A-5C64-4C20-88D1-E4F1DA1CAA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72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E466-E7E9-4ADD-A937-5661A2D8747B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919B-E618-4347-B525-AEC4890878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53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i="1" u="sng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38BB-450D-43D5-8AB5-5486668CAF43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0F27-E37D-4469-B088-59DFBA2E95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7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5F6E-CE35-4E9B-8A6B-DF3385BD3862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D369-48E3-46A8-8939-1F14B2B8C8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6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FD26-A26D-4C0F-A9E3-B3AF5060FFDB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2E7C-0AFE-4505-9ED5-EC42C7A61F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05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A317-21A2-4B06-8E38-76B52BF339A7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5122-099A-4A32-8C91-92D183F221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05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452C-5C4D-406C-BA9E-04277F1AAD8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F4DA-B312-4B1A-9315-BAAE4CC9CA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10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408E-502E-4EEF-B0EC-301D5F8D1ED2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1594-9E7C-4C40-9338-8C271937ED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95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0570-4BEE-4312-9CA3-2C6E1E609F43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01A5-E5A6-41B0-B005-C561AE303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6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E24-91C5-48A1-B0C3-4730BB803367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649A-5C64-4C20-88D1-E4F1DA1CAA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4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E466-E7E9-4ADD-A937-5661A2D8747B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919B-E618-4347-B525-AEC4890878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i="1" u="sng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0F27-E37D-4469-B088-59DFBA2E95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0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5F6E-CE35-4E9B-8A6B-DF3385BD3862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D369-48E3-46A8-8939-1F14B2B8C8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6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A317-21A2-4B06-8E38-76B52BF339A7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5122-099A-4A32-8C91-92D183F221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9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452C-5C4D-406C-BA9E-04277F1AAD8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F4DA-B312-4B1A-9315-BAAE4CC9CA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0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96300" y="0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F2B2FB-414E-4ED0-A9BC-BA7A85E3CD7C}" type="datetime10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700" y="6492875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D43019F-4742-4CEB-A44C-2D1998421D7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 flipV="1">
            <a:off x="0" y="0"/>
            <a:ext cx="666750" cy="69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566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695325"/>
            <a:ext cx="666750" cy="5686425"/>
          </a:xfrm>
          <a:prstGeom prst="rect">
            <a:avLst/>
          </a:prstGeom>
          <a:gradFill rotWithShape="0">
            <a:gsLst>
              <a:gs pos="0">
                <a:srgbClr val="00566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201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563" y="6416675"/>
            <a:ext cx="533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28575" y="53975"/>
            <a:ext cx="566738" cy="238125"/>
            <a:chOff x="3642" y="982"/>
            <a:chExt cx="1177" cy="492"/>
          </a:xfrm>
        </p:grpSpPr>
        <p:sp>
          <p:nvSpPr>
            <p:cNvPr id="11" name="Arc 6"/>
            <p:cNvSpPr>
              <a:spLocks noChangeAspect="1"/>
            </p:cNvSpPr>
            <p:nvPr/>
          </p:nvSpPr>
          <p:spPr bwMode="auto">
            <a:xfrm>
              <a:off x="4460" y="982"/>
              <a:ext cx="359" cy="48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2351 w 32351"/>
                <a:gd name="T1" fmla="*/ 40334 h 43200"/>
                <a:gd name="T2" fmla="*/ 31205 w 32351"/>
                <a:gd name="T3" fmla="*/ 2253 h 43200"/>
                <a:gd name="T4" fmla="*/ 21600 w 3235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51" h="43200" fill="none" extrusionOk="0">
                  <a:moveTo>
                    <a:pt x="32351" y="40334"/>
                  </a:moveTo>
                  <a:cubicBezTo>
                    <a:pt x="29079" y="42211"/>
                    <a:pt x="2537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932" y="-1"/>
                    <a:pt x="28219" y="771"/>
                    <a:pt x="31204" y="2253"/>
                  </a:cubicBezTo>
                </a:path>
                <a:path w="32351" h="43200" stroke="0" extrusionOk="0">
                  <a:moveTo>
                    <a:pt x="32351" y="40334"/>
                  </a:moveTo>
                  <a:cubicBezTo>
                    <a:pt x="29079" y="42211"/>
                    <a:pt x="2537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932" y="-1"/>
                    <a:pt x="28219" y="771"/>
                    <a:pt x="31204" y="225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3D6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Line 7"/>
            <p:cNvSpPr>
              <a:spLocks noChangeAspect="1" noChangeShapeType="1"/>
            </p:cNvSpPr>
            <p:nvPr/>
          </p:nvSpPr>
          <p:spPr bwMode="auto">
            <a:xfrm>
              <a:off x="3883" y="989"/>
              <a:ext cx="0" cy="485"/>
            </a:xfrm>
            <a:prstGeom prst="line">
              <a:avLst/>
            </a:prstGeom>
            <a:noFill/>
            <a:ln w="28575">
              <a:solidFill>
                <a:srgbClr val="003D6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Line 8"/>
            <p:cNvSpPr>
              <a:spLocks noChangeAspect="1" noChangeShapeType="1"/>
            </p:cNvSpPr>
            <p:nvPr/>
          </p:nvSpPr>
          <p:spPr bwMode="auto">
            <a:xfrm>
              <a:off x="3642" y="985"/>
              <a:ext cx="577" cy="0"/>
            </a:xfrm>
            <a:prstGeom prst="line">
              <a:avLst/>
            </a:prstGeom>
            <a:noFill/>
            <a:ln w="28575">
              <a:solidFill>
                <a:srgbClr val="003D6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3978" y="985"/>
              <a:ext cx="481" cy="479"/>
            </a:xfrm>
            <a:prstGeom prst="ellipse">
              <a:avLst/>
            </a:prstGeom>
            <a:noFill/>
            <a:ln w="28575">
              <a:solidFill>
                <a:srgbClr val="7E002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207" name="Picture 10" descr="krul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200000">
              <a:off x="4223" y="1343"/>
              <a:ext cx="30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reeform 11"/>
            <p:cNvSpPr>
              <a:spLocks noChangeAspect="1"/>
            </p:cNvSpPr>
            <p:nvPr/>
          </p:nvSpPr>
          <p:spPr bwMode="auto">
            <a:xfrm>
              <a:off x="4051" y="1294"/>
              <a:ext cx="204" cy="112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12" y="203"/>
                </a:cxn>
                <a:cxn ang="0">
                  <a:pos x="24" y="131"/>
                </a:cxn>
                <a:cxn ang="0">
                  <a:pos x="39" y="68"/>
                </a:cxn>
                <a:cxn ang="0">
                  <a:pos x="48" y="32"/>
                </a:cxn>
                <a:cxn ang="0">
                  <a:pos x="66" y="2"/>
                </a:cxn>
                <a:cxn ang="0">
                  <a:pos x="87" y="17"/>
                </a:cxn>
                <a:cxn ang="0">
                  <a:pos x="102" y="68"/>
                </a:cxn>
                <a:cxn ang="0">
                  <a:pos x="117" y="137"/>
                </a:cxn>
                <a:cxn ang="0">
                  <a:pos x="135" y="221"/>
                </a:cxn>
                <a:cxn ang="0">
                  <a:pos x="156" y="329"/>
                </a:cxn>
                <a:cxn ang="0">
                  <a:pos x="165" y="374"/>
                </a:cxn>
                <a:cxn ang="0">
                  <a:pos x="180" y="413"/>
                </a:cxn>
                <a:cxn ang="0">
                  <a:pos x="198" y="428"/>
                </a:cxn>
                <a:cxn ang="0">
                  <a:pos x="213" y="416"/>
                </a:cxn>
                <a:cxn ang="0">
                  <a:pos x="234" y="374"/>
                </a:cxn>
                <a:cxn ang="0">
                  <a:pos x="246" y="326"/>
                </a:cxn>
                <a:cxn ang="0">
                  <a:pos x="264" y="251"/>
                </a:cxn>
                <a:cxn ang="0">
                  <a:pos x="282" y="191"/>
                </a:cxn>
                <a:cxn ang="0">
                  <a:pos x="306" y="146"/>
                </a:cxn>
                <a:cxn ang="0">
                  <a:pos x="336" y="155"/>
                </a:cxn>
                <a:cxn ang="0">
                  <a:pos x="351" y="191"/>
                </a:cxn>
                <a:cxn ang="0">
                  <a:pos x="366" y="236"/>
                </a:cxn>
                <a:cxn ang="0">
                  <a:pos x="387" y="302"/>
                </a:cxn>
                <a:cxn ang="0">
                  <a:pos x="411" y="356"/>
                </a:cxn>
                <a:cxn ang="0">
                  <a:pos x="432" y="374"/>
                </a:cxn>
                <a:cxn ang="0">
                  <a:pos x="456" y="359"/>
                </a:cxn>
                <a:cxn ang="0">
                  <a:pos x="477" y="305"/>
                </a:cxn>
                <a:cxn ang="0">
                  <a:pos x="498" y="251"/>
                </a:cxn>
                <a:cxn ang="0">
                  <a:pos x="519" y="203"/>
                </a:cxn>
                <a:cxn ang="0">
                  <a:pos x="543" y="173"/>
                </a:cxn>
                <a:cxn ang="0">
                  <a:pos x="570" y="185"/>
                </a:cxn>
                <a:cxn ang="0">
                  <a:pos x="588" y="221"/>
                </a:cxn>
                <a:cxn ang="0">
                  <a:pos x="603" y="263"/>
                </a:cxn>
                <a:cxn ang="0">
                  <a:pos x="618" y="305"/>
                </a:cxn>
                <a:cxn ang="0">
                  <a:pos x="645" y="350"/>
                </a:cxn>
                <a:cxn ang="0">
                  <a:pos x="666" y="356"/>
                </a:cxn>
                <a:cxn ang="0">
                  <a:pos x="690" y="338"/>
                </a:cxn>
                <a:cxn ang="0">
                  <a:pos x="708" y="308"/>
                </a:cxn>
                <a:cxn ang="0">
                  <a:pos x="726" y="266"/>
                </a:cxn>
              </a:cxnLst>
              <a:rect l="0" t="0" r="r" b="b"/>
              <a:pathLst>
                <a:path w="726" h="428">
                  <a:moveTo>
                    <a:pt x="0" y="269"/>
                  </a:moveTo>
                  <a:cubicBezTo>
                    <a:pt x="2" y="258"/>
                    <a:pt x="8" y="226"/>
                    <a:pt x="12" y="203"/>
                  </a:cubicBezTo>
                  <a:cubicBezTo>
                    <a:pt x="16" y="180"/>
                    <a:pt x="20" y="153"/>
                    <a:pt x="24" y="131"/>
                  </a:cubicBezTo>
                  <a:cubicBezTo>
                    <a:pt x="28" y="109"/>
                    <a:pt x="35" y="84"/>
                    <a:pt x="39" y="68"/>
                  </a:cubicBezTo>
                  <a:cubicBezTo>
                    <a:pt x="43" y="52"/>
                    <a:pt x="44" y="43"/>
                    <a:pt x="48" y="32"/>
                  </a:cubicBezTo>
                  <a:cubicBezTo>
                    <a:pt x="52" y="21"/>
                    <a:pt x="60" y="4"/>
                    <a:pt x="66" y="2"/>
                  </a:cubicBezTo>
                  <a:cubicBezTo>
                    <a:pt x="72" y="0"/>
                    <a:pt x="81" y="6"/>
                    <a:pt x="87" y="17"/>
                  </a:cubicBezTo>
                  <a:cubicBezTo>
                    <a:pt x="93" y="28"/>
                    <a:pt x="97" y="48"/>
                    <a:pt x="102" y="68"/>
                  </a:cubicBezTo>
                  <a:cubicBezTo>
                    <a:pt x="107" y="88"/>
                    <a:pt x="112" y="112"/>
                    <a:pt x="117" y="137"/>
                  </a:cubicBezTo>
                  <a:cubicBezTo>
                    <a:pt x="122" y="162"/>
                    <a:pt x="128" y="189"/>
                    <a:pt x="135" y="221"/>
                  </a:cubicBezTo>
                  <a:cubicBezTo>
                    <a:pt x="142" y="253"/>
                    <a:pt x="151" y="304"/>
                    <a:pt x="156" y="329"/>
                  </a:cubicBezTo>
                  <a:cubicBezTo>
                    <a:pt x="161" y="354"/>
                    <a:pt x="161" y="360"/>
                    <a:pt x="165" y="374"/>
                  </a:cubicBezTo>
                  <a:cubicBezTo>
                    <a:pt x="169" y="388"/>
                    <a:pt x="175" y="404"/>
                    <a:pt x="180" y="413"/>
                  </a:cubicBezTo>
                  <a:cubicBezTo>
                    <a:pt x="185" y="422"/>
                    <a:pt x="193" y="428"/>
                    <a:pt x="198" y="428"/>
                  </a:cubicBezTo>
                  <a:cubicBezTo>
                    <a:pt x="203" y="428"/>
                    <a:pt x="207" y="425"/>
                    <a:pt x="213" y="416"/>
                  </a:cubicBezTo>
                  <a:cubicBezTo>
                    <a:pt x="219" y="407"/>
                    <a:pt x="229" y="389"/>
                    <a:pt x="234" y="374"/>
                  </a:cubicBezTo>
                  <a:cubicBezTo>
                    <a:pt x="239" y="359"/>
                    <a:pt x="241" y="346"/>
                    <a:pt x="246" y="326"/>
                  </a:cubicBezTo>
                  <a:cubicBezTo>
                    <a:pt x="251" y="306"/>
                    <a:pt x="258" y="273"/>
                    <a:pt x="264" y="251"/>
                  </a:cubicBezTo>
                  <a:cubicBezTo>
                    <a:pt x="270" y="229"/>
                    <a:pt x="275" y="209"/>
                    <a:pt x="282" y="191"/>
                  </a:cubicBezTo>
                  <a:cubicBezTo>
                    <a:pt x="289" y="173"/>
                    <a:pt x="297" y="152"/>
                    <a:pt x="306" y="146"/>
                  </a:cubicBezTo>
                  <a:cubicBezTo>
                    <a:pt x="315" y="140"/>
                    <a:pt x="329" y="148"/>
                    <a:pt x="336" y="155"/>
                  </a:cubicBezTo>
                  <a:cubicBezTo>
                    <a:pt x="343" y="162"/>
                    <a:pt x="346" y="178"/>
                    <a:pt x="351" y="191"/>
                  </a:cubicBezTo>
                  <a:cubicBezTo>
                    <a:pt x="356" y="204"/>
                    <a:pt x="360" y="218"/>
                    <a:pt x="366" y="236"/>
                  </a:cubicBezTo>
                  <a:cubicBezTo>
                    <a:pt x="372" y="254"/>
                    <a:pt x="380" y="282"/>
                    <a:pt x="387" y="302"/>
                  </a:cubicBezTo>
                  <a:cubicBezTo>
                    <a:pt x="394" y="322"/>
                    <a:pt x="403" y="344"/>
                    <a:pt x="411" y="356"/>
                  </a:cubicBezTo>
                  <a:cubicBezTo>
                    <a:pt x="419" y="368"/>
                    <a:pt x="425" y="374"/>
                    <a:pt x="432" y="374"/>
                  </a:cubicBezTo>
                  <a:cubicBezTo>
                    <a:pt x="439" y="374"/>
                    <a:pt x="448" y="370"/>
                    <a:pt x="456" y="359"/>
                  </a:cubicBezTo>
                  <a:cubicBezTo>
                    <a:pt x="464" y="348"/>
                    <a:pt x="470" y="323"/>
                    <a:pt x="477" y="305"/>
                  </a:cubicBezTo>
                  <a:cubicBezTo>
                    <a:pt x="484" y="287"/>
                    <a:pt x="491" y="268"/>
                    <a:pt x="498" y="251"/>
                  </a:cubicBezTo>
                  <a:cubicBezTo>
                    <a:pt x="505" y="234"/>
                    <a:pt x="512" y="216"/>
                    <a:pt x="519" y="203"/>
                  </a:cubicBezTo>
                  <a:cubicBezTo>
                    <a:pt x="526" y="190"/>
                    <a:pt x="535" y="176"/>
                    <a:pt x="543" y="173"/>
                  </a:cubicBezTo>
                  <a:cubicBezTo>
                    <a:pt x="551" y="170"/>
                    <a:pt x="563" y="177"/>
                    <a:pt x="570" y="185"/>
                  </a:cubicBezTo>
                  <a:cubicBezTo>
                    <a:pt x="577" y="193"/>
                    <a:pt x="583" y="208"/>
                    <a:pt x="588" y="221"/>
                  </a:cubicBezTo>
                  <a:cubicBezTo>
                    <a:pt x="593" y="234"/>
                    <a:pt x="598" y="249"/>
                    <a:pt x="603" y="263"/>
                  </a:cubicBezTo>
                  <a:cubicBezTo>
                    <a:pt x="608" y="277"/>
                    <a:pt x="611" y="291"/>
                    <a:pt x="618" y="305"/>
                  </a:cubicBezTo>
                  <a:cubicBezTo>
                    <a:pt x="625" y="319"/>
                    <a:pt x="637" y="341"/>
                    <a:pt x="645" y="350"/>
                  </a:cubicBezTo>
                  <a:cubicBezTo>
                    <a:pt x="653" y="359"/>
                    <a:pt x="659" y="358"/>
                    <a:pt x="666" y="356"/>
                  </a:cubicBezTo>
                  <a:cubicBezTo>
                    <a:pt x="673" y="354"/>
                    <a:pt x="683" y="346"/>
                    <a:pt x="690" y="338"/>
                  </a:cubicBezTo>
                  <a:cubicBezTo>
                    <a:pt x="697" y="330"/>
                    <a:pt x="702" y="320"/>
                    <a:pt x="708" y="308"/>
                  </a:cubicBezTo>
                  <a:cubicBezTo>
                    <a:pt x="714" y="296"/>
                    <a:pt x="720" y="281"/>
                    <a:pt x="726" y="266"/>
                  </a:cubicBezTo>
                </a:path>
              </a:pathLst>
            </a:custGeom>
            <a:noFill/>
            <a:ln w="9525">
              <a:solidFill>
                <a:srgbClr val="003D6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2"/>
            <p:cNvSpPr>
              <a:spLocks noChangeAspect="1"/>
            </p:cNvSpPr>
            <p:nvPr/>
          </p:nvSpPr>
          <p:spPr bwMode="auto">
            <a:xfrm>
              <a:off x="3978" y="1051"/>
              <a:ext cx="73" cy="33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338"/>
                </a:cxn>
                <a:cxn ang="0">
                  <a:pos x="36" y="292"/>
                </a:cxn>
                <a:cxn ang="0">
                  <a:pos x="6" y="232"/>
                </a:cxn>
                <a:cxn ang="0">
                  <a:pos x="0" y="176"/>
                </a:cxn>
                <a:cxn ang="0">
                  <a:pos x="2" y="120"/>
                </a:cxn>
                <a:cxn ang="0">
                  <a:pos x="24" y="62"/>
                </a:cxn>
                <a:cxn ang="0">
                  <a:pos x="54" y="18"/>
                </a:cxn>
                <a:cxn ang="0">
                  <a:pos x="70" y="0"/>
                </a:cxn>
              </a:cxnLst>
              <a:rect l="0" t="0" r="r" b="b"/>
              <a:pathLst>
                <a:path w="70" h="338">
                  <a:moveTo>
                    <a:pt x="70" y="0"/>
                  </a:moveTo>
                  <a:lnTo>
                    <a:pt x="70" y="338"/>
                  </a:lnTo>
                  <a:lnTo>
                    <a:pt x="36" y="292"/>
                  </a:lnTo>
                  <a:lnTo>
                    <a:pt x="6" y="232"/>
                  </a:lnTo>
                  <a:lnTo>
                    <a:pt x="0" y="176"/>
                  </a:lnTo>
                  <a:lnTo>
                    <a:pt x="2" y="120"/>
                  </a:lnTo>
                  <a:lnTo>
                    <a:pt x="24" y="62"/>
                  </a:lnTo>
                  <a:lnTo>
                    <a:pt x="54" y="1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002F"/>
            </a:solidFill>
            <a:ln w="12700">
              <a:solidFill>
                <a:srgbClr val="7E002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00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BF32E75-C49E-44E7-9C39-90FD66E22017}" type="datetime10">
              <a:rPr lang="en-US" smtClean="0">
                <a:solidFill>
                  <a:prstClr val="white">
                    <a:shade val="50000"/>
                  </a:prstClr>
                </a:solidFill>
                <a:cs typeface="Arial" charset="0"/>
              </a:rPr>
              <a:pPr>
                <a:defRPr/>
              </a:pPr>
              <a:t>13:42</a:t>
            </a:fld>
            <a:endParaRPr lang="en-US">
              <a:solidFill>
                <a:prstClr val="white">
                  <a:shade val="50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3C26E5C-F685-496F-BEA9-5A45BA4D1260}" type="slidenum">
              <a:rPr lang="en-US" smtClean="0">
                <a:solidFill>
                  <a:prstClr val="white">
                    <a:shade val="50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3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96300" y="0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F2B2FB-414E-4ED0-A9BC-BA7A85E3CD7C}" type="datetime10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13:42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700" y="6492875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D43019F-4742-4CEB-A44C-2D1998421D7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 flipV="1">
            <a:off x="0" y="0"/>
            <a:ext cx="666750" cy="69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566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695325"/>
            <a:ext cx="666750" cy="5686425"/>
          </a:xfrm>
          <a:prstGeom prst="rect">
            <a:avLst/>
          </a:prstGeom>
          <a:gradFill rotWithShape="0">
            <a:gsLst>
              <a:gs pos="0">
                <a:srgbClr val="00566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201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563" y="6416675"/>
            <a:ext cx="533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28575" y="53975"/>
            <a:ext cx="566738" cy="238125"/>
            <a:chOff x="3642" y="982"/>
            <a:chExt cx="1177" cy="492"/>
          </a:xfrm>
        </p:grpSpPr>
        <p:sp>
          <p:nvSpPr>
            <p:cNvPr id="11" name="Arc 6"/>
            <p:cNvSpPr>
              <a:spLocks noChangeAspect="1"/>
            </p:cNvSpPr>
            <p:nvPr/>
          </p:nvSpPr>
          <p:spPr bwMode="auto">
            <a:xfrm>
              <a:off x="4460" y="982"/>
              <a:ext cx="359" cy="48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2351 w 32351"/>
                <a:gd name="T1" fmla="*/ 40334 h 43200"/>
                <a:gd name="T2" fmla="*/ 31205 w 32351"/>
                <a:gd name="T3" fmla="*/ 2253 h 43200"/>
                <a:gd name="T4" fmla="*/ 21600 w 3235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51" h="43200" fill="none" extrusionOk="0">
                  <a:moveTo>
                    <a:pt x="32351" y="40334"/>
                  </a:moveTo>
                  <a:cubicBezTo>
                    <a:pt x="29079" y="42211"/>
                    <a:pt x="2537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932" y="-1"/>
                    <a:pt x="28219" y="771"/>
                    <a:pt x="31204" y="2253"/>
                  </a:cubicBezTo>
                </a:path>
                <a:path w="32351" h="43200" stroke="0" extrusionOk="0">
                  <a:moveTo>
                    <a:pt x="32351" y="40334"/>
                  </a:moveTo>
                  <a:cubicBezTo>
                    <a:pt x="29079" y="42211"/>
                    <a:pt x="2537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932" y="-1"/>
                    <a:pt x="28219" y="771"/>
                    <a:pt x="31204" y="225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3D6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Line 7"/>
            <p:cNvSpPr>
              <a:spLocks noChangeAspect="1" noChangeShapeType="1"/>
            </p:cNvSpPr>
            <p:nvPr/>
          </p:nvSpPr>
          <p:spPr bwMode="auto">
            <a:xfrm>
              <a:off x="3883" y="989"/>
              <a:ext cx="0" cy="485"/>
            </a:xfrm>
            <a:prstGeom prst="line">
              <a:avLst/>
            </a:prstGeom>
            <a:noFill/>
            <a:ln w="28575">
              <a:solidFill>
                <a:srgbClr val="003D6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Line 8"/>
            <p:cNvSpPr>
              <a:spLocks noChangeAspect="1" noChangeShapeType="1"/>
            </p:cNvSpPr>
            <p:nvPr/>
          </p:nvSpPr>
          <p:spPr bwMode="auto">
            <a:xfrm>
              <a:off x="3642" y="985"/>
              <a:ext cx="577" cy="0"/>
            </a:xfrm>
            <a:prstGeom prst="line">
              <a:avLst/>
            </a:prstGeom>
            <a:noFill/>
            <a:ln w="28575">
              <a:solidFill>
                <a:srgbClr val="003D6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3978" y="985"/>
              <a:ext cx="481" cy="479"/>
            </a:xfrm>
            <a:prstGeom prst="ellipse">
              <a:avLst/>
            </a:prstGeom>
            <a:noFill/>
            <a:ln w="28575">
              <a:solidFill>
                <a:srgbClr val="7E002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207" name="Picture 10" descr="krul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200000">
              <a:off x="4223" y="1343"/>
              <a:ext cx="30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reeform 11"/>
            <p:cNvSpPr>
              <a:spLocks noChangeAspect="1"/>
            </p:cNvSpPr>
            <p:nvPr/>
          </p:nvSpPr>
          <p:spPr bwMode="auto">
            <a:xfrm>
              <a:off x="4051" y="1294"/>
              <a:ext cx="204" cy="112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12" y="203"/>
                </a:cxn>
                <a:cxn ang="0">
                  <a:pos x="24" y="131"/>
                </a:cxn>
                <a:cxn ang="0">
                  <a:pos x="39" y="68"/>
                </a:cxn>
                <a:cxn ang="0">
                  <a:pos x="48" y="32"/>
                </a:cxn>
                <a:cxn ang="0">
                  <a:pos x="66" y="2"/>
                </a:cxn>
                <a:cxn ang="0">
                  <a:pos x="87" y="17"/>
                </a:cxn>
                <a:cxn ang="0">
                  <a:pos x="102" y="68"/>
                </a:cxn>
                <a:cxn ang="0">
                  <a:pos x="117" y="137"/>
                </a:cxn>
                <a:cxn ang="0">
                  <a:pos x="135" y="221"/>
                </a:cxn>
                <a:cxn ang="0">
                  <a:pos x="156" y="329"/>
                </a:cxn>
                <a:cxn ang="0">
                  <a:pos x="165" y="374"/>
                </a:cxn>
                <a:cxn ang="0">
                  <a:pos x="180" y="413"/>
                </a:cxn>
                <a:cxn ang="0">
                  <a:pos x="198" y="428"/>
                </a:cxn>
                <a:cxn ang="0">
                  <a:pos x="213" y="416"/>
                </a:cxn>
                <a:cxn ang="0">
                  <a:pos x="234" y="374"/>
                </a:cxn>
                <a:cxn ang="0">
                  <a:pos x="246" y="326"/>
                </a:cxn>
                <a:cxn ang="0">
                  <a:pos x="264" y="251"/>
                </a:cxn>
                <a:cxn ang="0">
                  <a:pos x="282" y="191"/>
                </a:cxn>
                <a:cxn ang="0">
                  <a:pos x="306" y="146"/>
                </a:cxn>
                <a:cxn ang="0">
                  <a:pos x="336" y="155"/>
                </a:cxn>
                <a:cxn ang="0">
                  <a:pos x="351" y="191"/>
                </a:cxn>
                <a:cxn ang="0">
                  <a:pos x="366" y="236"/>
                </a:cxn>
                <a:cxn ang="0">
                  <a:pos x="387" y="302"/>
                </a:cxn>
                <a:cxn ang="0">
                  <a:pos x="411" y="356"/>
                </a:cxn>
                <a:cxn ang="0">
                  <a:pos x="432" y="374"/>
                </a:cxn>
                <a:cxn ang="0">
                  <a:pos x="456" y="359"/>
                </a:cxn>
                <a:cxn ang="0">
                  <a:pos x="477" y="305"/>
                </a:cxn>
                <a:cxn ang="0">
                  <a:pos x="498" y="251"/>
                </a:cxn>
                <a:cxn ang="0">
                  <a:pos x="519" y="203"/>
                </a:cxn>
                <a:cxn ang="0">
                  <a:pos x="543" y="173"/>
                </a:cxn>
                <a:cxn ang="0">
                  <a:pos x="570" y="185"/>
                </a:cxn>
                <a:cxn ang="0">
                  <a:pos x="588" y="221"/>
                </a:cxn>
                <a:cxn ang="0">
                  <a:pos x="603" y="263"/>
                </a:cxn>
                <a:cxn ang="0">
                  <a:pos x="618" y="305"/>
                </a:cxn>
                <a:cxn ang="0">
                  <a:pos x="645" y="350"/>
                </a:cxn>
                <a:cxn ang="0">
                  <a:pos x="666" y="356"/>
                </a:cxn>
                <a:cxn ang="0">
                  <a:pos x="690" y="338"/>
                </a:cxn>
                <a:cxn ang="0">
                  <a:pos x="708" y="308"/>
                </a:cxn>
                <a:cxn ang="0">
                  <a:pos x="726" y="266"/>
                </a:cxn>
              </a:cxnLst>
              <a:rect l="0" t="0" r="r" b="b"/>
              <a:pathLst>
                <a:path w="726" h="428">
                  <a:moveTo>
                    <a:pt x="0" y="269"/>
                  </a:moveTo>
                  <a:cubicBezTo>
                    <a:pt x="2" y="258"/>
                    <a:pt x="8" y="226"/>
                    <a:pt x="12" y="203"/>
                  </a:cubicBezTo>
                  <a:cubicBezTo>
                    <a:pt x="16" y="180"/>
                    <a:pt x="20" y="153"/>
                    <a:pt x="24" y="131"/>
                  </a:cubicBezTo>
                  <a:cubicBezTo>
                    <a:pt x="28" y="109"/>
                    <a:pt x="35" y="84"/>
                    <a:pt x="39" y="68"/>
                  </a:cubicBezTo>
                  <a:cubicBezTo>
                    <a:pt x="43" y="52"/>
                    <a:pt x="44" y="43"/>
                    <a:pt x="48" y="32"/>
                  </a:cubicBezTo>
                  <a:cubicBezTo>
                    <a:pt x="52" y="21"/>
                    <a:pt x="60" y="4"/>
                    <a:pt x="66" y="2"/>
                  </a:cubicBezTo>
                  <a:cubicBezTo>
                    <a:pt x="72" y="0"/>
                    <a:pt x="81" y="6"/>
                    <a:pt x="87" y="17"/>
                  </a:cubicBezTo>
                  <a:cubicBezTo>
                    <a:pt x="93" y="28"/>
                    <a:pt x="97" y="48"/>
                    <a:pt x="102" y="68"/>
                  </a:cubicBezTo>
                  <a:cubicBezTo>
                    <a:pt x="107" y="88"/>
                    <a:pt x="112" y="112"/>
                    <a:pt x="117" y="137"/>
                  </a:cubicBezTo>
                  <a:cubicBezTo>
                    <a:pt x="122" y="162"/>
                    <a:pt x="128" y="189"/>
                    <a:pt x="135" y="221"/>
                  </a:cubicBezTo>
                  <a:cubicBezTo>
                    <a:pt x="142" y="253"/>
                    <a:pt x="151" y="304"/>
                    <a:pt x="156" y="329"/>
                  </a:cubicBezTo>
                  <a:cubicBezTo>
                    <a:pt x="161" y="354"/>
                    <a:pt x="161" y="360"/>
                    <a:pt x="165" y="374"/>
                  </a:cubicBezTo>
                  <a:cubicBezTo>
                    <a:pt x="169" y="388"/>
                    <a:pt x="175" y="404"/>
                    <a:pt x="180" y="413"/>
                  </a:cubicBezTo>
                  <a:cubicBezTo>
                    <a:pt x="185" y="422"/>
                    <a:pt x="193" y="428"/>
                    <a:pt x="198" y="428"/>
                  </a:cubicBezTo>
                  <a:cubicBezTo>
                    <a:pt x="203" y="428"/>
                    <a:pt x="207" y="425"/>
                    <a:pt x="213" y="416"/>
                  </a:cubicBezTo>
                  <a:cubicBezTo>
                    <a:pt x="219" y="407"/>
                    <a:pt x="229" y="389"/>
                    <a:pt x="234" y="374"/>
                  </a:cubicBezTo>
                  <a:cubicBezTo>
                    <a:pt x="239" y="359"/>
                    <a:pt x="241" y="346"/>
                    <a:pt x="246" y="326"/>
                  </a:cubicBezTo>
                  <a:cubicBezTo>
                    <a:pt x="251" y="306"/>
                    <a:pt x="258" y="273"/>
                    <a:pt x="264" y="251"/>
                  </a:cubicBezTo>
                  <a:cubicBezTo>
                    <a:pt x="270" y="229"/>
                    <a:pt x="275" y="209"/>
                    <a:pt x="282" y="191"/>
                  </a:cubicBezTo>
                  <a:cubicBezTo>
                    <a:pt x="289" y="173"/>
                    <a:pt x="297" y="152"/>
                    <a:pt x="306" y="146"/>
                  </a:cubicBezTo>
                  <a:cubicBezTo>
                    <a:pt x="315" y="140"/>
                    <a:pt x="329" y="148"/>
                    <a:pt x="336" y="155"/>
                  </a:cubicBezTo>
                  <a:cubicBezTo>
                    <a:pt x="343" y="162"/>
                    <a:pt x="346" y="178"/>
                    <a:pt x="351" y="191"/>
                  </a:cubicBezTo>
                  <a:cubicBezTo>
                    <a:pt x="356" y="204"/>
                    <a:pt x="360" y="218"/>
                    <a:pt x="366" y="236"/>
                  </a:cubicBezTo>
                  <a:cubicBezTo>
                    <a:pt x="372" y="254"/>
                    <a:pt x="380" y="282"/>
                    <a:pt x="387" y="302"/>
                  </a:cubicBezTo>
                  <a:cubicBezTo>
                    <a:pt x="394" y="322"/>
                    <a:pt x="403" y="344"/>
                    <a:pt x="411" y="356"/>
                  </a:cubicBezTo>
                  <a:cubicBezTo>
                    <a:pt x="419" y="368"/>
                    <a:pt x="425" y="374"/>
                    <a:pt x="432" y="374"/>
                  </a:cubicBezTo>
                  <a:cubicBezTo>
                    <a:pt x="439" y="374"/>
                    <a:pt x="448" y="370"/>
                    <a:pt x="456" y="359"/>
                  </a:cubicBezTo>
                  <a:cubicBezTo>
                    <a:pt x="464" y="348"/>
                    <a:pt x="470" y="323"/>
                    <a:pt x="477" y="305"/>
                  </a:cubicBezTo>
                  <a:cubicBezTo>
                    <a:pt x="484" y="287"/>
                    <a:pt x="491" y="268"/>
                    <a:pt x="498" y="251"/>
                  </a:cubicBezTo>
                  <a:cubicBezTo>
                    <a:pt x="505" y="234"/>
                    <a:pt x="512" y="216"/>
                    <a:pt x="519" y="203"/>
                  </a:cubicBezTo>
                  <a:cubicBezTo>
                    <a:pt x="526" y="190"/>
                    <a:pt x="535" y="176"/>
                    <a:pt x="543" y="173"/>
                  </a:cubicBezTo>
                  <a:cubicBezTo>
                    <a:pt x="551" y="170"/>
                    <a:pt x="563" y="177"/>
                    <a:pt x="570" y="185"/>
                  </a:cubicBezTo>
                  <a:cubicBezTo>
                    <a:pt x="577" y="193"/>
                    <a:pt x="583" y="208"/>
                    <a:pt x="588" y="221"/>
                  </a:cubicBezTo>
                  <a:cubicBezTo>
                    <a:pt x="593" y="234"/>
                    <a:pt x="598" y="249"/>
                    <a:pt x="603" y="263"/>
                  </a:cubicBezTo>
                  <a:cubicBezTo>
                    <a:pt x="608" y="277"/>
                    <a:pt x="611" y="291"/>
                    <a:pt x="618" y="305"/>
                  </a:cubicBezTo>
                  <a:cubicBezTo>
                    <a:pt x="625" y="319"/>
                    <a:pt x="637" y="341"/>
                    <a:pt x="645" y="350"/>
                  </a:cubicBezTo>
                  <a:cubicBezTo>
                    <a:pt x="653" y="359"/>
                    <a:pt x="659" y="358"/>
                    <a:pt x="666" y="356"/>
                  </a:cubicBezTo>
                  <a:cubicBezTo>
                    <a:pt x="673" y="354"/>
                    <a:pt x="683" y="346"/>
                    <a:pt x="690" y="338"/>
                  </a:cubicBezTo>
                  <a:cubicBezTo>
                    <a:pt x="697" y="330"/>
                    <a:pt x="702" y="320"/>
                    <a:pt x="708" y="308"/>
                  </a:cubicBezTo>
                  <a:cubicBezTo>
                    <a:pt x="714" y="296"/>
                    <a:pt x="720" y="281"/>
                    <a:pt x="726" y="266"/>
                  </a:cubicBezTo>
                </a:path>
              </a:pathLst>
            </a:custGeom>
            <a:noFill/>
            <a:ln w="9525">
              <a:solidFill>
                <a:srgbClr val="003D6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2"/>
            <p:cNvSpPr>
              <a:spLocks noChangeAspect="1"/>
            </p:cNvSpPr>
            <p:nvPr/>
          </p:nvSpPr>
          <p:spPr bwMode="auto">
            <a:xfrm>
              <a:off x="3978" y="1051"/>
              <a:ext cx="73" cy="33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338"/>
                </a:cxn>
                <a:cxn ang="0">
                  <a:pos x="36" y="292"/>
                </a:cxn>
                <a:cxn ang="0">
                  <a:pos x="6" y="232"/>
                </a:cxn>
                <a:cxn ang="0">
                  <a:pos x="0" y="176"/>
                </a:cxn>
                <a:cxn ang="0">
                  <a:pos x="2" y="120"/>
                </a:cxn>
                <a:cxn ang="0">
                  <a:pos x="24" y="62"/>
                </a:cxn>
                <a:cxn ang="0">
                  <a:pos x="54" y="18"/>
                </a:cxn>
                <a:cxn ang="0">
                  <a:pos x="70" y="0"/>
                </a:cxn>
              </a:cxnLst>
              <a:rect l="0" t="0" r="r" b="b"/>
              <a:pathLst>
                <a:path w="70" h="338">
                  <a:moveTo>
                    <a:pt x="70" y="0"/>
                  </a:moveTo>
                  <a:lnTo>
                    <a:pt x="70" y="338"/>
                  </a:lnTo>
                  <a:lnTo>
                    <a:pt x="36" y="292"/>
                  </a:lnTo>
                  <a:lnTo>
                    <a:pt x="6" y="232"/>
                  </a:lnTo>
                  <a:lnTo>
                    <a:pt x="0" y="176"/>
                  </a:lnTo>
                  <a:lnTo>
                    <a:pt x="2" y="120"/>
                  </a:lnTo>
                  <a:lnTo>
                    <a:pt x="24" y="62"/>
                  </a:lnTo>
                  <a:lnTo>
                    <a:pt x="54" y="1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002F"/>
            </a:solidFill>
            <a:ln w="12700">
              <a:solidFill>
                <a:srgbClr val="7E002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64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564" y="1736812"/>
            <a:ext cx="7772400" cy="122413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Mechanism of superconductivity in a LaAlO</a:t>
            </a:r>
            <a:r>
              <a:rPr lang="en-US" sz="3200" cap="none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-SrTiO</a:t>
            </a:r>
            <a:r>
              <a:rPr lang="en-US" sz="3200" cap="none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heterostructure</a:t>
            </a:r>
            <a:endParaRPr lang="en-US" sz="3200" cap="none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11560" y="3560063"/>
            <a:ext cx="8280920" cy="1669137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800" dirty="0" smtClean="0"/>
              <a:t>J. Tempere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</a:t>
            </a:r>
            <a:r>
              <a:rPr lang="en-US" sz="1800" dirty="0" smtClean="0">
                <a:ea typeface="Calibri"/>
                <a:cs typeface="Calibri" pitchFamily="34" charset="0"/>
              </a:rPr>
              <a:t>,S.N</a:t>
            </a:r>
            <a:r>
              <a:rPr lang="en-US" sz="1800" dirty="0">
                <a:ea typeface="Calibri"/>
                <a:cs typeface="Calibri" pitchFamily="34" charset="0"/>
              </a:rPr>
              <a:t>. Klimin</a:t>
            </a:r>
            <a:r>
              <a:rPr lang="en-US" sz="1800" baseline="30000" dirty="0">
                <a:ea typeface="Calibri"/>
                <a:cs typeface="Calibri" pitchFamily="34" charset="0"/>
              </a:rPr>
              <a:t>1</a:t>
            </a:r>
            <a:r>
              <a:rPr lang="en-US" sz="1800" dirty="0">
                <a:ea typeface="Calibri"/>
                <a:cs typeface="Calibri" pitchFamily="34" charset="0"/>
              </a:rPr>
              <a:t>, J.T. Devreese</a:t>
            </a:r>
            <a:r>
              <a:rPr lang="en-US" sz="1800" baseline="30000" dirty="0">
                <a:ea typeface="Calibri"/>
                <a:cs typeface="Calibri" pitchFamily="34" charset="0"/>
              </a:rPr>
              <a:t>1</a:t>
            </a:r>
            <a:r>
              <a:rPr lang="en-US" sz="1800" dirty="0">
                <a:ea typeface="Calibri"/>
                <a:cs typeface="Calibri" pitchFamily="34" charset="0"/>
              </a:rPr>
              <a:t>, D. van der Marel</a:t>
            </a:r>
            <a:r>
              <a:rPr lang="en-US" sz="1800" baseline="30000" dirty="0">
                <a:ea typeface="Calibri"/>
                <a:cs typeface="Calibri" pitchFamily="34" charset="0"/>
              </a:rPr>
              <a:t>2</a:t>
            </a:r>
            <a:endParaRPr lang="en-US" sz="1800" dirty="0">
              <a:ea typeface="Calibri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1800" b="1" baseline="30000" dirty="0" smtClean="0"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1800" b="1" i="1" dirty="0" smtClean="0"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600" baseline="30000" dirty="0" smtClean="0">
                <a:latin typeface="Arial" charset="0"/>
              </a:rPr>
              <a:t>1 </a:t>
            </a:r>
            <a:r>
              <a:rPr lang="en-US" sz="1600" i="1" dirty="0" smtClean="0">
                <a:latin typeface="Arial" charset="0"/>
              </a:rPr>
              <a:t>Theory of Quantum and Complex Systems (TQC), </a:t>
            </a:r>
            <a:r>
              <a:rPr lang="en-US" sz="1600" i="1" dirty="0" err="1" smtClean="0">
                <a:latin typeface="Arial" charset="0"/>
              </a:rPr>
              <a:t>Universiteit</a:t>
            </a:r>
            <a:r>
              <a:rPr lang="en-US" sz="1600" i="1" dirty="0" smtClean="0">
                <a:latin typeface="Arial" charset="0"/>
              </a:rPr>
              <a:t> </a:t>
            </a:r>
            <a:r>
              <a:rPr lang="en-US" sz="1600" i="1" dirty="0" err="1" smtClean="0">
                <a:latin typeface="Arial" charset="0"/>
              </a:rPr>
              <a:t>Antwerpen</a:t>
            </a:r>
            <a:r>
              <a:rPr lang="en-US" sz="1600" i="1" dirty="0" smtClean="0">
                <a:latin typeface="Arial" charset="0"/>
              </a:rPr>
              <a:t>, Belgium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600" baseline="30000" dirty="0" smtClean="0">
                <a:latin typeface="Arial" charset="0"/>
              </a:rPr>
              <a:t>2 </a:t>
            </a:r>
            <a:r>
              <a:rPr lang="fr-FR" sz="1600" i="1" dirty="0">
                <a:latin typeface="Arial" charset="0"/>
              </a:rPr>
              <a:t>Département de Physique de la Matière </a:t>
            </a:r>
            <a:r>
              <a:rPr lang="fr-FR" sz="1600" i="1" dirty="0" err="1">
                <a:latin typeface="Arial" charset="0"/>
              </a:rPr>
              <a:t>Condensee</a:t>
            </a:r>
            <a:r>
              <a:rPr lang="fr-FR" sz="1600" i="1" dirty="0">
                <a:latin typeface="Arial" charset="0"/>
              </a:rPr>
              <a:t>, Université de Genève, </a:t>
            </a:r>
            <a:r>
              <a:rPr lang="fr-FR" sz="1600" i="1" dirty="0" err="1" smtClean="0">
                <a:latin typeface="Arial" charset="0"/>
              </a:rPr>
              <a:t>Switzerland</a:t>
            </a:r>
            <a:endParaRPr lang="en-US" sz="1600" kern="0" dirty="0">
              <a:latin typeface="Arial"/>
            </a:endParaRP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827963" y="128588"/>
            <a:ext cx="992187" cy="414337"/>
            <a:chOff x="7827963" y="128588"/>
            <a:chExt cx="992187" cy="414337"/>
          </a:xfrm>
        </p:grpSpPr>
        <p:sp>
          <p:nvSpPr>
            <p:cNvPr id="7" name="Arc 5"/>
            <p:cNvSpPr>
              <a:spLocks noChangeAspect="1"/>
            </p:cNvSpPr>
            <p:nvPr/>
          </p:nvSpPr>
          <p:spPr bwMode="auto">
            <a:xfrm>
              <a:off x="8516677" y="128588"/>
              <a:ext cx="303473" cy="405073"/>
            </a:xfrm>
            <a:custGeom>
              <a:avLst/>
              <a:gdLst>
                <a:gd name="T0" fmla="*/ 26704520 w 32351"/>
                <a:gd name="T1" fmla="*/ 33252121 h 43200"/>
                <a:gd name="T2" fmla="*/ 25758558 w 32351"/>
                <a:gd name="T3" fmla="*/ 1857447 h 43200"/>
                <a:gd name="T4" fmla="*/ 17830003 w 32351"/>
                <a:gd name="T5" fmla="*/ 17807523 h 43200"/>
                <a:gd name="T6" fmla="*/ 0 60000 65536"/>
                <a:gd name="T7" fmla="*/ 0 60000 65536"/>
                <a:gd name="T8" fmla="*/ 0 60000 65536"/>
                <a:gd name="T9" fmla="*/ 0 w 32351"/>
                <a:gd name="T10" fmla="*/ 0 h 43200"/>
                <a:gd name="T11" fmla="*/ 32351 w 3235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51" h="43200" fill="none" extrusionOk="0">
                  <a:moveTo>
                    <a:pt x="32351" y="40334"/>
                  </a:moveTo>
                  <a:cubicBezTo>
                    <a:pt x="29079" y="42211"/>
                    <a:pt x="2537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932" y="-1"/>
                    <a:pt x="28219" y="771"/>
                    <a:pt x="31204" y="2253"/>
                  </a:cubicBezTo>
                </a:path>
                <a:path w="32351" h="43200" stroke="0" extrusionOk="0">
                  <a:moveTo>
                    <a:pt x="32351" y="40334"/>
                  </a:moveTo>
                  <a:cubicBezTo>
                    <a:pt x="29079" y="42211"/>
                    <a:pt x="2537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932" y="-1"/>
                    <a:pt x="28219" y="771"/>
                    <a:pt x="31204" y="225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3D6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8030278" y="133641"/>
              <a:ext cx="0" cy="409284"/>
            </a:xfrm>
            <a:prstGeom prst="line">
              <a:avLst/>
            </a:prstGeom>
            <a:noFill/>
            <a:ln w="38100">
              <a:solidFill>
                <a:srgbClr val="003D6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>
              <a:off x="7827963" y="130272"/>
              <a:ext cx="485556" cy="0"/>
            </a:xfrm>
            <a:prstGeom prst="line">
              <a:avLst/>
            </a:prstGeom>
            <a:noFill/>
            <a:ln w="38100">
              <a:solidFill>
                <a:srgbClr val="003D6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spect="1" noChangeArrowheads="1"/>
            </p:cNvSpPr>
            <p:nvPr/>
          </p:nvSpPr>
          <p:spPr bwMode="auto">
            <a:xfrm>
              <a:off x="8111204" y="130272"/>
              <a:ext cx="404630" cy="404231"/>
            </a:xfrm>
            <a:prstGeom prst="ellipse">
              <a:avLst/>
            </a:prstGeom>
            <a:noFill/>
            <a:ln w="38100">
              <a:solidFill>
                <a:srgbClr val="7E002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1" name="Picture 9" descr="krul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00000">
              <a:off x="8317734" y="432604"/>
              <a:ext cx="257109" cy="10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8171899" y="391338"/>
              <a:ext cx="171968" cy="92636"/>
            </a:xfrm>
            <a:custGeom>
              <a:avLst/>
              <a:gdLst>
                <a:gd name="T0" fmla="*/ 0 w 726"/>
                <a:gd name="T1" fmla="*/ 12601526 h 428"/>
                <a:gd name="T2" fmla="*/ 673186 w 726"/>
                <a:gd name="T3" fmla="*/ 9509692 h 428"/>
                <a:gd name="T4" fmla="*/ 1346609 w 726"/>
                <a:gd name="T5" fmla="*/ 6136919 h 428"/>
                <a:gd name="T6" fmla="*/ 2188210 w 726"/>
                <a:gd name="T7" fmla="*/ 3185553 h 428"/>
                <a:gd name="T8" fmla="*/ 2693218 w 726"/>
                <a:gd name="T9" fmla="*/ 1499058 h 428"/>
                <a:gd name="T10" fmla="*/ 3702997 w 726"/>
                <a:gd name="T11" fmla="*/ 93718 h 428"/>
                <a:gd name="T12" fmla="*/ 4881428 w 726"/>
                <a:gd name="T13" fmla="*/ 796280 h 428"/>
                <a:gd name="T14" fmla="*/ 5723029 w 726"/>
                <a:gd name="T15" fmla="*/ 3185553 h 428"/>
                <a:gd name="T16" fmla="*/ 6564629 w 726"/>
                <a:gd name="T17" fmla="*/ 6417857 h 428"/>
                <a:gd name="T18" fmla="*/ 7574645 w 726"/>
                <a:gd name="T19" fmla="*/ 10352939 h 428"/>
                <a:gd name="T20" fmla="*/ 8752840 w 726"/>
                <a:gd name="T21" fmla="*/ 15412425 h 428"/>
                <a:gd name="T22" fmla="*/ 9257848 w 726"/>
                <a:gd name="T23" fmla="*/ 17520326 h 428"/>
                <a:gd name="T24" fmla="*/ 10099449 w 726"/>
                <a:gd name="T25" fmla="*/ 19347290 h 428"/>
                <a:gd name="T26" fmla="*/ 11109228 w 726"/>
                <a:gd name="T27" fmla="*/ 20050068 h 428"/>
                <a:gd name="T28" fmla="*/ 11950828 w 726"/>
                <a:gd name="T29" fmla="*/ 19487975 h 428"/>
                <a:gd name="T30" fmla="*/ 13129259 w 726"/>
                <a:gd name="T31" fmla="*/ 17520326 h 428"/>
                <a:gd name="T32" fmla="*/ 13802444 w 726"/>
                <a:gd name="T33" fmla="*/ 15271740 h 428"/>
                <a:gd name="T34" fmla="*/ 14812460 w 726"/>
                <a:gd name="T35" fmla="*/ 11758279 h 428"/>
                <a:gd name="T36" fmla="*/ 15822242 w 726"/>
                <a:gd name="T37" fmla="*/ 8947600 h 428"/>
                <a:gd name="T38" fmla="*/ 17168851 w 726"/>
                <a:gd name="T39" fmla="*/ 6839480 h 428"/>
                <a:gd name="T40" fmla="*/ 18852052 w 726"/>
                <a:gd name="T41" fmla="*/ 7261105 h 428"/>
                <a:gd name="T42" fmla="*/ 19693890 w 726"/>
                <a:gd name="T43" fmla="*/ 8947600 h 428"/>
                <a:gd name="T44" fmla="*/ 20535491 w 726"/>
                <a:gd name="T45" fmla="*/ 11055717 h 428"/>
                <a:gd name="T46" fmla="*/ 21713684 w 726"/>
                <a:gd name="T47" fmla="*/ 14147551 h 428"/>
                <a:gd name="T48" fmla="*/ 23060293 w 726"/>
                <a:gd name="T49" fmla="*/ 16677079 h 428"/>
                <a:gd name="T50" fmla="*/ 24238486 w 726"/>
                <a:gd name="T51" fmla="*/ 17520326 h 428"/>
                <a:gd name="T52" fmla="*/ 25585095 w 726"/>
                <a:gd name="T53" fmla="*/ 16817765 h 428"/>
                <a:gd name="T54" fmla="*/ 26763288 w 726"/>
                <a:gd name="T55" fmla="*/ 14288023 h 428"/>
                <a:gd name="T56" fmla="*/ 27941719 w 726"/>
                <a:gd name="T57" fmla="*/ 11758279 h 428"/>
                <a:gd name="T58" fmla="*/ 29119912 w 726"/>
                <a:gd name="T59" fmla="*/ 9509692 h 428"/>
                <a:gd name="T60" fmla="*/ 30466521 w 726"/>
                <a:gd name="T61" fmla="*/ 8104352 h 428"/>
                <a:gd name="T62" fmla="*/ 31981315 w 726"/>
                <a:gd name="T63" fmla="*/ 8666445 h 428"/>
                <a:gd name="T64" fmla="*/ 32991330 w 726"/>
                <a:gd name="T65" fmla="*/ 10352939 h 428"/>
                <a:gd name="T66" fmla="*/ 33832931 w 726"/>
                <a:gd name="T67" fmla="*/ 12320588 h 428"/>
                <a:gd name="T68" fmla="*/ 34674532 w 726"/>
                <a:gd name="T69" fmla="*/ 14288023 h 428"/>
                <a:gd name="T70" fmla="*/ 36189318 w 726"/>
                <a:gd name="T71" fmla="*/ 16396141 h 428"/>
                <a:gd name="T72" fmla="*/ 37367749 w 726"/>
                <a:gd name="T73" fmla="*/ 16677079 h 428"/>
                <a:gd name="T74" fmla="*/ 38714357 w 726"/>
                <a:gd name="T75" fmla="*/ 15833832 h 428"/>
                <a:gd name="T76" fmla="*/ 39724136 w 726"/>
                <a:gd name="T77" fmla="*/ 14428493 h 428"/>
                <a:gd name="T78" fmla="*/ 40734151 w 726"/>
                <a:gd name="T79" fmla="*/ 12461057 h 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26"/>
                <a:gd name="T121" fmla="*/ 0 h 428"/>
                <a:gd name="T122" fmla="*/ 726 w 726"/>
                <a:gd name="T123" fmla="*/ 428 h 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26" h="428">
                  <a:moveTo>
                    <a:pt x="0" y="269"/>
                  </a:moveTo>
                  <a:cubicBezTo>
                    <a:pt x="2" y="258"/>
                    <a:pt x="8" y="226"/>
                    <a:pt x="12" y="203"/>
                  </a:cubicBezTo>
                  <a:cubicBezTo>
                    <a:pt x="16" y="180"/>
                    <a:pt x="20" y="153"/>
                    <a:pt x="24" y="131"/>
                  </a:cubicBezTo>
                  <a:cubicBezTo>
                    <a:pt x="28" y="109"/>
                    <a:pt x="35" y="84"/>
                    <a:pt x="39" y="68"/>
                  </a:cubicBezTo>
                  <a:cubicBezTo>
                    <a:pt x="43" y="52"/>
                    <a:pt x="44" y="43"/>
                    <a:pt x="48" y="32"/>
                  </a:cubicBezTo>
                  <a:cubicBezTo>
                    <a:pt x="52" y="21"/>
                    <a:pt x="60" y="4"/>
                    <a:pt x="66" y="2"/>
                  </a:cubicBezTo>
                  <a:cubicBezTo>
                    <a:pt x="72" y="0"/>
                    <a:pt x="81" y="6"/>
                    <a:pt x="87" y="17"/>
                  </a:cubicBezTo>
                  <a:cubicBezTo>
                    <a:pt x="93" y="28"/>
                    <a:pt x="97" y="48"/>
                    <a:pt x="102" y="68"/>
                  </a:cubicBezTo>
                  <a:cubicBezTo>
                    <a:pt x="107" y="88"/>
                    <a:pt x="112" y="112"/>
                    <a:pt x="117" y="137"/>
                  </a:cubicBezTo>
                  <a:cubicBezTo>
                    <a:pt x="122" y="162"/>
                    <a:pt x="128" y="189"/>
                    <a:pt x="135" y="221"/>
                  </a:cubicBezTo>
                  <a:cubicBezTo>
                    <a:pt x="142" y="253"/>
                    <a:pt x="151" y="304"/>
                    <a:pt x="156" y="329"/>
                  </a:cubicBezTo>
                  <a:cubicBezTo>
                    <a:pt x="161" y="354"/>
                    <a:pt x="161" y="360"/>
                    <a:pt x="165" y="374"/>
                  </a:cubicBezTo>
                  <a:cubicBezTo>
                    <a:pt x="169" y="388"/>
                    <a:pt x="175" y="404"/>
                    <a:pt x="180" y="413"/>
                  </a:cubicBezTo>
                  <a:cubicBezTo>
                    <a:pt x="185" y="422"/>
                    <a:pt x="193" y="428"/>
                    <a:pt x="198" y="428"/>
                  </a:cubicBezTo>
                  <a:cubicBezTo>
                    <a:pt x="203" y="428"/>
                    <a:pt x="207" y="425"/>
                    <a:pt x="213" y="416"/>
                  </a:cubicBezTo>
                  <a:cubicBezTo>
                    <a:pt x="219" y="407"/>
                    <a:pt x="229" y="389"/>
                    <a:pt x="234" y="374"/>
                  </a:cubicBezTo>
                  <a:cubicBezTo>
                    <a:pt x="239" y="359"/>
                    <a:pt x="241" y="346"/>
                    <a:pt x="246" y="326"/>
                  </a:cubicBezTo>
                  <a:cubicBezTo>
                    <a:pt x="251" y="306"/>
                    <a:pt x="258" y="273"/>
                    <a:pt x="264" y="251"/>
                  </a:cubicBezTo>
                  <a:cubicBezTo>
                    <a:pt x="270" y="229"/>
                    <a:pt x="275" y="209"/>
                    <a:pt x="282" y="191"/>
                  </a:cubicBezTo>
                  <a:cubicBezTo>
                    <a:pt x="289" y="173"/>
                    <a:pt x="297" y="152"/>
                    <a:pt x="306" y="146"/>
                  </a:cubicBezTo>
                  <a:cubicBezTo>
                    <a:pt x="315" y="140"/>
                    <a:pt x="329" y="148"/>
                    <a:pt x="336" y="155"/>
                  </a:cubicBezTo>
                  <a:cubicBezTo>
                    <a:pt x="343" y="162"/>
                    <a:pt x="346" y="178"/>
                    <a:pt x="351" y="191"/>
                  </a:cubicBezTo>
                  <a:cubicBezTo>
                    <a:pt x="356" y="204"/>
                    <a:pt x="360" y="218"/>
                    <a:pt x="366" y="236"/>
                  </a:cubicBezTo>
                  <a:cubicBezTo>
                    <a:pt x="372" y="254"/>
                    <a:pt x="380" y="282"/>
                    <a:pt x="387" y="302"/>
                  </a:cubicBezTo>
                  <a:cubicBezTo>
                    <a:pt x="394" y="322"/>
                    <a:pt x="403" y="344"/>
                    <a:pt x="411" y="356"/>
                  </a:cubicBezTo>
                  <a:cubicBezTo>
                    <a:pt x="419" y="368"/>
                    <a:pt x="425" y="374"/>
                    <a:pt x="432" y="374"/>
                  </a:cubicBezTo>
                  <a:cubicBezTo>
                    <a:pt x="439" y="374"/>
                    <a:pt x="448" y="370"/>
                    <a:pt x="456" y="359"/>
                  </a:cubicBezTo>
                  <a:cubicBezTo>
                    <a:pt x="464" y="348"/>
                    <a:pt x="470" y="323"/>
                    <a:pt x="477" y="305"/>
                  </a:cubicBezTo>
                  <a:cubicBezTo>
                    <a:pt x="484" y="287"/>
                    <a:pt x="491" y="268"/>
                    <a:pt x="498" y="251"/>
                  </a:cubicBezTo>
                  <a:cubicBezTo>
                    <a:pt x="505" y="234"/>
                    <a:pt x="512" y="216"/>
                    <a:pt x="519" y="203"/>
                  </a:cubicBezTo>
                  <a:cubicBezTo>
                    <a:pt x="526" y="190"/>
                    <a:pt x="535" y="176"/>
                    <a:pt x="543" y="173"/>
                  </a:cubicBezTo>
                  <a:cubicBezTo>
                    <a:pt x="551" y="170"/>
                    <a:pt x="563" y="177"/>
                    <a:pt x="570" y="185"/>
                  </a:cubicBezTo>
                  <a:cubicBezTo>
                    <a:pt x="577" y="193"/>
                    <a:pt x="583" y="208"/>
                    <a:pt x="588" y="221"/>
                  </a:cubicBezTo>
                  <a:cubicBezTo>
                    <a:pt x="593" y="234"/>
                    <a:pt x="598" y="249"/>
                    <a:pt x="603" y="263"/>
                  </a:cubicBezTo>
                  <a:cubicBezTo>
                    <a:pt x="608" y="277"/>
                    <a:pt x="611" y="291"/>
                    <a:pt x="618" y="305"/>
                  </a:cubicBezTo>
                  <a:cubicBezTo>
                    <a:pt x="625" y="319"/>
                    <a:pt x="637" y="341"/>
                    <a:pt x="645" y="350"/>
                  </a:cubicBezTo>
                  <a:cubicBezTo>
                    <a:pt x="653" y="359"/>
                    <a:pt x="659" y="358"/>
                    <a:pt x="666" y="356"/>
                  </a:cubicBezTo>
                  <a:cubicBezTo>
                    <a:pt x="673" y="354"/>
                    <a:pt x="683" y="346"/>
                    <a:pt x="690" y="338"/>
                  </a:cubicBezTo>
                  <a:cubicBezTo>
                    <a:pt x="697" y="330"/>
                    <a:pt x="702" y="320"/>
                    <a:pt x="708" y="308"/>
                  </a:cubicBezTo>
                  <a:cubicBezTo>
                    <a:pt x="714" y="296"/>
                    <a:pt x="720" y="281"/>
                    <a:pt x="726" y="266"/>
                  </a:cubicBezTo>
                </a:path>
              </a:pathLst>
            </a:custGeom>
            <a:noFill/>
            <a:ln w="12700">
              <a:solidFill>
                <a:srgbClr val="003D6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8111204" y="187538"/>
              <a:ext cx="60695" cy="284646"/>
            </a:xfrm>
            <a:custGeom>
              <a:avLst/>
              <a:gdLst>
                <a:gd name="T0" fmla="*/ 52626891 w 70"/>
                <a:gd name="T1" fmla="*/ 0 h 338"/>
                <a:gd name="T2" fmla="*/ 52626891 w 70"/>
                <a:gd name="T3" fmla="*/ 239714058 h 338"/>
                <a:gd name="T4" fmla="*/ 27065630 w 70"/>
                <a:gd name="T5" fmla="*/ 207090049 h 338"/>
                <a:gd name="T6" fmla="*/ 4510505 w 70"/>
                <a:gd name="T7" fmla="*/ 164537171 h 338"/>
                <a:gd name="T8" fmla="*/ 0 w 70"/>
                <a:gd name="T9" fmla="*/ 124821489 h 338"/>
                <a:gd name="T10" fmla="*/ 1503502 w 70"/>
                <a:gd name="T11" fmla="*/ 85105781 h 338"/>
                <a:gd name="T12" fmla="*/ 18043755 w 70"/>
                <a:gd name="T13" fmla="*/ 43971067 h 338"/>
                <a:gd name="T14" fmla="*/ 40598014 w 70"/>
                <a:gd name="T15" fmla="*/ 12766119 h 338"/>
                <a:gd name="T16" fmla="*/ 52626891 w 70"/>
                <a:gd name="T17" fmla="*/ 0 h 3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338"/>
                <a:gd name="T29" fmla="*/ 70 w 70"/>
                <a:gd name="T30" fmla="*/ 338 h 3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338">
                  <a:moveTo>
                    <a:pt x="70" y="0"/>
                  </a:moveTo>
                  <a:lnTo>
                    <a:pt x="70" y="338"/>
                  </a:lnTo>
                  <a:lnTo>
                    <a:pt x="36" y="292"/>
                  </a:lnTo>
                  <a:lnTo>
                    <a:pt x="6" y="232"/>
                  </a:lnTo>
                  <a:lnTo>
                    <a:pt x="0" y="176"/>
                  </a:lnTo>
                  <a:lnTo>
                    <a:pt x="2" y="120"/>
                  </a:lnTo>
                  <a:lnTo>
                    <a:pt x="24" y="62"/>
                  </a:lnTo>
                  <a:lnTo>
                    <a:pt x="54" y="1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002F"/>
            </a:solidFill>
            <a:ln w="12700">
              <a:solidFill>
                <a:srgbClr val="7E00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7607276" y="612775"/>
            <a:ext cx="1449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003D64"/>
                </a:solidFill>
                <a:latin typeface="Tahoma" pitchFamily="34" charset="0"/>
                <a:cs typeface="Arial" charset="0"/>
              </a:rPr>
              <a:t>Theory of Quantum</a:t>
            </a:r>
            <a:r>
              <a:rPr lang="en-US" sz="1000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 algn="ctr"/>
            <a:r>
              <a:rPr lang="en-US" sz="1000" dirty="0">
                <a:solidFill>
                  <a:srgbClr val="7E002F"/>
                </a:solidFill>
                <a:latin typeface="Tahoma" pitchFamily="34" charset="0"/>
                <a:cs typeface="Arial" charset="0"/>
              </a:rPr>
              <a:t>and Complex systems</a:t>
            </a:r>
            <a:r>
              <a:rPr lang="en-US" sz="1000" dirty="0">
                <a:solidFill>
                  <a:srgbClr val="7E002F"/>
                </a:solidFill>
                <a:cs typeface="Arial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0" y="60497"/>
            <a:ext cx="904162" cy="10257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1540" y="6165304"/>
            <a:ext cx="84249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work was supported by FWO-V projects G.0356.06</a:t>
            </a:r>
            <a:r>
              <a:rPr lang="en-US" sz="1050" dirty="0" smtClean="0"/>
              <a:t>, G.0370.09N</a:t>
            </a:r>
            <a:r>
              <a:rPr lang="en-US" sz="1050" dirty="0"/>
              <a:t>, G.0180.09N, and G.0365.08, the </a:t>
            </a:r>
            <a:r>
              <a:rPr lang="en-US" sz="1050" dirty="0" smtClean="0"/>
              <a:t>WOG WO.035.04N </a:t>
            </a:r>
            <a:r>
              <a:rPr lang="en-US" sz="1050" dirty="0"/>
              <a:t>(Belgium), the SNSF through Grant No</a:t>
            </a:r>
            <a:r>
              <a:rPr lang="en-US" sz="1050" dirty="0" smtClean="0"/>
              <a:t>. 200020-140761</a:t>
            </a:r>
            <a:r>
              <a:rPr lang="en-US" sz="1050" dirty="0"/>
              <a:t>, and the National Center of Competence</a:t>
            </a:r>
          </a:p>
          <a:p>
            <a:r>
              <a:rPr lang="en-US" sz="1050" dirty="0"/>
              <a:t>in Research (NCCR) “Materials with Novel </a:t>
            </a:r>
            <a:r>
              <a:rPr lang="en-US" sz="1050" dirty="0" smtClean="0"/>
              <a:t>Electronic </a:t>
            </a:r>
            <a:r>
              <a:rPr lang="nl-BE" sz="1050" dirty="0" err="1" smtClean="0"/>
              <a:t>Properties</a:t>
            </a:r>
            <a:r>
              <a:rPr lang="nl-BE" sz="1050" dirty="0" smtClean="0"/>
              <a:t>–</a:t>
            </a:r>
            <a:r>
              <a:rPr lang="nl-BE" sz="1050" dirty="0" err="1" smtClean="0"/>
              <a:t>MaNEP</a:t>
            </a:r>
            <a:r>
              <a:rPr lang="nl-BE" sz="1050" dirty="0"/>
              <a:t>.”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0628"/>
            <a:ext cx="828092" cy="8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64" y="113401"/>
            <a:ext cx="677100" cy="83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7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5855" y="11113"/>
            <a:ext cx="8229600" cy="754062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SrTiO</a:t>
            </a:r>
            <a:r>
              <a:rPr lang="en-US" baseline="-25000" dirty="0" smtClean="0">
                <a:solidFill>
                  <a:srgbClr val="7D002E"/>
                </a:solidFill>
                <a:latin typeface="Calibri" pitchFamily="34" charset="0"/>
              </a:rPr>
              <a:t>3</a:t>
            </a:r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: </a:t>
            </a:r>
            <a:r>
              <a:rPr lang="en-US" dirty="0">
                <a:solidFill>
                  <a:srgbClr val="7D002E"/>
                </a:solidFill>
                <a:latin typeface="Calibri" pitchFamily="34" charset="0"/>
              </a:rPr>
              <a:t>band structure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496300" y="0"/>
            <a:ext cx="647700" cy="365125"/>
          </a:xfrm>
        </p:spPr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" y="460826"/>
            <a:ext cx="3789398" cy="500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15" y="855865"/>
            <a:ext cx="3648475" cy="384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85"/>
          <p:cNvSpPr txBox="1">
            <a:spLocks noChangeArrowheads="1"/>
          </p:cNvSpPr>
          <p:nvPr/>
        </p:nvSpPr>
        <p:spPr bwMode="auto">
          <a:xfrm>
            <a:off x="4687215" y="5386177"/>
            <a:ext cx="4224550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0" tIns="9144" rIns="274320" bIns="0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Fermi surface of the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cubic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phase at 2% doping, showing the large anisotropy of the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lowest band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335" y="6454831"/>
            <a:ext cx="5607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D. van der </a:t>
            </a:r>
            <a:r>
              <a:rPr lang="en-US" sz="1200" dirty="0" err="1">
                <a:solidFill>
                  <a:prstClr val="black"/>
                </a:solidFill>
                <a:latin typeface="Calibri" pitchFamily="34" charset="0"/>
              </a:rPr>
              <a:t>Marel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, J. L. M. van </a:t>
            </a:r>
            <a:r>
              <a:rPr lang="en-US" sz="1200" dirty="0" err="1">
                <a:solidFill>
                  <a:prstClr val="black"/>
                </a:solidFill>
                <a:latin typeface="Calibri" pitchFamily="34" charset="0"/>
              </a:rPr>
              <a:t>Mechelen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, and I. I. </a:t>
            </a:r>
            <a:r>
              <a:rPr lang="en-US" sz="1200" dirty="0" err="1">
                <a:solidFill>
                  <a:prstClr val="black"/>
                </a:solidFill>
                <a:latin typeface="Calibri" pitchFamily="34" charset="0"/>
              </a:rPr>
              <a:t>Mazin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, Phys. Rev. B </a:t>
            </a: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84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, 205111 (2011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335" y="5460637"/>
            <a:ext cx="334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Band dispersion of the lowest unoccupied bands of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SrTiO</a:t>
            </a:r>
            <a:r>
              <a:rPr lang="en-US" sz="1600" baseline="-25000" dirty="0" smtClean="0">
                <a:solidFill>
                  <a:prstClr val="black"/>
                </a:solidFill>
                <a:latin typeface="Calibri" pitchFamily="34" charset="0"/>
              </a:rPr>
              <a:t>3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7" y="460369"/>
            <a:ext cx="3116507" cy="31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3347864" y="44624"/>
            <a:ext cx="25218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 dirty="0" smtClean="0">
                <a:solidFill>
                  <a:srgbClr val="7D002E"/>
                </a:solidFill>
                <a:latin typeface="Verdana" pitchFamily="34" charset="0"/>
              </a:rPr>
              <a:t>Tight-binding model</a:t>
            </a:r>
            <a:endParaRPr lang="nl-NL" sz="1800" i="1" u="sng" baseline="-25000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42819"/>
            <a:ext cx="2880320" cy="289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61233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283968" y="620688"/>
            <a:ext cx="47525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The </a:t>
            </a:r>
            <a:r>
              <a:rPr lang="en-US" sz="1600" dirty="0" err="1" smtClean="0">
                <a:latin typeface="+mn-lt"/>
              </a:rPr>
              <a:t>ab</a:t>
            </a:r>
            <a:r>
              <a:rPr lang="en-US" sz="1600" dirty="0" smtClean="0">
                <a:latin typeface="+mn-lt"/>
              </a:rPr>
              <a:t>-initio band structure of the t</a:t>
            </a:r>
            <a:r>
              <a:rPr lang="en-US" sz="1600" baseline="-25000" dirty="0" smtClean="0">
                <a:latin typeface="+mn-lt"/>
              </a:rPr>
              <a:t>2g</a:t>
            </a:r>
            <a:r>
              <a:rPr lang="en-US" sz="1600" dirty="0" smtClean="0">
                <a:latin typeface="+mn-lt"/>
              </a:rPr>
              <a:t> manifold is well </a:t>
            </a:r>
            <a:r>
              <a:rPr lang="en-US" sz="1600" dirty="0" err="1" smtClean="0">
                <a:latin typeface="+mn-lt"/>
              </a:rPr>
              <a:t>parametrized</a:t>
            </a:r>
            <a:r>
              <a:rPr lang="en-US" sz="1600" dirty="0" smtClean="0">
                <a:latin typeface="+mn-lt"/>
              </a:rPr>
              <a:t> by the following tight-binding model: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>
                <a:latin typeface="+mn-lt"/>
              </a:rPr>
              <a:t>with t</a:t>
            </a:r>
            <a:r>
              <a:rPr lang="en-US" sz="1600" baseline="-25000" dirty="0" smtClean="0">
                <a:latin typeface="+mn-lt"/>
                <a:sym typeface="Symbol"/>
              </a:rPr>
              <a:t></a:t>
            </a:r>
            <a:r>
              <a:rPr lang="en-US" sz="1600" dirty="0" smtClean="0">
                <a:latin typeface="+mn-lt"/>
                <a:sym typeface="Symbol"/>
              </a:rPr>
              <a:t>=35 </a:t>
            </a:r>
            <a:r>
              <a:rPr lang="en-US" sz="1600" dirty="0" err="1" smtClean="0">
                <a:latin typeface="+mn-lt"/>
                <a:sym typeface="Symbol"/>
              </a:rPr>
              <a:t>meV</a:t>
            </a:r>
            <a:r>
              <a:rPr lang="en-US" sz="1600" dirty="0" smtClean="0">
                <a:latin typeface="+mn-lt"/>
                <a:sym typeface="Symbol"/>
              </a:rPr>
              <a:t>, t</a:t>
            </a:r>
            <a:r>
              <a:rPr lang="en-US" sz="1600" baseline="-25000" dirty="0" smtClean="0">
                <a:latin typeface="+mn-lt"/>
                <a:sym typeface="Symbol"/>
              </a:rPr>
              <a:t></a:t>
            </a:r>
            <a:r>
              <a:rPr lang="en-US" sz="1600" dirty="0" smtClean="0">
                <a:latin typeface="+mn-lt"/>
                <a:sym typeface="Symbol"/>
              </a:rPr>
              <a:t>=615 </a:t>
            </a:r>
            <a:r>
              <a:rPr lang="en-US" sz="1600" dirty="0" err="1" smtClean="0">
                <a:latin typeface="+mn-lt"/>
                <a:sym typeface="Symbol"/>
              </a:rPr>
              <a:t>meV</a:t>
            </a:r>
            <a:r>
              <a:rPr lang="en-US" sz="1600" dirty="0" smtClean="0">
                <a:latin typeface="+mn-lt"/>
                <a:sym typeface="Symbol"/>
              </a:rPr>
              <a:t>, D=2.2 </a:t>
            </a:r>
            <a:r>
              <a:rPr lang="en-US" sz="1600" dirty="0" err="1" smtClean="0">
                <a:latin typeface="+mn-lt"/>
                <a:sym typeface="Symbol"/>
              </a:rPr>
              <a:t>meV</a:t>
            </a:r>
            <a:r>
              <a:rPr lang="en-US" sz="1600" dirty="0" smtClean="0">
                <a:latin typeface="+mn-lt"/>
                <a:sym typeface="Symbol"/>
              </a:rPr>
              <a:t>, =18.8 </a:t>
            </a:r>
            <a:r>
              <a:rPr lang="en-US" sz="1600" dirty="0" err="1" smtClean="0">
                <a:latin typeface="+mn-lt"/>
                <a:sym typeface="Symbol"/>
              </a:rPr>
              <a:t>meV</a:t>
            </a:r>
            <a:endParaRPr lang="en-US" sz="1600" dirty="0" smtClean="0">
              <a:latin typeface="+mn-lt"/>
              <a:sym typeface="Symbol"/>
            </a:endParaRPr>
          </a:p>
          <a:p>
            <a:endParaRPr lang="en-US" sz="10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r>
              <a:rPr lang="en-US" sz="1600" dirty="0" smtClean="0">
                <a:latin typeface="+mn-lt"/>
                <a:sym typeface="Symbol"/>
              </a:rPr>
              <a:t>In what follows we study 4 samples, with doping</a:t>
            </a:r>
          </a:p>
          <a:p>
            <a:r>
              <a:rPr lang="en-US" sz="1600" dirty="0" smtClean="0">
                <a:latin typeface="+mn-lt"/>
                <a:sym typeface="Symbol"/>
              </a:rPr>
              <a:t>   x = 0.0011, 0.0020,   0.0087, 0.0200</a:t>
            </a:r>
          </a:p>
          <a:p>
            <a:endParaRPr lang="en-US" sz="1600" dirty="0" smtClean="0">
              <a:latin typeface="+mn-lt"/>
              <a:sym typeface="Symbol"/>
            </a:endParaRPr>
          </a:p>
          <a:p>
            <a:r>
              <a:rPr lang="en-US" sz="1600" dirty="0" smtClean="0">
                <a:latin typeface="+mn-lt"/>
                <a:sym typeface="Symbol"/>
              </a:rPr>
              <a:t>corresponding to, respectively:</a:t>
            </a:r>
          </a:p>
          <a:p>
            <a:r>
              <a:rPr lang="en-US" sz="1600" dirty="0">
                <a:latin typeface="+mn-lt"/>
                <a:sym typeface="Symbol"/>
              </a:rPr>
              <a:t> </a:t>
            </a:r>
            <a:r>
              <a:rPr lang="en-US" sz="1600" dirty="0" smtClean="0">
                <a:latin typeface="+mn-lt"/>
                <a:sym typeface="Symbol"/>
              </a:rPr>
              <a:t>  n</a:t>
            </a:r>
            <a:r>
              <a:rPr lang="en-US" sz="1600" baseline="-25000" dirty="0" smtClean="0">
                <a:latin typeface="+mn-lt"/>
                <a:sym typeface="Symbol"/>
              </a:rPr>
              <a:t>0</a:t>
            </a:r>
            <a:r>
              <a:rPr lang="en-US" sz="1600" dirty="0" smtClean="0">
                <a:latin typeface="+mn-lt"/>
                <a:sym typeface="Symbol"/>
              </a:rPr>
              <a:t> = 1.7  10</a:t>
            </a:r>
            <a:r>
              <a:rPr lang="en-US" sz="1600" baseline="30000" dirty="0" smtClean="0">
                <a:latin typeface="+mn-lt"/>
                <a:sym typeface="Symbol"/>
              </a:rPr>
              <a:t>19</a:t>
            </a:r>
            <a:r>
              <a:rPr lang="en-US" sz="1600" dirty="0" smtClean="0">
                <a:latin typeface="+mn-lt"/>
                <a:sym typeface="Symbol"/>
              </a:rPr>
              <a:t>, 3.4  10</a:t>
            </a:r>
            <a:r>
              <a:rPr lang="en-US" sz="1600" baseline="30000" dirty="0" smtClean="0">
                <a:latin typeface="+mn-lt"/>
                <a:sym typeface="Symbol"/>
              </a:rPr>
              <a:t>19</a:t>
            </a:r>
            <a:r>
              <a:rPr lang="en-US" sz="1600" dirty="0" smtClean="0">
                <a:latin typeface="+mn-lt"/>
                <a:sym typeface="Symbol"/>
              </a:rPr>
              <a:t>, 1.5  10</a:t>
            </a:r>
            <a:r>
              <a:rPr lang="en-US" sz="1600" baseline="30000" dirty="0" smtClean="0">
                <a:latin typeface="+mn-lt"/>
                <a:sym typeface="Symbol"/>
              </a:rPr>
              <a:t>20</a:t>
            </a:r>
            <a:r>
              <a:rPr lang="en-US" sz="1600" dirty="0" smtClean="0">
                <a:latin typeface="+mn-lt"/>
                <a:sym typeface="Symbol"/>
              </a:rPr>
              <a:t>, 3.4  10</a:t>
            </a:r>
            <a:r>
              <a:rPr lang="en-US" sz="1600" baseline="30000" dirty="0" smtClean="0">
                <a:latin typeface="+mn-lt"/>
                <a:sym typeface="Symbol"/>
              </a:rPr>
              <a:t>20</a:t>
            </a:r>
            <a:r>
              <a:rPr lang="en-US" sz="1600" dirty="0" smtClean="0">
                <a:latin typeface="+mn-lt"/>
                <a:sym typeface="Symbol"/>
              </a:rPr>
              <a:t> cm</a:t>
            </a:r>
            <a:r>
              <a:rPr lang="en-US" sz="1600" baseline="30000" dirty="0" smtClean="0">
                <a:latin typeface="+mn-lt"/>
                <a:sym typeface="Symbol"/>
              </a:rPr>
              <a:t>-3</a:t>
            </a:r>
            <a:r>
              <a:rPr lang="en-US" sz="1600" dirty="0" smtClean="0">
                <a:latin typeface="+mn-lt"/>
                <a:sym typeface="Symbol"/>
              </a:rPr>
              <a:t> </a:t>
            </a:r>
            <a:endParaRPr lang="nl-BE" sz="1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6207115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@ 2% doping</a:t>
            </a:r>
            <a:endParaRPr lang="nl-BE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683568" y="6597352"/>
            <a:ext cx="84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D. van der </a:t>
            </a:r>
            <a:r>
              <a:rPr lang="en-US" sz="1200" dirty="0" err="1" smtClean="0"/>
              <a:t>Marel</a:t>
            </a:r>
            <a:r>
              <a:rPr lang="en-US" sz="1200" dirty="0" smtClean="0"/>
              <a:t>, J.L.M. Van </a:t>
            </a:r>
            <a:r>
              <a:rPr lang="en-US" sz="1200" dirty="0" err="1" smtClean="0"/>
              <a:t>Mechelen</a:t>
            </a:r>
            <a:r>
              <a:rPr lang="en-US" sz="1200" dirty="0" smtClean="0"/>
              <a:t>, I.I. </a:t>
            </a:r>
            <a:r>
              <a:rPr lang="en-US" sz="1200" dirty="0" err="1" smtClean="0"/>
              <a:t>Mazin</a:t>
            </a:r>
            <a:r>
              <a:rPr lang="en-US" sz="1200" dirty="0" smtClean="0"/>
              <a:t>, Phys. Rev. B </a:t>
            </a:r>
            <a:r>
              <a:rPr lang="en-US" sz="1200" b="1" dirty="0" smtClean="0"/>
              <a:t>84</a:t>
            </a:r>
            <a:r>
              <a:rPr lang="en-US" sz="1200" dirty="0" smtClean="0"/>
              <a:t>, 205111 (2011).</a:t>
            </a:r>
            <a:endParaRPr lang="nl-BE" sz="1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2552130" cy="25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355976" y="3800888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5785" y="10955"/>
            <a:ext cx="7499905" cy="754062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Band splitting for the quasi 2D electron gas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496300" y="0"/>
            <a:ext cx="647700" cy="365125"/>
          </a:xfrm>
        </p:spPr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00" y="788007"/>
            <a:ext cx="2918780" cy="57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6355" y="740650"/>
            <a:ext cx="4709014" cy="353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64025" y="4941168"/>
            <a:ext cx="395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In addition to the </a:t>
            </a:r>
            <a:r>
              <a:rPr lang="en-US" sz="1600" dirty="0" smtClean="0">
                <a:solidFill>
                  <a:srgbClr val="993366"/>
                </a:solidFill>
                <a:latin typeface="+mn-lt"/>
              </a:rPr>
              <a:t>enhanced splitting of the bulk bands</a:t>
            </a:r>
            <a:r>
              <a:rPr lang="en-US" sz="1600" dirty="0" smtClean="0">
                <a:latin typeface="+mn-lt"/>
              </a:rPr>
              <a:t>, the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size-quantization </a:t>
            </a:r>
            <a:r>
              <a:rPr lang="en-US" sz="1600" dirty="0" err="1" smtClean="0">
                <a:solidFill>
                  <a:srgbClr val="00B050"/>
                </a:solidFill>
                <a:latin typeface="+mn-lt"/>
              </a:rPr>
              <a:t>subbands</a:t>
            </a:r>
            <a:r>
              <a:rPr lang="en-US" sz="1600" dirty="0" smtClean="0">
                <a:latin typeface="+mn-lt"/>
              </a:rPr>
              <a:t> appear</a:t>
            </a:r>
            <a:endParaRPr lang="en-US" sz="16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573471" y="4389128"/>
            <a:ext cx="3007391" cy="655483"/>
          </a:xfrm>
          <a:prstGeom prst="straightConnector1">
            <a:avLst/>
          </a:prstGeom>
          <a:ln w="25400">
            <a:solidFill>
              <a:srgbClr val="993366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531876" y="4113149"/>
            <a:ext cx="422455" cy="1157774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4024" y="2522944"/>
            <a:ext cx="313038" cy="2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766043">
            <a:off x="3208899" y="2265830"/>
            <a:ext cx="165847" cy="13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766043">
            <a:off x="3208591" y="4047034"/>
            <a:ext cx="165847" cy="13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766043">
            <a:off x="3213382" y="5806077"/>
            <a:ext cx="165847" cy="13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3585" y="2265848"/>
            <a:ext cx="306779" cy="20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 rot="766043">
            <a:off x="1694960" y="6146716"/>
            <a:ext cx="165847" cy="13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9373" y="5351661"/>
            <a:ext cx="284744" cy="13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7875" y="3579373"/>
            <a:ext cx="284744" cy="13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8720" y="1832691"/>
            <a:ext cx="276891" cy="11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06017" y="1845054"/>
            <a:ext cx="60783" cy="5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3585" y="4026730"/>
            <a:ext cx="306779" cy="20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3585" y="5941850"/>
            <a:ext cx="306779" cy="20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4024" y="4349928"/>
            <a:ext cx="313038" cy="2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4024" y="6165895"/>
            <a:ext cx="313038" cy="2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71" y="806893"/>
            <a:ext cx="307577" cy="1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0484" y="2578380"/>
            <a:ext cx="307577" cy="1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0484" y="4356435"/>
            <a:ext cx="307577" cy="1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394017" y="5479243"/>
            <a:ext cx="863630" cy="21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397521" y="3715047"/>
            <a:ext cx="863630" cy="21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397522" y="1914847"/>
            <a:ext cx="863630" cy="21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38740" y="6536377"/>
            <a:ext cx="612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S. N. </a:t>
            </a:r>
            <a:r>
              <a:rPr lang="en-US" sz="1200" dirty="0" err="1">
                <a:latin typeface="+mn-lt"/>
              </a:rPr>
              <a:t>Klimin</a:t>
            </a:r>
            <a:r>
              <a:rPr lang="en-US" sz="1200" dirty="0">
                <a:latin typeface="+mn-lt"/>
              </a:rPr>
              <a:t>, J. </a:t>
            </a:r>
            <a:r>
              <a:rPr lang="en-US" sz="1200" dirty="0" err="1">
                <a:latin typeface="+mn-lt"/>
              </a:rPr>
              <a:t>Tempere</a:t>
            </a:r>
            <a:r>
              <a:rPr lang="en-US" sz="1200" dirty="0">
                <a:latin typeface="+mn-lt"/>
              </a:rPr>
              <a:t>, J. T. </a:t>
            </a:r>
            <a:r>
              <a:rPr lang="en-US" sz="1200" dirty="0" err="1">
                <a:latin typeface="+mn-lt"/>
              </a:rPr>
              <a:t>Devreese</a:t>
            </a:r>
            <a:r>
              <a:rPr lang="en-US" sz="1200" dirty="0">
                <a:latin typeface="+mn-lt"/>
              </a:rPr>
              <a:t>, and D. van der </a:t>
            </a:r>
            <a:r>
              <a:rPr lang="en-US" sz="1200" dirty="0" err="1" smtClean="0">
                <a:latin typeface="+mn-lt"/>
              </a:rPr>
              <a:t>Marel</a:t>
            </a:r>
            <a:r>
              <a:rPr lang="en-US" sz="1200" dirty="0" smtClean="0">
                <a:latin typeface="+mn-lt"/>
              </a:rPr>
              <a:t>, Phys</a:t>
            </a:r>
            <a:r>
              <a:rPr lang="en-US" sz="1200" dirty="0">
                <a:latin typeface="+mn-lt"/>
              </a:rPr>
              <a:t>. Rev. B </a:t>
            </a:r>
            <a:r>
              <a:rPr lang="en-US" sz="1200" b="1" dirty="0">
                <a:latin typeface="+mn-lt"/>
              </a:rPr>
              <a:t>89</a:t>
            </a:r>
            <a:r>
              <a:rPr lang="en-US" sz="1200" dirty="0">
                <a:latin typeface="+mn-lt"/>
              </a:rPr>
              <a:t>, 184514 </a:t>
            </a:r>
            <a:r>
              <a:rPr lang="en-US" sz="1200" dirty="0" smtClean="0">
                <a:latin typeface="+mn-lt"/>
              </a:rPr>
              <a:t>(2014)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0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5785" y="10955"/>
            <a:ext cx="7499905" cy="754062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Mechanism of superconductivity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496300" y="0"/>
            <a:ext cx="647700" cy="365125"/>
          </a:xfrm>
        </p:spPr>
        <p:txBody>
          <a:bodyPr/>
          <a:lstStyle/>
          <a:p>
            <a:pPr>
              <a:defRPr/>
            </a:pPr>
            <a:fld id="{92B9BA01-940D-478B-9B95-AF29E9554F7F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00708"/>
            <a:ext cx="1522095" cy="2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4144" y="674914"/>
            <a:ext cx="145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rgbClr val="A50021"/>
                </a:solidFill>
                <a:latin typeface="Calibri"/>
              </a:rPr>
              <a:t>The system</a:t>
            </a:r>
            <a:endParaRPr lang="en-US" sz="2000" i="1" u="sng" dirty="0">
              <a:solidFill>
                <a:srgbClr val="A50021"/>
              </a:solidFill>
              <a:latin typeface="Calibri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159" y="1348745"/>
            <a:ext cx="4002786" cy="176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040" y="3162302"/>
            <a:ext cx="6923913" cy="78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2830" y="4086766"/>
            <a:ext cx="3400425" cy="69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3125" y="4889776"/>
            <a:ext cx="4099941" cy="59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91580" y="1814166"/>
            <a:ext cx="188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Electron subsystem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772158"/>
            <a:ext cx="188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Hamiltonian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176" y="2508277"/>
            <a:ext cx="188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Phonons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7625" y="1424084"/>
            <a:ext cx="1137535" cy="584775"/>
          </a:xfrm>
          <a:prstGeom prst="rect">
            <a:avLst/>
          </a:prstGeom>
          <a:noFill/>
          <a:ln w="22225">
            <a:solidFill>
              <a:srgbClr val="00B050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alibri"/>
              </a:rPr>
              <a:t>Coulomb interaction</a:t>
            </a:r>
            <a:endParaRPr lang="en-US" sz="16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347" y="4144136"/>
            <a:ext cx="1886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Electron-phonon interaction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493" y="1306056"/>
            <a:ext cx="6560757" cy="1810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4463" y="3166262"/>
            <a:ext cx="7171913" cy="77975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3551" y="4005064"/>
            <a:ext cx="5984693" cy="1548172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9912" y="764704"/>
            <a:ext cx="2988332" cy="3614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329" y="5740685"/>
            <a:ext cx="615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Because the </a:t>
            </a:r>
            <a:r>
              <a:rPr lang="en-US" dirty="0" smtClean="0">
                <a:solidFill>
                  <a:srgbClr val="3333CC"/>
                </a:solidFill>
                <a:latin typeface="Calibri"/>
              </a:rPr>
              <a:t>optical-phonon energies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can exceed the Fermi energy, the BCS and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Eliashberg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approaches can be inapplicable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Arrow Connector 10"/>
          <p:cNvCxnSpPr>
            <a:stCxn id="15" idx="1"/>
          </p:cNvCxnSpPr>
          <p:nvPr/>
        </p:nvCxnSpPr>
        <p:spPr>
          <a:xfrm flipH="1">
            <a:off x="7107946" y="1716472"/>
            <a:ext cx="559679" cy="97694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726502" y="1752952"/>
            <a:ext cx="437786" cy="415908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21958" y="1778467"/>
            <a:ext cx="592982" cy="41209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7625" y="800708"/>
            <a:ext cx="1352550" cy="58477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One-electron energy</a:t>
            </a:r>
            <a:endParaRPr lang="en-US" sz="16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157589" y="1124161"/>
            <a:ext cx="2505757" cy="6543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67625" y="2069860"/>
            <a:ext cx="885825" cy="584775"/>
          </a:xfrm>
          <a:prstGeom prst="rect">
            <a:avLst/>
          </a:prstGeom>
          <a:noFill/>
          <a:ln w="22225">
            <a:solidFill>
              <a:srgbClr val="3333CC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CC"/>
                </a:solidFill>
                <a:latin typeface="Calibri"/>
              </a:rPr>
              <a:t>Phonon energy</a:t>
            </a:r>
            <a:endParaRPr lang="en-US" sz="1600" dirty="0">
              <a:solidFill>
                <a:srgbClr val="3333CC"/>
              </a:solidFill>
              <a:latin typeface="Calibri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114940" y="2362247"/>
            <a:ext cx="2548407" cy="146030"/>
          </a:xfrm>
          <a:prstGeom prst="straightConnector1">
            <a:avLst/>
          </a:prstGeom>
          <a:ln w="25400">
            <a:solidFill>
              <a:srgbClr val="3333CC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67550" y="5485660"/>
            <a:ext cx="2000250" cy="830997"/>
          </a:xfrm>
          <a:prstGeom prst="rect">
            <a:avLst/>
          </a:prstGeom>
          <a:noFill/>
          <a:ln w="22225">
            <a:solidFill>
              <a:srgbClr val="3333CC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CC"/>
                </a:solidFill>
                <a:latin typeface="Calibri"/>
              </a:rPr>
              <a:t>Matrix element for the electron-phonon interaction</a:t>
            </a:r>
            <a:endParaRPr lang="en-US" sz="1600" dirty="0">
              <a:solidFill>
                <a:srgbClr val="3333CC"/>
              </a:solidFill>
              <a:latin typeface="Calibri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396989" y="5284715"/>
            <a:ext cx="2670561" cy="696985"/>
          </a:xfrm>
          <a:prstGeom prst="straightConnector1">
            <a:avLst/>
          </a:prstGeom>
          <a:ln w="25400">
            <a:solidFill>
              <a:srgbClr val="3333CC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822576" y="4872622"/>
            <a:ext cx="592982" cy="412093"/>
          </a:xfrm>
          <a:prstGeom prst="roundRect">
            <a:avLst/>
          </a:prstGeom>
          <a:noFill/>
          <a:ln w="19050">
            <a:solidFill>
              <a:srgbClr val="33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67550" y="4022485"/>
            <a:ext cx="1737610" cy="830997"/>
          </a:xfrm>
          <a:prstGeom prst="rect">
            <a:avLst/>
          </a:prstGeom>
          <a:noFill/>
          <a:ln w="22225">
            <a:solidFill>
              <a:srgbClr val="7030A0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libri"/>
              </a:rPr>
              <a:t>Matrix element for the Coulomb interaction</a:t>
            </a:r>
            <a:endParaRPr lang="en-US" sz="1600" dirty="0">
              <a:solidFill>
                <a:srgbClr val="7030A0"/>
              </a:solidFill>
              <a:latin typeface="Calibri"/>
            </a:endParaRPr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>
          <a:xfrm flipH="1" flipV="1">
            <a:off x="4177916" y="3674992"/>
            <a:ext cx="2889634" cy="762992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603501" y="3262897"/>
            <a:ext cx="592982" cy="412093"/>
          </a:xfrm>
          <a:prstGeom prst="round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516982" y="2494574"/>
            <a:ext cx="592982" cy="412093"/>
          </a:xfrm>
          <a:prstGeom prst="roundRect">
            <a:avLst/>
          </a:prstGeom>
          <a:noFill/>
          <a:ln w="19050">
            <a:solidFill>
              <a:srgbClr val="33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3588" y="6500373"/>
            <a:ext cx="612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S. N. </a:t>
            </a:r>
            <a:r>
              <a:rPr lang="en-US" sz="1200" dirty="0" err="1">
                <a:latin typeface="+mn-lt"/>
              </a:rPr>
              <a:t>Klimin</a:t>
            </a:r>
            <a:r>
              <a:rPr lang="en-US" sz="1200" dirty="0">
                <a:latin typeface="+mn-lt"/>
              </a:rPr>
              <a:t>, J. </a:t>
            </a:r>
            <a:r>
              <a:rPr lang="en-US" sz="1200" dirty="0" err="1">
                <a:latin typeface="+mn-lt"/>
              </a:rPr>
              <a:t>Tempere</a:t>
            </a:r>
            <a:r>
              <a:rPr lang="en-US" sz="1200" dirty="0">
                <a:latin typeface="+mn-lt"/>
              </a:rPr>
              <a:t>, J. T. </a:t>
            </a:r>
            <a:r>
              <a:rPr lang="en-US" sz="1200" dirty="0" err="1">
                <a:latin typeface="+mn-lt"/>
              </a:rPr>
              <a:t>Devreese</a:t>
            </a:r>
            <a:r>
              <a:rPr lang="en-US" sz="1200" dirty="0">
                <a:latin typeface="+mn-lt"/>
              </a:rPr>
              <a:t>, and D. van der </a:t>
            </a:r>
            <a:r>
              <a:rPr lang="en-US" sz="1200" dirty="0" err="1" smtClean="0">
                <a:latin typeface="+mn-lt"/>
              </a:rPr>
              <a:t>Marel</a:t>
            </a:r>
            <a:r>
              <a:rPr lang="en-US" sz="1200" dirty="0" smtClean="0">
                <a:latin typeface="+mn-lt"/>
              </a:rPr>
              <a:t>, Phys</a:t>
            </a:r>
            <a:r>
              <a:rPr lang="en-US" sz="1200" dirty="0">
                <a:latin typeface="+mn-lt"/>
              </a:rPr>
              <a:t>. Rev. B </a:t>
            </a:r>
            <a:r>
              <a:rPr lang="en-US" sz="1200" b="1" dirty="0">
                <a:latin typeface="+mn-lt"/>
              </a:rPr>
              <a:t>89</a:t>
            </a:r>
            <a:r>
              <a:rPr lang="en-US" sz="1200" dirty="0">
                <a:latin typeface="+mn-lt"/>
              </a:rPr>
              <a:t>, 184514 </a:t>
            </a:r>
            <a:r>
              <a:rPr lang="en-US" sz="1200" dirty="0" smtClean="0">
                <a:latin typeface="+mn-lt"/>
              </a:rPr>
              <a:t>(2014)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78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5785" y="10955"/>
            <a:ext cx="7499905" cy="754062"/>
          </a:xfrm>
        </p:spPr>
        <p:txBody>
          <a:bodyPr/>
          <a:lstStyle/>
          <a:p>
            <a:r>
              <a:rPr lang="en-US" dirty="0">
                <a:solidFill>
                  <a:srgbClr val="7D002E"/>
                </a:solidFill>
                <a:latin typeface="Calibri" pitchFamily="34" charset="0"/>
              </a:rPr>
              <a:t>Dielectric function method for superconductivity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9612" y="980728"/>
            <a:ext cx="73088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n-lt"/>
              </a:rPr>
              <a:t>For polar crystals with sufficiently high optical-phonon frequencies and/or low carrier densities, the conditions for the </a:t>
            </a:r>
            <a:r>
              <a:rPr lang="en-US" sz="1600" dirty="0" err="1">
                <a:latin typeface="+mn-lt"/>
              </a:rPr>
              <a:t>Migdal</a:t>
            </a:r>
            <a:r>
              <a:rPr lang="en-US" sz="1600" dirty="0">
                <a:latin typeface="+mn-lt"/>
              </a:rPr>
              <a:t> theorem are not fulfilled. Therefore we use the dielectric function </a:t>
            </a:r>
            <a:r>
              <a:rPr lang="en-US" sz="1600" dirty="0" smtClean="0">
                <a:latin typeface="+mn-lt"/>
              </a:rPr>
              <a:t>method</a:t>
            </a:r>
            <a:r>
              <a:rPr lang="en-US" sz="1600" baseline="30000" dirty="0" smtClean="0">
                <a:latin typeface="+mn-lt"/>
              </a:rPr>
              <a:t>1</a:t>
            </a:r>
            <a:r>
              <a:rPr lang="en-US" sz="1600" dirty="0" smtClean="0">
                <a:latin typeface="+mn-lt"/>
              </a:rPr>
              <a:t> valid </a:t>
            </a:r>
            <a:r>
              <a:rPr lang="en-US" sz="1600" dirty="0">
                <a:latin typeface="+mn-lt"/>
              </a:rPr>
              <a:t>far beyond the adiabatic case.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 smtClean="0">
                <a:latin typeface="+mn-lt"/>
              </a:rPr>
              <a:t>The </a:t>
            </a:r>
            <a:r>
              <a:rPr lang="en-US" sz="1600" dirty="0">
                <a:latin typeface="+mn-lt"/>
              </a:rPr>
              <a:t>gap </a:t>
            </a:r>
            <a:r>
              <a:rPr lang="en-US" sz="1600" dirty="0" smtClean="0">
                <a:latin typeface="+mn-lt"/>
              </a:rPr>
              <a:t>equation</a:t>
            </a:r>
            <a:endParaRPr lang="en-US" sz="1600" dirty="0">
              <a:latin typeface="+mn-lt"/>
            </a:endParaRP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r>
              <a:rPr lang="en-US" sz="1600" dirty="0" smtClean="0">
                <a:latin typeface="+mn-lt"/>
              </a:rPr>
              <a:t>contains the </a:t>
            </a:r>
            <a:r>
              <a:rPr lang="en-US" sz="1600" dirty="0">
                <a:latin typeface="+mn-lt"/>
              </a:rPr>
              <a:t>kernel function:</a:t>
            </a: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 smtClean="0">
                <a:latin typeface="+mn-lt"/>
              </a:rPr>
              <a:t>with</a:t>
            </a:r>
            <a:endParaRPr lang="en-US" sz="1600" dirty="0">
              <a:latin typeface="+mn-lt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40" y="2332298"/>
            <a:ext cx="433578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6" y="3770744"/>
            <a:ext cx="5162550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04" y="5229201"/>
            <a:ext cx="609600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63588" y="6500373"/>
            <a:ext cx="612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S. N. </a:t>
            </a:r>
            <a:r>
              <a:rPr lang="en-US" sz="1200" dirty="0" err="1">
                <a:latin typeface="+mn-lt"/>
              </a:rPr>
              <a:t>Klimin</a:t>
            </a:r>
            <a:r>
              <a:rPr lang="en-US" sz="1200" dirty="0">
                <a:latin typeface="+mn-lt"/>
              </a:rPr>
              <a:t>, J. </a:t>
            </a:r>
            <a:r>
              <a:rPr lang="en-US" sz="1200" dirty="0" err="1">
                <a:latin typeface="+mn-lt"/>
              </a:rPr>
              <a:t>Tempere</a:t>
            </a:r>
            <a:r>
              <a:rPr lang="en-US" sz="1200" dirty="0">
                <a:latin typeface="+mn-lt"/>
              </a:rPr>
              <a:t>, J. T. </a:t>
            </a:r>
            <a:r>
              <a:rPr lang="en-US" sz="1200" dirty="0" err="1">
                <a:latin typeface="+mn-lt"/>
              </a:rPr>
              <a:t>Devreese</a:t>
            </a:r>
            <a:r>
              <a:rPr lang="en-US" sz="1200" dirty="0">
                <a:latin typeface="+mn-lt"/>
              </a:rPr>
              <a:t>, and D. van der </a:t>
            </a:r>
            <a:r>
              <a:rPr lang="en-US" sz="1200" dirty="0" err="1" smtClean="0">
                <a:latin typeface="+mn-lt"/>
              </a:rPr>
              <a:t>Marel</a:t>
            </a:r>
            <a:r>
              <a:rPr lang="en-US" sz="1200" dirty="0" smtClean="0">
                <a:latin typeface="+mn-lt"/>
              </a:rPr>
              <a:t>, Phys</a:t>
            </a:r>
            <a:r>
              <a:rPr lang="en-US" sz="1200" dirty="0">
                <a:latin typeface="+mn-lt"/>
              </a:rPr>
              <a:t>. Rev. B </a:t>
            </a:r>
            <a:r>
              <a:rPr lang="en-US" sz="1200" b="1" dirty="0">
                <a:latin typeface="+mn-lt"/>
              </a:rPr>
              <a:t>89</a:t>
            </a:r>
            <a:r>
              <a:rPr lang="en-US" sz="1200" dirty="0">
                <a:latin typeface="+mn-lt"/>
              </a:rPr>
              <a:t>, 184514 </a:t>
            </a:r>
            <a:r>
              <a:rPr lang="en-US" sz="1200" dirty="0" smtClean="0">
                <a:latin typeface="+mn-lt"/>
              </a:rPr>
              <a:t>(2014)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49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5785" y="10955"/>
            <a:ext cx="7499905" cy="754062"/>
          </a:xfrm>
        </p:spPr>
        <p:txBody>
          <a:bodyPr/>
          <a:lstStyle/>
          <a:p>
            <a:r>
              <a:rPr lang="en-US" dirty="0">
                <a:solidFill>
                  <a:srgbClr val="7D002E"/>
                </a:solidFill>
                <a:latin typeface="Calibri" pitchFamily="34" charset="0"/>
              </a:rPr>
              <a:t>Dielectric function method for superconductivity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800708"/>
            <a:ext cx="73088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+mn-lt"/>
              </a:rPr>
              <a:t>The </a:t>
            </a:r>
            <a:r>
              <a:rPr lang="en-US" sz="1600" dirty="0">
                <a:latin typeface="+mn-lt"/>
              </a:rPr>
              <a:t>effective interaction potential: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 smtClean="0">
                <a:latin typeface="+mn-lt"/>
              </a:rPr>
              <a:t>Screening is taken into account within </a:t>
            </a:r>
            <a:r>
              <a:rPr lang="en-US" sz="1600" dirty="0">
                <a:latin typeface="+mn-lt"/>
              </a:rPr>
              <a:t>RPA: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r>
              <a:rPr lang="en-US" sz="1600" dirty="0" smtClean="0">
                <a:latin typeface="+mn-lt"/>
              </a:rPr>
              <a:t>The </a:t>
            </a:r>
            <a:r>
              <a:rPr lang="en-US" sz="1600" dirty="0">
                <a:latin typeface="+mn-lt"/>
              </a:rPr>
              <a:t>non-screened potential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 smtClean="0">
                <a:latin typeface="+mn-lt"/>
              </a:rPr>
              <a:t>The </a:t>
            </a:r>
            <a:r>
              <a:rPr lang="en-US" sz="1600" dirty="0">
                <a:latin typeface="+mn-lt"/>
              </a:rPr>
              <a:t>acoustic-phonon contribution</a:t>
            </a:r>
            <a:r>
              <a:rPr lang="en-US" sz="1600" dirty="0" smtClean="0">
                <a:latin typeface="+mn-lt"/>
              </a:rPr>
              <a:t>:</a:t>
            </a:r>
            <a:endParaRPr lang="en-US" sz="1600" dirty="0">
              <a:latin typeface="+mn-lt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64" y="1340768"/>
            <a:ext cx="3284220" cy="28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48" y="2600908"/>
            <a:ext cx="344424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3969060"/>
            <a:ext cx="4008120" cy="6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08" y="5697252"/>
            <a:ext cx="2994660" cy="5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73698" y="4545124"/>
            <a:ext cx="380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Coulomb</a:t>
            </a:r>
            <a:r>
              <a:rPr lang="en-US" sz="1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d              </a:t>
            </a:r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Electron-phonon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matrix elements 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701181" y="3969059"/>
            <a:ext cx="546783" cy="533153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832140" y="3933056"/>
            <a:ext cx="828092" cy="569157"/>
          </a:xfrm>
          <a:prstGeom prst="roundRect">
            <a:avLst>
              <a:gd name="adj" fmla="val 34340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63588" y="6500373"/>
            <a:ext cx="612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S. N. </a:t>
            </a:r>
            <a:r>
              <a:rPr lang="en-US" sz="1200" dirty="0" err="1">
                <a:latin typeface="+mn-lt"/>
              </a:rPr>
              <a:t>Klimin</a:t>
            </a:r>
            <a:r>
              <a:rPr lang="en-US" sz="1200" dirty="0">
                <a:latin typeface="+mn-lt"/>
              </a:rPr>
              <a:t>, J. </a:t>
            </a:r>
            <a:r>
              <a:rPr lang="en-US" sz="1200" dirty="0" err="1">
                <a:latin typeface="+mn-lt"/>
              </a:rPr>
              <a:t>Tempere</a:t>
            </a:r>
            <a:r>
              <a:rPr lang="en-US" sz="1200" dirty="0">
                <a:latin typeface="+mn-lt"/>
              </a:rPr>
              <a:t>, J. T. </a:t>
            </a:r>
            <a:r>
              <a:rPr lang="en-US" sz="1200" dirty="0" err="1">
                <a:latin typeface="+mn-lt"/>
              </a:rPr>
              <a:t>Devreese</a:t>
            </a:r>
            <a:r>
              <a:rPr lang="en-US" sz="1200" dirty="0">
                <a:latin typeface="+mn-lt"/>
              </a:rPr>
              <a:t>, and D. van der </a:t>
            </a:r>
            <a:r>
              <a:rPr lang="en-US" sz="1200" dirty="0" err="1" smtClean="0">
                <a:latin typeface="+mn-lt"/>
              </a:rPr>
              <a:t>Marel</a:t>
            </a:r>
            <a:r>
              <a:rPr lang="en-US" sz="1200" dirty="0" smtClean="0">
                <a:latin typeface="+mn-lt"/>
              </a:rPr>
              <a:t>, Phys</a:t>
            </a:r>
            <a:r>
              <a:rPr lang="en-US" sz="1200" dirty="0">
                <a:latin typeface="+mn-lt"/>
              </a:rPr>
              <a:t>. Rev. B </a:t>
            </a:r>
            <a:r>
              <a:rPr lang="en-US" sz="1200" b="1" dirty="0">
                <a:latin typeface="+mn-lt"/>
              </a:rPr>
              <a:t>89</a:t>
            </a:r>
            <a:r>
              <a:rPr lang="en-US" sz="1200" dirty="0">
                <a:latin typeface="+mn-lt"/>
              </a:rPr>
              <a:t>, 184514 </a:t>
            </a:r>
            <a:r>
              <a:rPr lang="en-US" sz="1200" dirty="0" smtClean="0">
                <a:latin typeface="+mn-lt"/>
              </a:rPr>
              <a:t>(2014)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73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5785" y="10955"/>
            <a:ext cx="7499905" cy="754062"/>
          </a:xfrm>
        </p:spPr>
        <p:txBody>
          <a:bodyPr/>
          <a:lstStyle/>
          <a:p>
            <a:r>
              <a:rPr lang="en-US" dirty="0">
                <a:solidFill>
                  <a:srgbClr val="7D002E"/>
                </a:solidFill>
                <a:latin typeface="Calibri" pitchFamily="34" charset="0"/>
              </a:rPr>
              <a:t>Kernel function and critical temperature</a:t>
            </a:r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800708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n-lt"/>
              </a:rPr>
              <a:t>The kernel function is energy-nonlocal, as distinct from the BCS and </a:t>
            </a:r>
            <a:r>
              <a:rPr lang="en-US" sz="1600" dirty="0" err="1">
                <a:latin typeface="+mn-lt"/>
              </a:rPr>
              <a:t>Migdal-Eliashberg</a:t>
            </a:r>
            <a:r>
              <a:rPr lang="en-US" sz="1600" dirty="0">
                <a:latin typeface="+mn-lt"/>
              </a:rPr>
              <a:t> approaches, since it is provided by a retarded effective electron-electron interaction through the </a:t>
            </a:r>
            <a:r>
              <a:rPr lang="en-US" sz="1600" dirty="0" err="1">
                <a:latin typeface="+mn-lt"/>
              </a:rPr>
              <a:t>plasmon</a:t>
            </a:r>
            <a:r>
              <a:rPr lang="en-US" sz="1600" dirty="0">
                <a:latin typeface="+mn-lt"/>
              </a:rPr>
              <a:t>-phonon excitations.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>
                <a:latin typeface="+mn-lt"/>
              </a:rPr>
              <a:t>Beyond the </a:t>
            </a:r>
            <a:r>
              <a:rPr lang="en-US" sz="1600" dirty="0" err="1">
                <a:latin typeface="+mn-lt"/>
              </a:rPr>
              <a:t>Migdal</a:t>
            </a:r>
            <a:r>
              <a:rPr lang="en-US" sz="1600" dirty="0">
                <a:latin typeface="+mn-lt"/>
              </a:rPr>
              <a:t> theorem, superconductivity in an electron-phonon system can exist despite the fact that the kernel function is positive for all </a:t>
            </a:r>
            <a:r>
              <a:rPr lang="en-US" sz="1600" dirty="0" smtClean="0">
                <a:latin typeface="+mn-lt"/>
              </a:rPr>
              <a:t>energies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 critical temperature has been explicitly determined:</a:t>
            </a:r>
            <a:endParaRPr lang="nl-BE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en-US" sz="16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588" y="6500373"/>
            <a:ext cx="612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S. N. </a:t>
            </a:r>
            <a:r>
              <a:rPr lang="en-US" sz="1200" dirty="0" err="1">
                <a:latin typeface="+mn-lt"/>
              </a:rPr>
              <a:t>Klimin</a:t>
            </a:r>
            <a:r>
              <a:rPr lang="en-US" sz="1200" dirty="0">
                <a:latin typeface="+mn-lt"/>
              </a:rPr>
              <a:t>, J. </a:t>
            </a:r>
            <a:r>
              <a:rPr lang="en-US" sz="1200" dirty="0" err="1">
                <a:latin typeface="+mn-lt"/>
              </a:rPr>
              <a:t>Tempere</a:t>
            </a:r>
            <a:r>
              <a:rPr lang="en-US" sz="1200" dirty="0">
                <a:latin typeface="+mn-lt"/>
              </a:rPr>
              <a:t>, J. T. </a:t>
            </a:r>
            <a:r>
              <a:rPr lang="en-US" sz="1200" dirty="0" err="1">
                <a:latin typeface="+mn-lt"/>
              </a:rPr>
              <a:t>Devreese</a:t>
            </a:r>
            <a:r>
              <a:rPr lang="en-US" sz="1200" dirty="0">
                <a:latin typeface="+mn-lt"/>
              </a:rPr>
              <a:t>, and D. van der </a:t>
            </a:r>
            <a:r>
              <a:rPr lang="en-US" sz="1200" dirty="0" err="1" smtClean="0">
                <a:latin typeface="+mn-lt"/>
              </a:rPr>
              <a:t>Marel</a:t>
            </a:r>
            <a:r>
              <a:rPr lang="en-US" sz="1200" dirty="0" smtClean="0">
                <a:latin typeface="+mn-lt"/>
              </a:rPr>
              <a:t>, Phys</a:t>
            </a:r>
            <a:r>
              <a:rPr lang="en-US" sz="1200" dirty="0">
                <a:latin typeface="+mn-lt"/>
              </a:rPr>
              <a:t>. Rev. B </a:t>
            </a:r>
            <a:r>
              <a:rPr lang="en-US" sz="1200" b="1" dirty="0">
                <a:latin typeface="+mn-lt"/>
              </a:rPr>
              <a:t>89</a:t>
            </a:r>
            <a:r>
              <a:rPr lang="en-US" sz="1200" dirty="0">
                <a:latin typeface="+mn-lt"/>
              </a:rPr>
              <a:t>, 184514 </a:t>
            </a:r>
            <a:r>
              <a:rPr lang="en-US" sz="1200" dirty="0" smtClean="0">
                <a:latin typeface="+mn-lt"/>
              </a:rPr>
              <a:t>(2014)</a:t>
            </a:r>
            <a:endParaRPr lang="en-US" sz="1200" dirty="0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373216"/>
            <a:ext cx="542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96" y="4744958"/>
            <a:ext cx="3409950" cy="21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76" y="4581128"/>
            <a:ext cx="2019300" cy="54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9985"/>
            <a:ext cx="4024313" cy="28829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5785" y="10955"/>
            <a:ext cx="7499905" cy="754062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Critical temperatures: theory and experiment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572" y="1004530"/>
            <a:ext cx="3636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+mn-lt"/>
              </a:rPr>
              <a:t>The calculation, performed without </a:t>
            </a:r>
            <a:r>
              <a:rPr lang="en-US" sz="1600" dirty="0" smtClean="0">
                <a:latin typeface="+mn-lt"/>
              </a:rPr>
              <a:t>fit and </a:t>
            </a:r>
            <a:r>
              <a:rPr lang="en-US" sz="1600" dirty="0">
                <a:latin typeface="+mn-lt"/>
              </a:rPr>
              <a:t>using parameter values known from literature, yields the critical temperatures </a:t>
            </a:r>
            <a:r>
              <a:rPr lang="en-US" sz="1600" i="1" dirty="0">
                <a:latin typeface="+mn-lt"/>
              </a:rPr>
              <a:t>within the same range as in the experiments</a:t>
            </a:r>
            <a:r>
              <a:rPr lang="en-US" sz="1600" dirty="0">
                <a:latin typeface="+mn-lt"/>
              </a:rPr>
              <a:t>.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>
                <a:solidFill>
                  <a:srgbClr val="3333CC"/>
                </a:solidFill>
                <a:latin typeface="+mn-lt"/>
              </a:rPr>
              <a:t>At low densities</a:t>
            </a:r>
            <a:r>
              <a:rPr lang="en-US" sz="1600" dirty="0">
                <a:latin typeface="+mn-lt"/>
              </a:rPr>
              <a:t>, the critical temperature depends on the carrier density almost linearly. In this regime it is well described by a BCS-like expression with the Fermi energy instead of the Debye energy: 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endParaRPr lang="en-US" sz="1600" dirty="0" smtClean="0">
              <a:latin typeface="+mn-lt"/>
            </a:endParaRPr>
          </a:p>
          <a:p>
            <a:pPr algn="just"/>
            <a:r>
              <a:rPr lang="en-US" sz="1600" dirty="0" smtClean="0">
                <a:latin typeface="+mn-lt"/>
              </a:rPr>
              <a:t>with </a:t>
            </a:r>
            <a:r>
              <a:rPr lang="en-US" sz="1600" i="1" dirty="0">
                <a:latin typeface="Symbol" pitchFamily="18" charset="2"/>
              </a:rPr>
              <a:t>l</a:t>
            </a:r>
            <a:r>
              <a:rPr lang="en-US" sz="1600" dirty="0">
                <a:latin typeface="+mn-lt"/>
              </a:rPr>
              <a:t> independent on the density at low densities. This is a direct consequence of the anti-adiabatic regime at low densities. 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896036" y="656692"/>
            <a:ext cx="3987055" cy="5796644"/>
            <a:chOff x="4896036" y="790968"/>
            <a:chExt cx="3894697" cy="5662368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036" y="790968"/>
              <a:ext cx="3894697" cy="566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4"/>
            <a:stretch/>
          </p:blipFill>
          <p:spPr bwMode="auto">
            <a:xfrm>
              <a:off x="7482279" y="2663154"/>
              <a:ext cx="807977" cy="167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88" b="32556"/>
            <a:stretch/>
          </p:blipFill>
          <p:spPr bwMode="auto">
            <a:xfrm>
              <a:off x="7482279" y="2830619"/>
              <a:ext cx="807977" cy="161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398"/>
            <a:stretch/>
          </p:blipFill>
          <p:spPr bwMode="auto">
            <a:xfrm>
              <a:off x="7482279" y="2996428"/>
              <a:ext cx="807977" cy="141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4" y="4064870"/>
            <a:ext cx="3074670" cy="590550"/>
          </a:xfrm>
          <a:prstGeom prst="rect">
            <a:avLst/>
          </a:prstGeom>
          <a:noFill/>
          <a:ln w="1905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067944" y="2986974"/>
            <a:ext cx="1080120" cy="1077898"/>
          </a:xfrm>
          <a:prstGeom prst="straightConnector1">
            <a:avLst/>
          </a:prstGeom>
          <a:ln w="25400">
            <a:solidFill>
              <a:srgbClr val="3333CC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148064" y="2262948"/>
            <a:ext cx="900100" cy="914023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5556" y="6141494"/>
            <a:ext cx="499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S. N. </a:t>
            </a:r>
            <a:r>
              <a:rPr lang="en-US" sz="1000" dirty="0" err="1">
                <a:latin typeface="+mn-lt"/>
              </a:rPr>
              <a:t>Klimin</a:t>
            </a:r>
            <a:r>
              <a:rPr lang="en-US" sz="1000" dirty="0">
                <a:latin typeface="+mn-lt"/>
              </a:rPr>
              <a:t>, J. </a:t>
            </a:r>
            <a:r>
              <a:rPr lang="en-US" sz="1000" dirty="0" err="1">
                <a:latin typeface="+mn-lt"/>
              </a:rPr>
              <a:t>Tempere</a:t>
            </a:r>
            <a:r>
              <a:rPr lang="en-US" sz="1000" dirty="0">
                <a:latin typeface="+mn-lt"/>
              </a:rPr>
              <a:t>, J. T. </a:t>
            </a:r>
            <a:r>
              <a:rPr lang="en-US" sz="1000" dirty="0" err="1">
                <a:latin typeface="+mn-lt"/>
              </a:rPr>
              <a:t>Devreese</a:t>
            </a:r>
            <a:r>
              <a:rPr lang="en-US" sz="1000" dirty="0">
                <a:latin typeface="+mn-lt"/>
              </a:rPr>
              <a:t>, and D. van der </a:t>
            </a:r>
            <a:r>
              <a:rPr lang="en-US" sz="1000" dirty="0" err="1" smtClean="0">
                <a:latin typeface="+mn-lt"/>
              </a:rPr>
              <a:t>Marel</a:t>
            </a:r>
            <a:r>
              <a:rPr lang="en-US" sz="1000" dirty="0" smtClean="0">
                <a:latin typeface="+mn-lt"/>
              </a:rPr>
              <a:t>, Phys</a:t>
            </a:r>
            <a:r>
              <a:rPr lang="en-US" sz="1000" dirty="0">
                <a:latin typeface="+mn-lt"/>
              </a:rPr>
              <a:t>. Rev. B </a:t>
            </a:r>
            <a:r>
              <a:rPr lang="en-US" sz="1000" b="1" dirty="0">
                <a:latin typeface="+mn-lt"/>
              </a:rPr>
              <a:t>89</a:t>
            </a:r>
            <a:r>
              <a:rPr lang="en-US" sz="1000" dirty="0">
                <a:latin typeface="+mn-lt"/>
              </a:rPr>
              <a:t>, 184514 </a:t>
            </a:r>
            <a:r>
              <a:rPr lang="en-US" sz="1000" dirty="0" smtClean="0">
                <a:latin typeface="+mn-lt"/>
              </a:rPr>
              <a:t>(2014)</a:t>
            </a:r>
          </a:p>
          <a:p>
            <a:pPr algn="just"/>
            <a:r>
              <a:rPr lang="fr-FR" sz="1000" dirty="0">
                <a:latin typeface="Calibri" pitchFamily="34" charset="0"/>
              </a:rPr>
              <a:t>N. </a:t>
            </a:r>
            <a:r>
              <a:rPr lang="fr-FR" sz="1000" dirty="0" err="1">
                <a:latin typeface="Calibri" pitchFamily="34" charset="0"/>
              </a:rPr>
              <a:t>Reyren</a:t>
            </a:r>
            <a:r>
              <a:rPr lang="fr-FR" sz="1000" dirty="0">
                <a:latin typeface="Calibri" pitchFamily="34" charset="0"/>
              </a:rPr>
              <a:t> </a:t>
            </a:r>
            <a:r>
              <a:rPr lang="fr-FR" sz="1000" i="1" dirty="0">
                <a:latin typeface="Calibri" pitchFamily="34" charset="0"/>
              </a:rPr>
              <a:t>et al</a:t>
            </a:r>
            <a:r>
              <a:rPr lang="fr-FR" sz="1000" dirty="0">
                <a:latin typeface="Calibri" pitchFamily="34" charset="0"/>
              </a:rPr>
              <a:t>., Science </a:t>
            </a:r>
            <a:r>
              <a:rPr lang="fr-FR" sz="1000" b="1" dirty="0">
                <a:latin typeface="Calibri" pitchFamily="34" charset="0"/>
              </a:rPr>
              <a:t>317</a:t>
            </a:r>
            <a:r>
              <a:rPr lang="fr-FR" sz="1000" dirty="0">
                <a:latin typeface="Calibri" pitchFamily="34" charset="0"/>
              </a:rPr>
              <a:t>, 1196 (2007).</a:t>
            </a:r>
          </a:p>
          <a:p>
            <a:pPr algn="just"/>
            <a:r>
              <a:rPr lang="en-US" sz="1000" dirty="0">
                <a:latin typeface="Calibri" pitchFamily="34" charset="0"/>
              </a:rPr>
              <a:t>A. </a:t>
            </a:r>
            <a:r>
              <a:rPr lang="en-US" sz="1000" dirty="0" err="1">
                <a:latin typeface="Calibri" pitchFamily="34" charset="0"/>
              </a:rPr>
              <a:t>Caviglia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i="1" dirty="0">
                <a:latin typeface="Calibri" pitchFamily="34" charset="0"/>
              </a:rPr>
              <a:t>et al</a:t>
            </a:r>
            <a:r>
              <a:rPr lang="en-US" sz="1000" dirty="0">
                <a:latin typeface="Calibri" pitchFamily="34" charset="0"/>
              </a:rPr>
              <a:t>., Nature </a:t>
            </a:r>
            <a:r>
              <a:rPr lang="en-US" sz="1000" b="1" dirty="0">
                <a:latin typeface="Calibri" pitchFamily="34" charset="0"/>
              </a:rPr>
              <a:t>456</a:t>
            </a:r>
            <a:r>
              <a:rPr lang="en-US" sz="1000" dirty="0">
                <a:latin typeface="Calibri" pitchFamily="34" charset="0"/>
              </a:rPr>
              <a:t>, 624 (2008).</a:t>
            </a:r>
          </a:p>
          <a:p>
            <a:pPr algn="just"/>
            <a:r>
              <a:rPr lang="en-US" sz="1000" dirty="0">
                <a:latin typeface="Calibri" pitchFamily="34" charset="0"/>
              </a:rPr>
              <a:t>C. Richter </a:t>
            </a:r>
            <a:r>
              <a:rPr lang="en-US" sz="1000" i="1" dirty="0">
                <a:latin typeface="Calibri" pitchFamily="34" charset="0"/>
              </a:rPr>
              <a:t>et al</a:t>
            </a:r>
            <a:r>
              <a:rPr lang="en-US" sz="1000" dirty="0">
                <a:latin typeface="Calibri" pitchFamily="34" charset="0"/>
              </a:rPr>
              <a:t>., Nature </a:t>
            </a:r>
            <a:r>
              <a:rPr lang="en-US" sz="1000" b="1" dirty="0">
                <a:latin typeface="Calibri" pitchFamily="34" charset="0"/>
              </a:rPr>
              <a:t>502</a:t>
            </a:r>
            <a:r>
              <a:rPr lang="en-US" sz="1000" dirty="0">
                <a:latin typeface="Calibri" pitchFamily="34" charset="0"/>
              </a:rPr>
              <a:t>, 528 (2013</a:t>
            </a:r>
            <a:r>
              <a:rPr lang="en-US" sz="1000" dirty="0" smtClean="0">
                <a:latin typeface="Calibri" pitchFamily="34" charset="0"/>
              </a:rPr>
              <a:t>).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5785" y="10955"/>
            <a:ext cx="7499905" cy="754062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Critical temperatures: theory and experiment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896036" y="656692"/>
            <a:ext cx="3987055" cy="5796644"/>
            <a:chOff x="4896036" y="790968"/>
            <a:chExt cx="3894697" cy="5662368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036" y="790968"/>
              <a:ext cx="3894697" cy="566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4"/>
            <a:stretch/>
          </p:blipFill>
          <p:spPr bwMode="auto">
            <a:xfrm>
              <a:off x="7482279" y="2663154"/>
              <a:ext cx="807977" cy="167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88" b="32556"/>
            <a:stretch/>
          </p:blipFill>
          <p:spPr bwMode="auto">
            <a:xfrm>
              <a:off x="7482279" y="2830619"/>
              <a:ext cx="807977" cy="161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398"/>
            <a:stretch/>
          </p:blipFill>
          <p:spPr bwMode="auto">
            <a:xfrm>
              <a:off x="7482279" y="2996428"/>
              <a:ext cx="807977" cy="141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3346831" y="3907533"/>
            <a:ext cx="3709445" cy="8896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1" y="3527107"/>
            <a:ext cx="212217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19572" y="1004530"/>
            <a:ext cx="36364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>
                <a:solidFill>
                  <a:prstClr val="black"/>
                </a:solidFill>
                <a:latin typeface="Calibri"/>
              </a:rPr>
              <a:t>The calculation, performed without fit and using parameter values known from literature, yields the critical temperatures </a:t>
            </a:r>
            <a:r>
              <a:rPr lang="en-US" sz="1600" i="1" dirty="0">
                <a:latin typeface="Calibri"/>
              </a:rPr>
              <a:t>within the same range as in the experiments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 algn="just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algn="just"/>
            <a:r>
              <a:rPr lang="en-US" sz="1600" dirty="0">
                <a:solidFill>
                  <a:srgbClr val="FF0000"/>
                </a:solidFill>
                <a:latin typeface="Calibri"/>
              </a:rPr>
              <a:t>At high densities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, the density dependence of the critical temperature </a:t>
            </a:r>
          </a:p>
          <a:p>
            <a:pPr lvl="0" algn="just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algn="just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algn="just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algn="just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algn="just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algn="just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 algn="just"/>
            <a:r>
              <a:rPr lang="en-US" sz="1600" dirty="0">
                <a:solidFill>
                  <a:prstClr val="black"/>
                </a:solidFill>
                <a:latin typeface="Calibri"/>
              </a:rPr>
              <a:t>shows the domination of the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plasmon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mechanism of superconductivity.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5556" y="6141494"/>
            <a:ext cx="499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S. N. </a:t>
            </a:r>
            <a:r>
              <a:rPr lang="en-US" sz="1000" dirty="0" err="1">
                <a:latin typeface="+mn-lt"/>
              </a:rPr>
              <a:t>Klimin</a:t>
            </a:r>
            <a:r>
              <a:rPr lang="en-US" sz="1000" dirty="0">
                <a:latin typeface="+mn-lt"/>
              </a:rPr>
              <a:t>, J. </a:t>
            </a:r>
            <a:r>
              <a:rPr lang="en-US" sz="1000" dirty="0" err="1">
                <a:latin typeface="+mn-lt"/>
              </a:rPr>
              <a:t>Tempere</a:t>
            </a:r>
            <a:r>
              <a:rPr lang="en-US" sz="1000" dirty="0">
                <a:latin typeface="+mn-lt"/>
              </a:rPr>
              <a:t>, J. T. </a:t>
            </a:r>
            <a:r>
              <a:rPr lang="en-US" sz="1000" dirty="0" err="1">
                <a:latin typeface="+mn-lt"/>
              </a:rPr>
              <a:t>Devreese</a:t>
            </a:r>
            <a:r>
              <a:rPr lang="en-US" sz="1000" dirty="0">
                <a:latin typeface="+mn-lt"/>
              </a:rPr>
              <a:t>, and D. van der </a:t>
            </a:r>
            <a:r>
              <a:rPr lang="en-US" sz="1000" dirty="0" err="1" smtClean="0">
                <a:latin typeface="+mn-lt"/>
              </a:rPr>
              <a:t>Marel</a:t>
            </a:r>
            <a:r>
              <a:rPr lang="en-US" sz="1000" dirty="0" smtClean="0">
                <a:latin typeface="+mn-lt"/>
              </a:rPr>
              <a:t>, Phys</a:t>
            </a:r>
            <a:r>
              <a:rPr lang="en-US" sz="1000" dirty="0">
                <a:latin typeface="+mn-lt"/>
              </a:rPr>
              <a:t>. Rev. B </a:t>
            </a:r>
            <a:r>
              <a:rPr lang="en-US" sz="1000" b="1" dirty="0">
                <a:latin typeface="+mn-lt"/>
              </a:rPr>
              <a:t>89</a:t>
            </a:r>
            <a:r>
              <a:rPr lang="en-US" sz="1000" dirty="0">
                <a:latin typeface="+mn-lt"/>
              </a:rPr>
              <a:t>, 184514 </a:t>
            </a:r>
            <a:r>
              <a:rPr lang="en-US" sz="1000" dirty="0" smtClean="0">
                <a:latin typeface="+mn-lt"/>
              </a:rPr>
              <a:t>(2014)</a:t>
            </a:r>
          </a:p>
          <a:p>
            <a:pPr algn="just"/>
            <a:r>
              <a:rPr lang="fr-FR" sz="1000" dirty="0">
                <a:latin typeface="Calibri" pitchFamily="34" charset="0"/>
              </a:rPr>
              <a:t>N. </a:t>
            </a:r>
            <a:r>
              <a:rPr lang="fr-FR" sz="1000" dirty="0" err="1">
                <a:latin typeface="Calibri" pitchFamily="34" charset="0"/>
              </a:rPr>
              <a:t>Reyren</a:t>
            </a:r>
            <a:r>
              <a:rPr lang="fr-FR" sz="1000" dirty="0">
                <a:latin typeface="Calibri" pitchFamily="34" charset="0"/>
              </a:rPr>
              <a:t> </a:t>
            </a:r>
            <a:r>
              <a:rPr lang="fr-FR" sz="1000" i="1" dirty="0">
                <a:latin typeface="Calibri" pitchFamily="34" charset="0"/>
              </a:rPr>
              <a:t>et al</a:t>
            </a:r>
            <a:r>
              <a:rPr lang="fr-FR" sz="1000" dirty="0">
                <a:latin typeface="Calibri" pitchFamily="34" charset="0"/>
              </a:rPr>
              <a:t>., Science </a:t>
            </a:r>
            <a:r>
              <a:rPr lang="fr-FR" sz="1000" b="1" dirty="0">
                <a:latin typeface="Calibri" pitchFamily="34" charset="0"/>
              </a:rPr>
              <a:t>317</a:t>
            </a:r>
            <a:r>
              <a:rPr lang="fr-FR" sz="1000" dirty="0">
                <a:latin typeface="Calibri" pitchFamily="34" charset="0"/>
              </a:rPr>
              <a:t>, 1196 (2007).</a:t>
            </a:r>
          </a:p>
          <a:p>
            <a:pPr algn="just"/>
            <a:r>
              <a:rPr lang="en-US" sz="1000" dirty="0">
                <a:latin typeface="Calibri" pitchFamily="34" charset="0"/>
              </a:rPr>
              <a:t>A. </a:t>
            </a:r>
            <a:r>
              <a:rPr lang="en-US" sz="1000" dirty="0" err="1">
                <a:latin typeface="Calibri" pitchFamily="34" charset="0"/>
              </a:rPr>
              <a:t>Caviglia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i="1" dirty="0">
                <a:latin typeface="Calibri" pitchFamily="34" charset="0"/>
              </a:rPr>
              <a:t>et al</a:t>
            </a:r>
            <a:r>
              <a:rPr lang="en-US" sz="1000" dirty="0">
                <a:latin typeface="Calibri" pitchFamily="34" charset="0"/>
              </a:rPr>
              <a:t>., Nature </a:t>
            </a:r>
            <a:r>
              <a:rPr lang="en-US" sz="1000" b="1" dirty="0">
                <a:latin typeface="Calibri" pitchFamily="34" charset="0"/>
              </a:rPr>
              <a:t>456</a:t>
            </a:r>
            <a:r>
              <a:rPr lang="en-US" sz="1000" dirty="0">
                <a:latin typeface="Calibri" pitchFamily="34" charset="0"/>
              </a:rPr>
              <a:t>, 624 (2008).</a:t>
            </a:r>
          </a:p>
          <a:p>
            <a:pPr algn="just"/>
            <a:r>
              <a:rPr lang="en-US" sz="1000" dirty="0">
                <a:latin typeface="Calibri" pitchFamily="34" charset="0"/>
              </a:rPr>
              <a:t>C. Richter </a:t>
            </a:r>
            <a:r>
              <a:rPr lang="en-US" sz="1000" i="1" dirty="0">
                <a:latin typeface="Calibri" pitchFamily="34" charset="0"/>
              </a:rPr>
              <a:t>et al</a:t>
            </a:r>
            <a:r>
              <a:rPr lang="en-US" sz="1000" dirty="0">
                <a:latin typeface="Calibri" pitchFamily="34" charset="0"/>
              </a:rPr>
              <a:t>., Nature </a:t>
            </a:r>
            <a:r>
              <a:rPr lang="en-US" sz="1000" b="1" dirty="0">
                <a:latin typeface="Calibri" pitchFamily="34" charset="0"/>
              </a:rPr>
              <a:t>502</a:t>
            </a:r>
            <a:r>
              <a:rPr lang="en-US" sz="1000" dirty="0">
                <a:latin typeface="Calibri" pitchFamily="34" charset="0"/>
              </a:rPr>
              <a:t>, 528 (2013</a:t>
            </a:r>
            <a:r>
              <a:rPr lang="en-US" sz="1000" dirty="0" smtClean="0">
                <a:latin typeface="Calibri" pitchFamily="34" charset="0"/>
              </a:rPr>
              <a:t>).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5785" y="10955"/>
            <a:ext cx="7499905" cy="754062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Conclusions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930" y="1355130"/>
            <a:ext cx="72201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9275" lvl="0" indent="-549275" defTabSz="4114604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2F2B20"/>
                </a:solidFill>
                <a:latin typeface="Calibri" pitchFamily="34" charset="0"/>
              </a:rPr>
              <a:t>We have re-formulated the dielectric function method for a multilayer structure with several polar layers. </a:t>
            </a:r>
          </a:p>
          <a:p>
            <a:pPr marL="549275" lvl="0" indent="-549275" defTabSz="4114604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2F2B20"/>
                </a:solidFill>
                <a:latin typeface="Calibri" pitchFamily="34" charset="0"/>
              </a:rPr>
              <a:t>The developed technique is capable to describe superconductivity in multilayer structures with polar layers.</a:t>
            </a:r>
          </a:p>
          <a:p>
            <a:pPr marL="549275" lvl="0" indent="-549275" defTabSz="4114604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2F2B20"/>
                </a:solidFill>
                <a:latin typeface="Calibri" pitchFamily="34" charset="0"/>
              </a:rPr>
              <a:t>All phonon branches existing in the multilayer structure are taken into account. </a:t>
            </a:r>
          </a:p>
          <a:p>
            <a:pPr marL="549275" lvl="0" indent="-549275" defTabSz="4114604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2F2B20"/>
                </a:solidFill>
                <a:latin typeface="Calibri" pitchFamily="34" charset="0"/>
                <a:cs typeface="Calibri" pitchFamily="34" charset="0"/>
              </a:rPr>
              <a:t>The calculated critical temperatures lie within the same range as in the experiments without fitting.</a:t>
            </a:r>
          </a:p>
          <a:p>
            <a:pPr marL="549275" lvl="0" indent="-549275" defTabSz="4114604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2F2B20"/>
                </a:solidFill>
                <a:latin typeface="Calibri" pitchFamily="34" charset="0"/>
              </a:rPr>
              <a:t>The obtained critical temperatures support the hypothesis that the mechanism of superconductivity in the LaAlO</a:t>
            </a:r>
            <a:r>
              <a:rPr lang="en-US" baseline="-25000" dirty="0">
                <a:solidFill>
                  <a:srgbClr val="2F2B20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2F2B20"/>
                </a:solidFill>
                <a:latin typeface="Calibri" pitchFamily="34" charset="0"/>
              </a:rPr>
              <a:t>-SrTiO</a:t>
            </a:r>
            <a:r>
              <a:rPr lang="en-US" baseline="-25000" dirty="0">
                <a:solidFill>
                  <a:srgbClr val="2F2B20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2F2B20"/>
                </a:solidFill>
                <a:latin typeface="Calibri" pitchFamily="34" charset="0"/>
              </a:rPr>
              <a:t> structures is provided by the electron - optical-phonon interaction.</a:t>
            </a:r>
            <a:endParaRPr lang="nl-NL" dirty="0">
              <a:solidFill>
                <a:srgbClr val="2F2B2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295636" y="152636"/>
            <a:ext cx="4136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 dirty="0" smtClean="0">
                <a:solidFill>
                  <a:srgbClr val="7D002E"/>
                </a:solidFill>
                <a:latin typeface="Verdana" pitchFamily="34" charset="0"/>
              </a:rPr>
              <a:t>Niobium-doped strontium </a:t>
            </a:r>
            <a:r>
              <a:rPr lang="en-US" i="1" u="sng" dirty="0" err="1" smtClean="0">
                <a:solidFill>
                  <a:srgbClr val="7D002E"/>
                </a:solidFill>
                <a:latin typeface="Verdana" pitchFamily="34" charset="0"/>
              </a:rPr>
              <a:t>titanate</a:t>
            </a:r>
            <a:endParaRPr lang="nl-NL" sz="1800" i="1" u="sng" baseline="-25000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1026" name="Picture 2" descr="http://www.mindat.org/photos/0102463001230124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8243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86448" y="0"/>
            <a:ext cx="262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known to geologists as </a:t>
            </a:r>
            <a:r>
              <a:rPr lang="en-US" sz="1400" dirty="0" err="1" smtClean="0"/>
              <a:t>tausonite</a:t>
            </a:r>
            <a:endParaRPr lang="nl-BE" sz="1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827584" y="2790453"/>
            <a:ext cx="7566173" cy="3945691"/>
            <a:chOff x="827584" y="2790453"/>
            <a:chExt cx="7566173" cy="3945691"/>
          </a:xfrm>
        </p:grpSpPr>
        <p:sp>
          <p:nvSpPr>
            <p:cNvPr id="54" name="Rectangle 53"/>
            <p:cNvSpPr/>
            <p:nvPr/>
          </p:nvSpPr>
          <p:spPr>
            <a:xfrm>
              <a:off x="6732240" y="2790453"/>
              <a:ext cx="504056" cy="54000"/>
            </a:xfrm>
            <a:prstGeom prst="rect">
              <a:avLst/>
            </a:prstGeom>
            <a:solidFill>
              <a:schemeClr val="accent2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308304" y="2798936"/>
              <a:ext cx="504056" cy="54000"/>
            </a:xfrm>
            <a:prstGeom prst="rect">
              <a:avLst/>
            </a:prstGeom>
            <a:solidFill>
              <a:schemeClr val="accent2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889701" y="2799978"/>
              <a:ext cx="504056" cy="54000"/>
            </a:xfrm>
            <a:prstGeom prst="rect">
              <a:avLst/>
            </a:prstGeom>
            <a:solidFill>
              <a:schemeClr val="accent2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7584" y="4797152"/>
              <a:ext cx="70567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Niobium doping in SrTi</a:t>
              </a:r>
              <a:r>
                <a:rPr lang="en-US" baseline="-25000" dirty="0" smtClean="0"/>
                <a:t>1-x</a:t>
              </a:r>
              <a:r>
                <a:rPr lang="en-US" dirty="0" smtClean="0"/>
                <a:t>Nb</a:t>
              </a:r>
              <a:r>
                <a:rPr lang="en-US" baseline="-25000" dirty="0" smtClean="0"/>
                <a:t>x</a:t>
              </a:r>
              <a:r>
                <a:rPr lang="en-US" dirty="0" smtClean="0"/>
                <a:t>O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adds electrons in the t</a:t>
              </a:r>
              <a:r>
                <a:rPr lang="en-US" baseline="-25000" dirty="0" smtClean="0"/>
                <a:t>2g</a:t>
              </a:r>
              <a:r>
                <a:rPr lang="en-US" dirty="0" smtClean="0"/>
                <a:t> conduction band, resulting in an insulator-metal transition for x&gt;0.002. For 0.005&lt;x&lt;0.020 it becomes superconducting with T </a:t>
              </a:r>
              <a:r>
                <a:rPr lang="en-US" dirty="0" smtClean="0">
                  <a:sym typeface="Symbol"/>
                </a:rPr>
                <a:t></a:t>
              </a:r>
              <a:r>
                <a:rPr lang="en-US" dirty="0" smtClean="0"/>
                <a:t> 0.3 K</a:t>
              </a:r>
            </a:p>
            <a:p>
              <a:endParaRPr lang="en-US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r>
                <a:rPr lang="en-US" sz="1200" dirty="0" smtClean="0"/>
                <a:t>J.G. Bednorz, K.A. Muller, Rev. Mod. Phys. </a:t>
              </a:r>
              <a:r>
                <a:rPr lang="en-US" sz="1200" b="1" dirty="0" smtClean="0"/>
                <a:t>60</a:t>
              </a:r>
              <a:r>
                <a:rPr lang="en-US" sz="1200" dirty="0" smtClean="0"/>
                <a:t>, 585 (1988), C.S. </a:t>
              </a:r>
              <a:r>
                <a:rPr lang="en-US" sz="1200" dirty="0" err="1" smtClean="0"/>
                <a:t>Koonce</a:t>
              </a:r>
              <a:r>
                <a:rPr lang="en-US" sz="1200" dirty="0" smtClean="0"/>
                <a:t> et al. </a:t>
              </a:r>
              <a:r>
                <a:rPr lang="en-US" sz="1200" dirty="0" err="1" smtClean="0"/>
                <a:t>Phys</a:t>
              </a:r>
              <a:r>
                <a:rPr lang="en-US" sz="1200" dirty="0" smtClean="0"/>
                <a:t> Rev. </a:t>
              </a:r>
              <a:r>
                <a:rPr lang="en-US" sz="1200" b="1" dirty="0" smtClean="0"/>
                <a:t>163</a:t>
              </a:r>
              <a:r>
                <a:rPr lang="en-US" sz="1200" dirty="0" smtClean="0"/>
                <a:t>, 380 (1967).</a:t>
              </a:r>
            </a:p>
          </p:txBody>
        </p:sp>
      </p:grpSp>
      <p:pic>
        <p:nvPicPr>
          <p:cNvPr id="1030" name="Picture 6" descr="http://upload.wikimedia.org/wikipedia/commons/thumb/5/54/Perovskite.jpg/499px-Perovsk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880320" cy="27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6888" y="4285383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Sr</a:t>
            </a:r>
            <a:endParaRPr lang="nl-BE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38816" y="332953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</a:t>
            </a:r>
            <a:endParaRPr lang="nl-B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14752" y="3997351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</a:t>
            </a:r>
            <a:endParaRPr lang="nl-BE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112474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SrTiO</a:t>
            </a:r>
            <a:r>
              <a:rPr lang="en-US" baseline="-25000" dirty="0" smtClean="0"/>
              <a:t>3</a:t>
            </a:r>
            <a:r>
              <a:rPr lang="en-US" dirty="0" smtClean="0"/>
              <a:t> , with </a:t>
            </a:r>
            <a:r>
              <a:rPr lang="en-US" dirty="0" err="1" smtClean="0"/>
              <a:t>perovskite</a:t>
            </a:r>
            <a:r>
              <a:rPr lang="en-US" dirty="0" smtClean="0"/>
              <a:t> structure, is an insulating crystal with 3.25 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  <a:r>
              <a:rPr lang="en-US" dirty="0" err="1" smtClean="0"/>
              <a:t>bandgap</a:t>
            </a:r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5148064" y="2336848"/>
            <a:ext cx="130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Titanium 3d</a:t>
            </a:r>
            <a:endParaRPr lang="nl-BE" dirty="0"/>
          </a:p>
        </p:txBody>
      </p:sp>
      <p:sp>
        <p:nvSpPr>
          <p:cNvPr id="32" name="Rectangle 31"/>
          <p:cNvSpPr/>
          <p:nvPr/>
        </p:nvSpPr>
        <p:spPr>
          <a:xfrm>
            <a:off x="5220072" y="4139788"/>
            <a:ext cx="117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Oxygen 2p</a:t>
            </a:r>
            <a:endParaRPr lang="nl-BE" dirty="0"/>
          </a:p>
        </p:txBody>
      </p:sp>
      <p:sp>
        <p:nvSpPr>
          <p:cNvPr id="27" name="Rectangle 26"/>
          <p:cNvSpPr/>
          <p:nvPr/>
        </p:nvSpPr>
        <p:spPr>
          <a:xfrm>
            <a:off x="6732240" y="2708920"/>
            <a:ext cx="504056" cy="144016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7308304" y="2708920"/>
            <a:ext cx="504056" cy="144016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7884368" y="2708920"/>
            <a:ext cx="504056" cy="144016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7596336" y="2204864"/>
            <a:ext cx="504056" cy="144016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7020272" y="2204864"/>
            <a:ext cx="504056" cy="144016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Left Brace 27"/>
          <p:cNvSpPr/>
          <p:nvPr/>
        </p:nvSpPr>
        <p:spPr>
          <a:xfrm>
            <a:off x="6431992" y="2061032"/>
            <a:ext cx="288032" cy="9359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xtBox 28"/>
          <p:cNvSpPr txBox="1"/>
          <p:nvPr/>
        </p:nvSpPr>
        <p:spPr>
          <a:xfrm>
            <a:off x="8604448" y="2588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2g</a:t>
            </a:r>
            <a:endParaRPr lang="nl-BE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8628182" y="20608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endParaRPr lang="nl-BE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6732240" y="4293096"/>
            <a:ext cx="504056" cy="144016"/>
          </a:xfrm>
          <a:prstGeom prst="rect">
            <a:avLst/>
          </a:prstGeom>
          <a:solidFill>
            <a:schemeClr val="accent2"/>
          </a:solidFill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7308304" y="4293096"/>
            <a:ext cx="504056" cy="144016"/>
          </a:xfrm>
          <a:prstGeom prst="rect">
            <a:avLst/>
          </a:prstGeom>
          <a:solidFill>
            <a:schemeClr val="accent2"/>
          </a:solidFill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/>
          <p:cNvSpPr/>
          <p:nvPr/>
        </p:nvSpPr>
        <p:spPr>
          <a:xfrm>
            <a:off x="7884368" y="4293096"/>
            <a:ext cx="504056" cy="144016"/>
          </a:xfrm>
          <a:prstGeom prst="rect">
            <a:avLst/>
          </a:prstGeom>
          <a:solidFill>
            <a:schemeClr val="accent2"/>
          </a:solidFill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452320" y="2852936"/>
            <a:ext cx="0" cy="144016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524328" y="342900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3.25 </a:t>
            </a:r>
            <a:r>
              <a:rPr lang="en-US" dirty="0" err="1" smtClean="0"/>
              <a:t>eV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62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54690" y="10955"/>
            <a:ext cx="7801680" cy="844910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Experimentally detected superconductivity</a:t>
            </a:r>
            <a:br>
              <a:rPr lang="en-US" dirty="0" smtClean="0">
                <a:solidFill>
                  <a:srgbClr val="7D002E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in bulk strontium </a:t>
            </a:r>
            <a:r>
              <a:rPr lang="en-US" dirty="0" err="1" smtClean="0">
                <a:solidFill>
                  <a:srgbClr val="7D002E"/>
                </a:solidFill>
                <a:latin typeface="Calibri" pitchFamily="34" charset="0"/>
              </a:rPr>
              <a:t>titanate</a:t>
            </a:r>
            <a:endParaRPr lang="en-US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496300" y="0"/>
            <a:ext cx="647700" cy="365125"/>
          </a:xfrm>
        </p:spPr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904" y="6211392"/>
            <a:ext cx="6682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>
                <a:latin typeface="+mn-lt"/>
              </a:rPr>
              <a:t>1</a:t>
            </a:r>
            <a:r>
              <a:rPr lang="en-US" sz="1200" dirty="0" smtClean="0">
                <a:latin typeface="+mn-lt"/>
              </a:rPr>
              <a:t> </a:t>
            </a:r>
            <a:r>
              <a:rPr lang="da-DK" sz="1200" dirty="0" smtClean="0">
                <a:latin typeface="+mn-lt"/>
              </a:rPr>
              <a:t>C</a:t>
            </a:r>
            <a:r>
              <a:rPr lang="da-DK" sz="1200" dirty="0">
                <a:latin typeface="+mn-lt"/>
              </a:rPr>
              <a:t>. S. </a:t>
            </a:r>
            <a:r>
              <a:rPr lang="da-DK" sz="1200" dirty="0" smtClean="0">
                <a:latin typeface="+mn-lt"/>
              </a:rPr>
              <a:t>Koonce </a:t>
            </a:r>
            <a:r>
              <a:rPr lang="da-DK" sz="1200" i="1" dirty="0" smtClean="0">
                <a:latin typeface="+mn-lt"/>
              </a:rPr>
              <a:t>et al</a:t>
            </a:r>
            <a:r>
              <a:rPr lang="da-DK" sz="1200" dirty="0" smtClean="0">
                <a:latin typeface="+mn-lt"/>
              </a:rPr>
              <a:t>., </a:t>
            </a:r>
            <a:r>
              <a:rPr lang="da-DK" sz="1200" dirty="0">
                <a:latin typeface="+mn-lt"/>
              </a:rPr>
              <a:t>Phys. Rev. </a:t>
            </a:r>
            <a:r>
              <a:rPr lang="da-DK" sz="1200" b="1" dirty="0">
                <a:latin typeface="+mn-lt"/>
              </a:rPr>
              <a:t>163</a:t>
            </a:r>
            <a:r>
              <a:rPr lang="da-DK" sz="1200" dirty="0">
                <a:latin typeface="+mn-lt"/>
              </a:rPr>
              <a:t>, 380 (1967). </a:t>
            </a:r>
            <a:endParaRPr lang="da-DK" sz="1200" dirty="0" smtClean="0">
              <a:latin typeface="+mn-lt"/>
            </a:endParaRPr>
          </a:p>
          <a:p>
            <a:r>
              <a:rPr lang="da-DK" sz="1200" baseline="30000" dirty="0" smtClean="0">
                <a:latin typeface="+mn-lt"/>
              </a:rPr>
              <a:t>2 </a:t>
            </a:r>
            <a:r>
              <a:rPr lang="da-DK" sz="1200" dirty="0" smtClean="0">
                <a:latin typeface="+mn-lt"/>
              </a:rPr>
              <a:t>G</a:t>
            </a:r>
            <a:r>
              <a:rPr lang="da-DK" sz="1200" dirty="0">
                <a:latin typeface="+mn-lt"/>
              </a:rPr>
              <a:t>. </a:t>
            </a:r>
            <a:r>
              <a:rPr lang="da-DK" sz="1200" dirty="0" smtClean="0">
                <a:latin typeface="+mn-lt"/>
              </a:rPr>
              <a:t>Binnig </a:t>
            </a:r>
            <a:r>
              <a:rPr lang="da-DK" sz="1200" i="1" dirty="0" smtClean="0">
                <a:latin typeface="+mn-lt"/>
              </a:rPr>
              <a:t>et al</a:t>
            </a:r>
            <a:r>
              <a:rPr lang="da-DK" sz="1200" dirty="0" smtClean="0">
                <a:latin typeface="+mn-lt"/>
              </a:rPr>
              <a:t>., </a:t>
            </a:r>
            <a:r>
              <a:rPr lang="da-DK" sz="1200" dirty="0">
                <a:latin typeface="+mn-lt"/>
              </a:rPr>
              <a:t>Phys. Rev. Lett. </a:t>
            </a:r>
            <a:r>
              <a:rPr lang="da-DK" sz="1200" b="1" dirty="0">
                <a:latin typeface="+mn-lt"/>
              </a:rPr>
              <a:t>45</a:t>
            </a:r>
            <a:r>
              <a:rPr lang="da-DK" sz="1200" dirty="0">
                <a:latin typeface="+mn-lt"/>
              </a:rPr>
              <a:t>, 1352 (1980); </a:t>
            </a:r>
            <a:r>
              <a:rPr lang="da-DK" sz="1200" dirty="0" smtClean="0">
                <a:latin typeface="+mn-lt"/>
              </a:rPr>
              <a:t>A. </a:t>
            </a:r>
            <a:r>
              <a:rPr lang="da-DK" sz="1200" dirty="0">
                <a:latin typeface="+mn-lt"/>
              </a:rPr>
              <a:t>Baratoff and </a:t>
            </a:r>
            <a:r>
              <a:rPr lang="da-DK" sz="1200" dirty="0" smtClean="0">
                <a:latin typeface="+mn-lt"/>
              </a:rPr>
              <a:t>G. Binnig, Physica </a:t>
            </a:r>
            <a:r>
              <a:rPr lang="da-DK" sz="1200" dirty="0">
                <a:latin typeface="+mn-lt"/>
              </a:rPr>
              <a:t>B+C </a:t>
            </a:r>
            <a:r>
              <a:rPr lang="da-DK" sz="1200" b="1" dirty="0">
                <a:latin typeface="+mn-lt"/>
              </a:rPr>
              <a:t>108</a:t>
            </a:r>
            <a:r>
              <a:rPr lang="da-DK" sz="1200" dirty="0">
                <a:latin typeface="+mn-lt"/>
              </a:rPr>
              <a:t>, 1335 (1981).</a:t>
            </a:r>
            <a:endParaRPr lang="en-US" sz="1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81323"/>
            <a:ext cx="4320480" cy="290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9" y="1991559"/>
            <a:ext cx="3605895" cy="39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68" y="6211392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1912" y="944724"/>
            <a:ext cx="761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Superconductivity occurs in strontium </a:t>
            </a:r>
            <a:r>
              <a:rPr lang="en-US" sz="1600" dirty="0" err="1" smtClean="0">
                <a:latin typeface="+mn-lt"/>
              </a:rPr>
              <a:t>titanate</a:t>
            </a:r>
            <a:r>
              <a:rPr lang="en-US" sz="1600" dirty="0" smtClean="0">
                <a:latin typeface="+mn-lt"/>
              </a:rPr>
              <a:t> at very low temperatures T &lt; 1 K</a:t>
            </a:r>
          </a:p>
          <a:p>
            <a:r>
              <a:rPr lang="en-US" sz="1600" dirty="0" smtClean="0">
                <a:latin typeface="+mn-lt"/>
              </a:rPr>
              <a:t>The critical temperature non-monotonically depends on the carrier density</a:t>
            </a:r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2581163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Koonce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et al</a:t>
            </a:r>
            <a:r>
              <a:rPr lang="en-US" sz="1400" dirty="0" smtClean="0">
                <a:latin typeface="+mn-lt"/>
              </a:rPr>
              <a:t>., 1967</a:t>
            </a:r>
            <a:endParaRPr lang="en-US" sz="1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717067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Baratov</a:t>
            </a:r>
            <a:r>
              <a:rPr lang="en-US" sz="1400" dirty="0" smtClean="0">
                <a:latin typeface="+mn-lt"/>
              </a:rPr>
              <a:t> &amp; Binnig, 1981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18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655676" y="80628"/>
            <a:ext cx="5923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 dirty="0" smtClean="0">
                <a:solidFill>
                  <a:srgbClr val="7D002E"/>
                </a:solidFill>
                <a:latin typeface="Verdana" pitchFamily="34" charset="0"/>
              </a:rPr>
              <a:t>Superconductivity at the LaAlO</a:t>
            </a:r>
            <a:r>
              <a:rPr lang="en-US" i="1" u="sng" baseline="-25000" dirty="0" smtClean="0">
                <a:solidFill>
                  <a:srgbClr val="7D002E"/>
                </a:solidFill>
                <a:latin typeface="Verdana" pitchFamily="34" charset="0"/>
              </a:rPr>
              <a:t>3</a:t>
            </a:r>
            <a:r>
              <a:rPr lang="en-US" i="1" u="sng" dirty="0" smtClean="0">
                <a:solidFill>
                  <a:srgbClr val="7D002E"/>
                </a:solidFill>
                <a:latin typeface="Verdana" pitchFamily="34" charset="0"/>
              </a:rPr>
              <a:t>-SrTiO</a:t>
            </a:r>
            <a:r>
              <a:rPr lang="en-US" i="1" u="sng" baseline="-25000" dirty="0" smtClean="0">
                <a:solidFill>
                  <a:srgbClr val="7D002E"/>
                </a:solidFill>
                <a:latin typeface="Verdana" pitchFamily="34" charset="0"/>
              </a:rPr>
              <a:t>3</a:t>
            </a:r>
            <a:r>
              <a:rPr lang="en-US" i="1" u="sng" dirty="0" smtClean="0">
                <a:solidFill>
                  <a:srgbClr val="7D002E"/>
                </a:solidFill>
                <a:latin typeface="Verdana" pitchFamily="34" charset="0"/>
              </a:rPr>
              <a:t> interface</a:t>
            </a:r>
            <a:endParaRPr lang="nl-NL" sz="1800" i="1" u="sng" baseline="-25000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653136"/>
            <a:ext cx="3922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[1] A. </a:t>
            </a:r>
            <a:r>
              <a:rPr lang="en-US" sz="1400" dirty="0" err="1" smtClean="0"/>
              <a:t>Ohtomo</a:t>
            </a:r>
            <a:r>
              <a:rPr lang="en-US" sz="1400" dirty="0" smtClean="0"/>
              <a:t>, H.Y. Hwang, Nature </a:t>
            </a:r>
            <a:r>
              <a:rPr lang="en-US" sz="1400" b="1" dirty="0" smtClean="0"/>
              <a:t>427</a:t>
            </a:r>
            <a:r>
              <a:rPr lang="en-US" sz="1400" dirty="0" smtClean="0"/>
              <a:t>, 423 (2004).</a:t>
            </a:r>
          </a:p>
          <a:p>
            <a:r>
              <a:rPr lang="en-US" sz="1400" dirty="0" smtClean="0"/>
              <a:t>[2] N. </a:t>
            </a:r>
            <a:r>
              <a:rPr lang="en-US" sz="1400" dirty="0" err="1" smtClean="0"/>
              <a:t>Reyren</a:t>
            </a:r>
            <a:r>
              <a:rPr lang="en-US" sz="1400" dirty="0" smtClean="0"/>
              <a:t> et al., Science </a:t>
            </a:r>
            <a:r>
              <a:rPr lang="en-US" sz="1400" b="1" dirty="0" smtClean="0"/>
              <a:t>317</a:t>
            </a:r>
            <a:r>
              <a:rPr lang="en-US" sz="1400" dirty="0" smtClean="0"/>
              <a:t>, 1196 (2007).</a:t>
            </a:r>
          </a:p>
          <a:p>
            <a:r>
              <a:rPr lang="en-US" sz="1400" dirty="0" smtClean="0"/>
              <a:t>[3] A. </a:t>
            </a:r>
            <a:r>
              <a:rPr lang="en-US" sz="1400" dirty="0" err="1" smtClean="0"/>
              <a:t>Caviglia</a:t>
            </a:r>
            <a:r>
              <a:rPr lang="en-US" sz="1400" dirty="0" smtClean="0"/>
              <a:t> et al., Nature </a:t>
            </a:r>
            <a:r>
              <a:rPr lang="en-US" sz="1400" b="1" dirty="0" smtClean="0"/>
              <a:t>456</a:t>
            </a:r>
            <a:r>
              <a:rPr lang="en-US" sz="1400" dirty="0" smtClean="0"/>
              <a:t>, 624 (2008).</a:t>
            </a:r>
          </a:p>
          <a:p>
            <a:r>
              <a:rPr lang="en-US" sz="1400" dirty="0" smtClean="0"/>
              <a:t>[4] C. Richter et al., Nature </a:t>
            </a:r>
            <a:r>
              <a:rPr lang="en-US" sz="1400" b="1" dirty="0" smtClean="0"/>
              <a:t>502</a:t>
            </a:r>
            <a:r>
              <a:rPr lang="en-US" sz="1400" dirty="0" smtClean="0"/>
              <a:t>, 528 (2013).</a:t>
            </a:r>
            <a:endParaRPr lang="nl-BE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62068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Doping with niobium is not the only way! At the interface between (insulating) LaAlO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and (insulating) SrTiO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a valence discontinuity results in a 2D electron gas</a:t>
            </a:r>
            <a:r>
              <a:rPr lang="en-US" sz="1600" baseline="30000" dirty="0" smtClean="0"/>
              <a:t>[1]</a:t>
            </a:r>
            <a:r>
              <a:rPr lang="en-US" sz="1600" dirty="0" smtClean="0"/>
              <a:t>. This 2D layer becomes superconducting</a:t>
            </a:r>
            <a:r>
              <a:rPr lang="en-US" sz="1600" baseline="30000" dirty="0" smtClean="0"/>
              <a:t>[2]</a:t>
            </a:r>
            <a:r>
              <a:rPr lang="en-US" sz="1600" dirty="0" smtClean="0"/>
              <a:t> at ca. 0.5 K, and T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 can be tuned by tuning the carrier density with a gate</a:t>
            </a:r>
            <a:r>
              <a:rPr lang="en-US" sz="1600" baseline="30000" dirty="0" smtClean="0"/>
              <a:t>[3,4]</a:t>
            </a:r>
            <a:r>
              <a:rPr lang="en-US" sz="16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534025" cy="169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6804248" y="2670819"/>
            <a:ext cx="144016" cy="72960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ight Brace 19"/>
          <p:cNvSpPr/>
          <p:nvPr/>
        </p:nvSpPr>
        <p:spPr>
          <a:xfrm>
            <a:off x="6804248" y="2155717"/>
            <a:ext cx="144016" cy="45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ight Brace 20"/>
          <p:cNvSpPr/>
          <p:nvPr/>
        </p:nvSpPr>
        <p:spPr>
          <a:xfrm>
            <a:off x="6804248" y="1729001"/>
            <a:ext cx="144016" cy="3600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2" name="Straight Connector 21"/>
          <p:cNvCxnSpPr/>
          <p:nvPr/>
        </p:nvCxnSpPr>
        <p:spPr>
          <a:xfrm>
            <a:off x="1115616" y="2636912"/>
            <a:ext cx="69847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15616" y="2113806"/>
            <a:ext cx="69847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48264" y="2852936"/>
            <a:ext cx="135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region </a:t>
            </a:r>
            <a:r>
              <a:rPr lang="en-US" sz="1400" b="1" dirty="0" smtClean="0"/>
              <a:t>1</a:t>
            </a:r>
            <a:r>
              <a:rPr lang="en-US" sz="1400" dirty="0" smtClean="0"/>
              <a:t>: SrTiO</a:t>
            </a:r>
            <a:r>
              <a:rPr lang="en-US" sz="1400" baseline="-25000" dirty="0" smtClean="0"/>
              <a:t>3</a:t>
            </a:r>
          </a:p>
          <a:p>
            <a:r>
              <a:rPr lang="en-US" sz="1400" dirty="0" smtClean="0"/>
              <a:t>substrate</a:t>
            </a:r>
            <a:endParaRPr lang="nl-B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948264" y="1628800"/>
            <a:ext cx="1650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region </a:t>
            </a:r>
            <a:r>
              <a:rPr lang="en-US" sz="1400" b="1" dirty="0" smtClean="0"/>
              <a:t>3</a:t>
            </a:r>
            <a:r>
              <a:rPr lang="en-US" sz="1400" dirty="0" smtClean="0"/>
              <a:t>: Au gate</a:t>
            </a:r>
            <a:r>
              <a:rPr lang="en-US" sz="1400" baseline="30000" dirty="0" smtClean="0"/>
              <a:t>[3,4]</a:t>
            </a:r>
          </a:p>
          <a:p>
            <a:r>
              <a:rPr lang="en-US" sz="1400" dirty="0" smtClean="0"/>
              <a:t>or vacuum</a:t>
            </a:r>
            <a:r>
              <a:rPr lang="en-US" sz="1400" baseline="30000" dirty="0" smtClean="0"/>
              <a:t>[2]</a:t>
            </a:r>
            <a:endParaRPr lang="nl-BE" sz="1400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6948264" y="2132856"/>
            <a:ext cx="1397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region </a:t>
            </a:r>
            <a:r>
              <a:rPr lang="en-US" sz="1400" b="1" dirty="0" smtClean="0"/>
              <a:t>2</a:t>
            </a:r>
            <a:r>
              <a:rPr lang="en-US" sz="1400" dirty="0" smtClean="0"/>
              <a:t>: LaAlO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layer of width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nl-BE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3429000"/>
            <a:ext cx="1412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Figures from ref. [4]</a:t>
            </a:r>
            <a:endParaRPr lang="nl-BE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1512"/>
            <a:ext cx="3924400" cy="252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971600" y="1628800"/>
            <a:ext cx="2742654" cy="2592288"/>
            <a:chOff x="971600" y="1628800"/>
            <a:chExt cx="2742654" cy="259228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628800"/>
              <a:ext cx="2740034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3563888" y="1700808"/>
              <a:ext cx="150366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3094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5855" y="11113"/>
            <a:ext cx="8229600" cy="754062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LaAlO</a:t>
            </a:r>
            <a:r>
              <a:rPr lang="en-US" baseline="-25000" dirty="0" smtClean="0">
                <a:solidFill>
                  <a:srgbClr val="7D002E"/>
                </a:solidFill>
                <a:latin typeface="Calibri" pitchFamily="34" charset="0"/>
              </a:rPr>
              <a:t>3</a:t>
            </a:r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-SrTiO</a:t>
            </a:r>
            <a:r>
              <a:rPr lang="en-US" baseline="-25000" dirty="0" smtClean="0">
                <a:solidFill>
                  <a:srgbClr val="7D002E"/>
                </a:solidFill>
                <a:latin typeface="Calibri" pitchFamily="34" charset="0"/>
              </a:rPr>
              <a:t>3</a:t>
            </a:r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7D002E"/>
                </a:solidFill>
                <a:latin typeface="Calibri" pitchFamily="34" charset="0"/>
              </a:rPr>
              <a:t>heterostructure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496300" y="0"/>
            <a:ext cx="647700" cy="365125"/>
          </a:xfrm>
        </p:spPr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1239915"/>
            <a:ext cx="778827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8935" y="5065428"/>
            <a:ext cx="29571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Picture from: S</a:t>
            </a:r>
            <a:r>
              <a:rPr lang="en-US" sz="1000" dirty="0">
                <a:latin typeface="+mn-lt"/>
              </a:rPr>
              <a:t>. Thiel et al., Science </a:t>
            </a:r>
            <a:r>
              <a:rPr lang="en-US" sz="1000" b="1" dirty="0">
                <a:latin typeface="+mn-lt"/>
              </a:rPr>
              <a:t>313</a:t>
            </a:r>
            <a:r>
              <a:rPr lang="en-US" sz="1000" dirty="0">
                <a:latin typeface="+mn-lt"/>
              </a:rPr>
              <a:t>, 1942 (2006)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905" y="6002135"/>
            <a:ext cx="62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+mn-lt"/>
              </a:rPr>
              <a:t>1 </a:t>
            </a:r>
            <a:r>
              <a:rPr lang="en-US" sz="1200" dirty="0" smtClean="0">
                <a:latin typeface="+mn-lt"/>
              </a:rPr>
              <a:t>A. </a:t>
            </a:r>
            <a:r>
              <a:rPr lang="en-US" sz="1200" dirty="0" err="1" smtClean="0">
                <a:latin typeface="+mn-lt"/>
              </a:rPr>
              <a:t>Ohtomo</a:t>
            </a:r>
            <a:r>
              <a:rPr lang="en-US" sz="1200" dirty="0">
                <a:latin typeface="+mn-lt"/>
              </a:rPr>
              <a:t>, H. Y. Hwang, Nature </a:t>
            </a:r>
            <a:r>
              <a:rPr lang="en-US" sz="1200" b="1" dirty="0">
                <a:latin typeface="+mn-lt"/>
              </a:rPr>
              <a:t>427</a:t>
            </a:r>
            <a:r>
              <a:rPr lang="en-US" sz="1200" dirty="0">
                <a:latin typeface="+mn-lt"/>
              </a:rPr>
              <a:t>, 423 (2004</a:t>
            </a:r>
            <a:r>
              <a:rPr lang="en-US" sz="1200" dirty="0" smtClean="0">
                <a:latin typeface="+mn-lt"/>
              </a:rPr>
              <a:t>)</a:t>
            </a:r>
          </a:p>
          <a:p>
            <a:r>
              <a:rPr lang="en-US" sz="1200" baseline="30000" dirty="0">
                <a:latin typeface="+mn-lt"/>
              </a:rPr>
              <a:t>2</a:t>
            </a:r>
            <a:r>
              <a:rPr lang="en-US" sz="1200" dirty="0">
                <a:latin typeface="+mn-lt"/>
              </a:rPr>
              <a:t> N. Nakagawa, H. Y. Hwang, D. A. Muller, Nat. Mater. </a:t>
            </a:r>
            <a:r>
              <a:rPr lang="en-US" sz="1200" b="1" dirty="0" smtClean="0">
                <a:latin typeface="+mn-lt"/>
              </a:rPr>
              <a:t>5</a:t>
            </a:r>
            <a:r>
              <a:rPr lang="en-US" sz="1200" dirty="0" smtClean="0">
                <a:latin typeface="+mn-lt"/>
              </a:rPr>
              <a:t>, 204 </a:t>
            </a:r>
            <a:r>
              <a:rPr lang="en-US" sz="1200" dirty="0">
                <a:latin typeface="+mn-lt"/>
              </a:rPr>
              <a:t>(2006</a:t>
            </a:r>
            <a:r>
              <a:rPr lang="en-US" sz="1200" dirty="0" smtClean="0">
                <a:latin typeface="+mn-lt"/>
              </a:rPr>
              <a:t>)</a:t>
            </a:r>
          </a:p>
          <a:p>
            <a:r>
              <a:rPr lang="en-US" sz="1200" baseline="30000" dirty="0" smtClean="0">
                <a:latin typeface="+mn-lt"/>
              </a:rPr>
              <a:t>3 </a:t>
            </a:r>
            <a:r>
              <a:rPr lang="de-DE" sz="1200" dirty="0">
                <a:latin typeface="+mn-lt"/>
              </a:rPr>
              <a:t>S. Thiel, G. Hammerl, A. Schmehl, C. W. </a:t>
            </a:r>
            <a:r>
              <a:rPr lang="de-DE" sz="1200" dirty="0" smtClean="0">
                <a:latin typeface="+mn-lt"/>
              </a:rPr>
              <a:t>Schneider, and J</a:t>
            </a:r>
            <a:r>
              <a:rPr lang="de-DE" sz="1200" dirty="0">
                <a:latin typeface="+mn-lt"/>
              </a:rPr>
              <a:t>. Mannhart, Science </a:t>
            </a:r>
            <a:r>
              <a:rPr lang="de-DE" sz="1200" b="1" dirty="0">
                <a:latin typeface="+mn-lt"/>
              </a:rPr>
              <a:t>313</a:t>
            </a:r>
            <a:r>
              <a:rPr lang="de-DE" sz="1200" dirty="0">
                <a:latin typeface="+mn-lt"/>
              </a:rPr>
              <a:t>, 1942 (2006</a:t>
            </a:r>
            <a:r>
              <a:rPr lang="de-DE" sz="1200" dirty="0" smtClean="0">
                <a:latin typeface="+mn-lt"/>
              </a:rPr>
              <a:t>)</a:t>
            </a:r>
            <a:endParaRPr lang="en-US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1642" y="4270618"/>
            <a:ext cx="3187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2D050"/>
                </a:solidFill>
                <a:latin typeface="+mn-lt"/>
              </a:rPr>
              <a:t>High-mobility quasi 2D electron gas</a:t>
            </a:r>
            <a:endParaRPr lang="en-US" sz="1600" b="1" dirty="0">
              <a:solidFill>
                <a:srgbClr val="92D050"/>
              </a:solidFill>
              <a:latin typeface="+mn-lt"/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3185450" y="2315255"/>
            <a:ext cx="349615" cy="195536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54690" y="10955"/>
            <a:ext cx="7801680" cy="844910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Experimentally detected superconductivity</a:t>
            </a:r>
            <a:br>
              <a:rPr lang="en-US" dirty="0" smtClean="0">
                <a:solidFill>
                  <a:srgbClr val="7D002E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in the LAO-STO structure</a:t>
            </a:r>
            <a:endParaRPr lang="en-US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496300" y="0"/>
            <a:ext cx="647700" cy="365125"/>
          </a:xfrm>
        </p:spPr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10" y="1124700"/>
            <a:ext cx="6221610" cy="427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1194" y="5466176"/>
            <a:ext cx="6951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N. </a:t>
            </a:r>
            <a:r>
              <a:rPr lang="en-US" sz="1200" dirty="0" err="1">
                <a:latin typeface="+mn-lt"/>
              </a:rPr>
              <a:t>Reyren</a:t>
            </a:r>
            <a:r>
              <a:rPr lang="en-US" sz="1200" dirty="0">
                <a:latin typeface="+mn-lt"/>
              </a:rPr>
              <a:t>, S. Thiel, A. D. </a:t>
            </a:r>
            <a:r>
              <a:rPr lang="en-US" sz="1200" dirty="0" err="1">
                <a:latin typeface="+mn-lt"/>
              </a:rPr>
              <a:t>Caviglia</a:t>
            </a:r>
            <a:r>
              <a:rPr lang="en-US" sz="1200" dirty="0">
                <a:latin typeface="+mn-lt"/>
              </a:rPr>
              <a:t>, L. F. </a:t>
            </a:r>
            <a:r>
              <a:rPr lang="en-US" sz="1200" dirty="0" err="1">
                <a:latin typeface="+mn-lt"/>
              </a:rPr>
              <a:t>Kourkoutis</a:t>
            </a:r>
            <a:r>
              <a:rPr lang="en-US" sz="1200" dirty="0">
                <a:latin typeface="+mn-lt"/>
              </a:rPr>
              <a:t>, G. </a:t>
            </a:r>
            <a:r>
              <a:rPr lang="en-US" sz="1200" dirty="0" err="1">
                <a:latin typeface="+mn-lt"/>
              </a:rPr>
              <a:t>Hammerl</a:t>
            </a:r>
            <a:r>
              <a:rPr lang="en-US" sz="1200" dirty="0">
                <a:latin typeface="+mn-lt"/>
              </a:rPr>
              <a:t>, C. Richter, C. W. Schneider, T. Kopp, A.-S. </a:t>
            </a:r>
            <a:r>
              <a:rPr lang="en-US" sz="1200" dirty="0" err="1">
                <a:latin typeface="+mn-lt"/>
              </a:rPr>
              <a:t>Ruetschi</a:t>
            </a:r>
            <a:r>
              <a:rPr lang="en-US" sz="1200" dirty="0">
                <a:latin typeface="+mn-lt"/>
              </a:rPr>
              <a:t>, D. </a:t>
            </a:r>
            <a:r>
              <a:rPr lang="en-US" sz="1200" dirty="0" err="1">
                <a:latin typeface="+mn-lt"/>
              </a:rPr>
              <a:t>Jaccard</a:t>
            </a:r>
            <a:r>
              <a:rPr lang="en-US" sz="1200" dirty="0">
                <a:latin typeface="+mn-lt"/>
              </a:rPr>
              <a:t>, M. </a:t>
            </a:r>
            <a:r>
              <a:rPr lang="en-US" sz="1200" dirty="0" err="1">
                <a:latin typeface="+mn-lt"/>
              </a:rPr>
              <a:t>Gabay</a:t>
            </a:r>
            <a:r>
              <a:rPr lang="en-US" sz="1200" dirty="0">
                <a:latin typeface="+mn-lt"/>
              </a:rPr>
              <a:t>, D. A. Muller, J.-M. </a:t>
            </a:r>
            <a:r>
              <a:rPr lang="en-US" sz="1200" dirty="0" err="1">
                <a:latin typeface="+mn-lt"/>
              </a:rPr>
              <a:t>Triscone</a:t>
            </a:r>
            <a:r>
              <a:rPr lang="en-US" sz="1200" dirty="0">
                <a:latin typeface="+mn-lt"/>
              </a:rPr>
              <a:t>, and J. </a:t>
            </a:r>
            <a:r>
              <a:rPr lang="en-US" sz="1200" dirty="0" err="1">
                <a:latin typeface="+mn-lt"/>
              </a:rPr>
              <a:t>Mannhart</a:t>
            </a:r>
            <a:r>
              <a:rPr lang="en-US" sz="1200" dirty="0">
                <a:latin typeface="+mn-lt"/>
              </a:rPr>
              <a:t>, Science </a:t>
            </a:r>
            <a:r>
              <a:rPr lang="en-US" sz="1200" b="1" dirty="0">
                <a:latin typeface="+mn-lt"/>
              </a:rPr>
              <a:t>317</a:t>
            </a:r>
            <a:r>
              <a:rPr lang="en-US" sz="1200" dirty="0">
                <a:latin typeface="+mn-lt"/>
              </a:rPr>
              <a:t>, 1196 (2007</a:t>
            </a:r>
            <a:r>
              <a:rPr lang="en-US" sz="1200" dirty="0" smtClean="0">
                <a:latin typeface="+mn-lt"/>
              </a:rPr>
              <a:t>).</a:t>
            </a:r>
          </a:p>
          <a:p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endParaRPr lang="en-US" sz="1200" dirty="0">
              <a:latin typeface="+mn-lt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BKT in superconductors: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. I.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Halperin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and D. R. Nelson, J. Low Temp. Phys. 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36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599 (1979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3174" y="1027416"/>
            <a:ext cx="7169326" cy="5024063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54690" y="10955"/>
            <a:ext cx="7801680" cy="844910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Experimentally detected superconductivity</a:t>
            </a:r>
            <a:br>
              <a:rPr lang="en-US" dirty="0" smtClean="0">
                <a:solidFill>
                  <a:srgbClr val="7D002E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in the LAO-STO structure</a:t>
            </a:r>
            <a:endParaRPr lang="en-US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496300" y="0"/>
            <a:ext cx="647700" cy="365125"/>
          </a:xfrm>
        </p:spPr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531" y="5529187"/>
            <a:ext cx="695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A. D</a:t>
            </a:r>
            <a:r>
              <a:rPr lang="en-US" sz="1200" dirty="0">
                <a:latin typeface="+mn-lt"/>
              </a:rPr>
              <a:t>. </a:t>
            </a:r>
            <a:r>
              <a:rPr lang="en-US" sz="1200" dirty="0" err="1">
                <a:latin typeface="+mn-lt"/>
              </a:rPr>
              <a:t>Caviglia</a:t>
            </a:r>
            <a:r>
              <a:rPr lang="en-US" sz="1200" dirty="0">
                <a:latin typeface="+mn-lt"/>
              </a:rPr>
              <a:t>, S. </a:t>
            </a:r>
            <a:r>
              <a:rPr lang="en-US" sz="1200" dirty="0" err="1">
                <a:latin typeface="+mn-lt"/>
              </a:rPr>
              <a:t>Gariglio</a:t>
            </a:r>
            <a:r>
              <a:rPr lang="en-US" sz="1200" dirty="0">
                <a:latin typeface="+mn-lt"/>
              </a:rPr>
              <a:t>, N. </a:t>
            </a:r>
            <a:r>
              <a:rPr lang="en-US" sz="1200" dirty="0" err="1">
                <a:latin typeface="+mn-lt"/>
              </a:rPr>
              <a:t>Reyren</a:t>
            </a:r>
            <a:r>
              <a:rPr lang="en-US" sz="1200" dirty="0">
                <a:latin typeface="+mn-lt"/>
              </a:rPr>
              <a:t>, D. </a:t>
            </a:r>
            <a:r>
              <a:rPr lang="en-US" sz="1200" dirty="0" err="1">
                <a:latin typeface="+mn-lt"/>
              </a:rPr>
              <a:t>Jaccard</a:t>
            </a:r>
            <a:r>
              <a:rPr lang="en-US" sz="1200" dirty="0">
                <a:latin typeface="+mn-lt"/>
              </a:rPr>
              <a:t>, T. Schneider, M. </a:t>
            </a:r>
            <a:r>
              <a:rPr lang="en-US" sz="1200" dirty="0" err="1">
                <a:latin typeface="+mn-lt"/>
              </a:rPr>
              <a:t>Gabay</a:t>
            </a:r>
            <a:r>
              <a:rPr lang="en-US" sz="1200" dirty="0">
                <a:latin typeface="+mn-lt"/>
              </a:rPr>
              <a:t>, S. Thiel, G. </a:t>
            </a:r>
            <a:r>
              <a:rPr lang="en-US" sz="1200" dirty="0" err="1">
                <a:latin typeface="+mn-lt"/>
              </a:rPr>
              <a:t>Hammerl</a:t>
            </a:r>
            <a:r>
              <a:rPr lang="en-US" sz="1200" dirty="0">
                <a:latin typeface="+mn-lt"/>
              </a:rPr>
              <a:t>, J. </a:t>
            </a:r>
            <a:r>
              <a:rPr lang="en-US" sz="1200" dirty="0" err="1">
                <a:latin typeface="+mn-lt"/>
              </a:rPr>
              <a:t>Mannhart</a:t>
            </a:r>
            <a:r>
              <a:rPr lang="en-US" sz="1200" dirty="0">
                <a:latin typeface="+mn-lt"/>
              </a:rPr>
              <a:t>, and J.-M. </a:t>
            </a:r>
            <a:r>
              <a:rPr lang="en-US" sz="1200" dirty="0" err="1">
                <a:latin typeface="+mn-lt"/>
              </a:rPr>
              <a:t>Triscone</a:t>
            </a:r>
            <a:r>
              <a:rPr lang="en-US" sz="1200" dirty="0">
                <a:latin typeface="+mn-lt"/>
              </a:rPr>
              <a:t>, Nature (London) </a:t>
            </a:r>
            <a:r>
              <a:rPr lang="en-US" sz="1200" b="1" dirty="0">
                <a:latin typeface="+mn-lt"/>
              </a:rPr>
              <a:t>456</a:t>
            </a:r>
            <a:r>
              <a:rPr lang="en-US" sz="1200" dirty="0">
                <a:latin typeface="+mn-lt"/>
              </a:rPr>
              <a:t>, 624 (2008</a:t>
            </a:r>
            <a:r>
              <a:rPr lang="en-US" sz="1200" dirty="0" smtClean="0">
                <a:latin typeface="+mn-lt"/>
              </a:rPr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7" y="1195983"/>
            <a:ext cx="5018270" cy="390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8926" y="1405285"/>
            <a:ext cx="21368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sym typeface="Symbol" pitchFamily="18" charset="2"/>
              </a:rPr>
              <a:t>A modulation of the gate voltage leads to a modulation of the carrier density in the quasi two-dimensional electron gas at the interface. </a:t>
            </a:r>
            <a:endParaRPr lang="en-US" sz="1600" dirty="0" smtClean="0">
              <a:latin typeface="+mn-lt"/>
              <a:sym typeface="Symbol" pitchFamily="18" charset="2"/>
            </a:endParaRPr>
          </a:p>
          <a:p>
            <a:endParaRPr lang="en-US" sz="1600" dirty="0">
              <a:latin typeface="+mn-lt"/>
              <a:sym typeface="Symbol" pitchFamily="18" charset="2"/>
            </a:endParaRPr>
          </a:p>
          <a:p>
            <a:r>
              <a:rPr lang="en-US" sz="1600" dirty="0" smtClean="0">
                <a:latin typeface="+mn-lt"/>
                <a:sym typeface="Symbol" pitchFamily="18" charset="2"/>
              </a:rPr>
              <a:t>As a consequence, the density-dependent critical temperature is experimentally detected.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6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1094132" y="5018323"/>
            <a:ext cx="0" cy="167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75977" y="5018323"/>
            <a:ext cx="0" cy="167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72714" y="3505810"/>
            <a:ext cx="240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94132" y="4067167"/>
            <a:ext cx="2402528" cy="14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5855" y="11113"/>
            <a:ext cx="8229600" cy="754062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Theoretical model: multilayer structure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496300" y="0"/>
            <a:ext cx="647700" cy="365125"/>
          </a:xfrm>
        </p:spPr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32" y="2077466"/>
            <a:ext cx="1881845" cy="4116694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94132" y="2077466"/>
            <a:ext cx="1881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4132" y="2883971"/>
            <a:ext cx="1881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94132" y="4081885"/>
            <a:ext cx="1881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94132" y="3505810"/>
            <a:ext cx="1881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4132" y="5003605"/>
            <a:ext cx="0" cy="1190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5977" y="5003605"/>
            <a:ext cx="0" cy="1190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5977" y="2077466"/>
            <a:ext cx="0" cy="806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94132" y="2077466"/>
            <a:ext cx="0" cy="806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47752" y="5733300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7752" y="3621025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7752" y="2284209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4" idx="2"/>
          </p:cNvCxnSpPr>
          <p:nvPr/>
        </p:nvCxnSpPr>
        <p:spPr>
          <a:xfrm flipH="1" flipV="1">
            <a:off x="2015852" y="1424584"/>
            <a:ext cx="19203" cy="4769576"/>
          </a:xfrm>
          <a:prstGeom prst="straightConnector1">
            <a:avLst/>
          </a:prstGeom>
          <a:ln w="19050"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47018" y="1239915"/>
            <a:ext cx="38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15852" y="5824828"/>
            <a:ext cx="49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15852" y="3712553"/>
            <a:ext cx="65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>
                <a:latin typeface="Symbol" pitchFamily="18" charset="2"/>
                <a:cs typeface="Times New Roman" pitchFamily="18" charset="0"/>
              </a:rPr>
              <a:t>-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15852" y="3151196"/>
            <a:ext cx="49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094132" y="6194160"/>
            <a:ext cx="1881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94132" y="5579680"/>
            <a:ext cx="1881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4132" y="5003605"/>
            <a:ext cx="1881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47752" y="5118820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15852" y="2514639"/>
            <a:ext cx="65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Symbol" pitchFamily="18" charset="2"/>
                <a:cs typeface="Times New Roman" pitchFamily="18" charset="0"/>
              </a:rPr>
              <a:t>-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15852" y="1722852"/>
            <a:ext cx="49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15852" y="5210348"/>
            <a:ext cx="49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5852" y="4648991"/>
            <a:ext cx="49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981298" y="3505810"/>
            <a:ext cx="0" cy="576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94132" y="3505810"/>
            <a:ext cx="0" cy="576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8487" y="702245"/>
            <a:ext cx="213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Scheme of a multilayer structure</a:t>
            </a:r>
            <a:endParaRPr lang="en-US" sz="16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81444" y="978975"/>
            <a:ext cx="5415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The coordinate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dirty="0" smtClean="0">
                <a:latin typeface="+mn-lt"/>
              </a:rPr>
              <a:t> for the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>
                <a:latin typeface="+mn-lt"/>
              </a:rPr>
              <a:t>-</a:t>
            </a:r>
            <a:r>
              <a:rPr lang="en-US" sz="1600" dirty="0" err="1" smtClean="0">
                <a:latin typeface="+mn-lt"/>
              </a:rPr>
              <a:t>th</a:t>
            </a:r>
            <a:r>
              <a:rPr lang="en-US" sz="1600" dirty="0" smtClean="0">
                <a:latin typeface="+mn-lt"/>
              </a:rPr>
              <a:t> layer lies in the range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aseline="-25000" dirty="0" smtClean="0">
                <a:latin typeface="Symbol" pitchFamily="18" charset="2"/>
                <a:cs typeface="Times New Roman" pitchFamily="18" charset="0"/>
              </a:rPr>
              <a:t>-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796" name="Straight Arrow Connector 33795"/>
          <p:cNvCxnSpPr/>
          <p:nvPr/>
        </p:nvCxnSpPr>
        <p:spPr>
          <a:xfrm>
            <a:off x="3436837" y="3505810"/>
            <a:ext cx="0" cy="576075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6200000">
            <a:off x="2987821" y="3532372"/>
            <a:ext cx="49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1094133" y="6655020"/>
            <a:ext cx="1881844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900637" y="6347780"/>
            <a:ext cx="49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96226" y="1494291"/>
            <a:ext cx="334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LaAlO</a:t>
            </a:r>
            <a:r>
              <a:rPr lang="en-US" sz="1600" baseline="-25000" dirty="0" smtClean="0"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-SrTiO</a:t>
            </a:r>
            <a:r>
              <a:rPr lang="en-US" sz="1600" baseline="-25000" dirty="0" smtClean="0"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: the asymmetric three-layer structure</a:t>
            </a:r>
            <a:endParaRPr lang="en-US" sz="1600" dirty="0">
              <a:latin typeface="+mn-lt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46338"/>
            <a:ext cx="4251325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6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5855" y="11113"/>
            <a:ext cx="8229600" cy="754062"/>
          </a:xfrm>
        </p:spPr>
        <p:txBody>
          <a:bodyPr/>
          <a:lstStyle/>
          <a:p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Optical phonons in the LaAlO</a:t>
            </a:r>
            <a:r>
              <a:rPr lang="en-US" baseline="-25000" dirty="0" smtClean="0">
                <a:solidFill>
                  <a:srgbClr val="7D002E"/>
                </a:solidFill>
                <a:latin typeface="Calibri" pitchFamily="34" charset="0"/>
              </a:rPr>
              <a:t>3</a:t>
            </a:r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-SrTiO</a:t>
            </a:r>
            <a:r>
              <a:rPr lang="en-US" baseline="-25000" dirty="0" smtClean="0">
                <a:solidFill>
                  <a:srgbClr val="7D002E"/>
                </a:solidFill>
                <a:latin typeface="Calibri" pitchFamily="34" charset="0"/>
              </a:rPr>
              <a:t>3</a:t>
            </a:r>
            <a:r>
              <a:rPr lang="en-US" dirty="0" smtClean="0">
                <a:solidFill>
                  <a:srgbClr val="7D002E"/>
                </a:solidFill>
                <a:latin typeface="Calibri" pitchFamily="34" charset="0"/>
              </a:rPr>
              <a:t> structure</a:t>
            </a:r>
            <a:endParaRPr lang="en-US" baseline="30000" dirty="0" smtClean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55232" y="6476914"/>
            <a:ext cx="495300" cy="365125"/>
          </a:xfrm>
        </p:spPr>
        <p:txBody>
          <a:bodyPr/>
          <a:lstStyle/>
          <a:p>
            <a:pPr>
              <a:defRPr/>
            </a:pPr>
            <a:fld id="{E8E7B3CB-61A7-4073-B32E-86E06A6E6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496300" y="0"/>
            <a:ext cx="647700" cy="365125"/>
          </a:xfrm>
        </p:spPr>
        <p:txBody>
          <a:bodyPr/>
          <a:lstStyle/>
          <a:p>
            <a:pPr>
              <a:defRPr/>
            </a:pPr>
            <a:fld id="{92B9BA01-940D-478B-9B95-AF29E9554F7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094" y="625435"/>
            <a:ext cx="7143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Electron-phonon interaction in an asymmetric three-layer structure</a:t>
            </a:r>
            <a:endParaRPr lang="en-US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8740" y="1124700"/>
            <a:ext cx="7066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Amplitudes of the electron-phonon interaction with the interface </a:t>
            </a:r>
            <a:r>
              <a:rPr lang="en-US" sz="1600" dirty="0" err="1" smtClean="0">
                <a:latin typeface="+mn-lt"/>
              </a:rPr>
              <a:t>pholons</a:t>
            </a:r>
            <a:r>
              <a:rPr lang="en-US" sz="1600" dirty="0" smtClean="0">
                <a:latin typeface="+mn-lt"/>
              </a:rPr>
              <a:t> in the LaAlO</a:t>
            </a:r>
            <a:r>
              <a:rPr lang="en-US" sz="1600" baseline="-25000" dirty="0" smtClean="0"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-SrTiO</a:t>
            </a:r>
            <a:r>
              <a:rPr lang="en-US" sz="1600" baseline="-25000" dirty="0" smtClean="0"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heterostructure</a:t>
            </a:r>
            <a:endParaRPr lang="en-US" sz="1600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The leading term in the electron-phonon interaction comes from the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SrTiO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600" dirty="0" smtClean="0">
                <a:latin typeface="+mn-lt"/>
              </a:rPr>
              <a:t>-like interface phonons.</a:t>
            </a:r>
          </a:p>
          <a:p>
            <a:r>
              <a:rPr lang="en-US" sz="1600" dirty="0" smtClean="0">
                <a:latin typeface="+mn-lt"/>
              </a:rPr>
              <a:t>The half-space phonons bring much smaller contribution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83" y="1952836"/>
            <a:ext cx="5001233" cy="31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8740" y="6423139"/>
            <a:ext cx="612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S. N. </a:t>
            </a:r>
            <a:r>
              <a:rPr lang="en-US" sz="1200" dirty="0" err="1">
                <a:latin typeface="+mn-lt"/>
              </a:rPr>
              <a:t>Klimin</a:t>
            </a:r>
            <a:r>
              <a:rPr lang="en-US" sz="1200" dirty="0">
                <a:latin typeface="+mn-lt"/>
              </a:rPr>
              <a:t>, J. </a:t>
            </a:r>
            <a:r>
              <a:rPr lang="en-US" sz="1200" dirty="0" err="1">
                <a:latin typeface="+mn-lt"/>
              </a:rPr>
              <a:t>Tempere</a:t>
            </a:r>
            <a:r>
              <a:rPr lang="en-US" sz="1200" dirty="0">
                <a:latin typeface="+mn-lt"/>
              </a:rPr>
              <a:t>, J. T. </a:t>
            </a:r>
            <a:r>
              <a:rPr lang="en-US" sz="1200" dirty="0" err="1">
                <a:latin typeface="+mn-lt"/>
              </a:rPr>
              <a:t>Devreese</a:t>
            </a:r>
            <a:r>
              <a:rPr lang="en-US" sz="1200" dirty="0">
                <a:latin typeface="+mn-lt"/>
              </a:rPr>
              <a:t>, and D. van der </a:t>
            </a:r>
            <a:r>
              <a:rPr lang="en-US" sz="1200" dirty="0" err="1" smtClean="0">
                <a:latin typeface="+mn-lt"/>
              </a:rPr>
              <a:t>Marel</a:t>
            </a:r>
            <a:r>
              <a:rPr lang="en-US" sz="1200" dirty="0" smtClean="0">
                <a:latin typeface="+mn-lt"/>
              </a:rPr>
              <a:t>, Phys</a:t>
            </a:r>
            <a:r>
              <a:rPr lang="en-US" sz="1200" dirty="0">
                <a:latin typeface="+mn-lt"/>
              </a:rPr>
              <a:t>. Rev. B </a:t>
            </a:r>
            <a:r>
              <a:rPr lang="en-US" sz="1200" b="1" dirty="0">
                <a:latin typeface="+mn-lt"/>
              </a:rPr>
              <a:t>89</a:t>
            </a:r>
            <a:r>
              <a:rPr lang="en-US" sz="1200" dirty="0">
                <a:latin typeface="+mn-lt"/>
              </a:rPr>
              <a:t>, 184514 </a:t>
            </a:r>
            <a:r>
              <a:rPr lang="en-US" sz="1200" dirty="0" smtClean="0">
                <a:latin typeface="+mn-lt"/>
              </a:rPr>
              <a:t>(2014)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7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1841</Words>
  <Application>Microsoft Office PowerPoint</Application>
  <PresentationFormat>On-screen Show (4:3)</PresentationFormat>
  <Paragraphs>272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2_Custom Design</vt:lpstr>
      <vt:lpstr>Apex</vt:lpstr>
      <vt:lpstr>3_Custom Design</vt:lpstr>
      <vt:lpstr>Mechanism of superconductivity in a LaAlO3-SrTiO3 heterostructure</vt:lpstr>
      <vt:lpstr>PowerPoint Presentation</vt:lpstr>
      <vt:lpstr>Experimentally detected superconductivity in bulk strontium titanate</vt:lpstr>
      <vt:lpstr>PowerPoint Presentation</vt:lpstr>
      <vt:lpstr>LaAlO3-SrTiO3 heterostructure</vt:lpstr>
      <vt:lpstr>Experimentally detected superconductivity in the LAO-STO structure</vt:lpstr>
      <vt:lpstr>Experimentally detected superconductivity in the LAO-STO structure</vt:lpstr>
      <vt:lpstr>Theoretical model: multilayer structure</vt:lpstr>
      <vt:lpstr>Optical phonons in the LaAlO3-SrTiO3 structure</vt:lpstr>
      <vt:lpstr>SrTiO3: band structure</vt:lpstr>
      <vt:lpstr>PowerPoint Presentation</vt:lpstr>
      <vt:lpstr>Band splitting for the quasi 2D electron gas</vt:lpstr>
      <vt:lpstr>Mechanism of superconductivity</vt:lpstr>
      <vt:lpstr>Dielectric function method for superconductivity</vt:lpstr>
      <vt:lpstr>Dielectric function method for superconductivity</vt:lpstr>
      <vt:lpstr>Kernel function and critical temperature</vt:lpstr>
      <vt:lpstr>Critical temperatures: theory and experiment</vt:lpstr>
      <vt:lpstr>Critical temperatures: theory and experiment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2012-02-20T10:45:42Z</dcterms:created>
  <dcterms:modified xsi:type="dcterms:W3CDTF">2015-04-30T11:53:32Z</dcterms:modified>
</cp:coreProperties>
</file>