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62" r:id="rId6"/>
    <p:sldId id="264" r:id="rId7"/>
    <p:sldId id="265" r:id="rId8"/>
    <p:sldId id="263" r:id="rId9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2" d="100"/>
          <a:sy n="112" d="100"/>
        </p:scale>
        <p:origin x="-150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24BA74-543F-4937-AF77-65C4422B7D48}" type="datetimeFigureOut">
              <a:rPr lang="nl-BE" smtClean="0"/>
              <a:t>26/03/2013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CCB61B-D521-417A-989D-9AA67628153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9257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636912"/>
            <a:ext cx="7772400" cy="96353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3568" y="3679180"/>
            <a:ext cx="7764560" cy="1752600"/>
          </a:xfrm>
        </p:spPr>
        <p:txBody>
          <a:bodyPr/>
          <a:lstStyle>
            <a:lvl1pPr marL="0" indent="0" algn="r">
              <a:buNone/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406B79-D2FE-43B0-97F2-50A879641300}" type="datetime1">
              <a:rPr lang="nl-BE" smtClean="0"/>
              <a:t>26/03/2013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16D7A-F205-41E9-8CB2-63615FF771BC}" type="slidenum">
              <a:rPr lang="nl-BE" smtClean="0"/>
              <a:t>‹nr.›</a:t>
            </a:fld>
            <a:endParaRPr lang="nl-BE"/>
          </a:p>
        </p:txBody>
      </p:sp>
      <p:cxnSp>
        <p:nvCxnSpPr>
          <p:cNvPr id="7" name="Rechte verbindingslijn 6"/>
          <p:cNvCxnSpPr/>
          <p:nvPr userDrawn="1"/>
        </p:nvCxnSpPr>
        <p:spPr>
          <a:xfrm flipH="1">
            <a:off x="1331640" y="3645024"/>
            <a:ext cx="7116488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tx2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4396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02AE45-CDE2-4B0A-A1D5-23795FB650E5}" type="datetime1">
              <a:rPr lang="nl-BE" smtClean="0"/>
              <a:t>26/03/2013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16D7A-F205-41E9-8CB2-63615FF771B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1001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83EB74-745C-47BA-B5F8-38ACA1EE4723}" type="datetime1">
              <a:rPr lang="nl-BE" smtClean="0"/>
              <a:t>26/03/2013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16D7A-F205-41E9-8CB2-63615FF771B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98881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8CA733-E859-45B0-B9D4-ADEC721C9A40}" type="datetime1">
              <a:rPr lang="nl-BE" smtClean="0"/>
              <a:t>26/03/2013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16D7A-F205-41E9-8CB2-63615FF771BC}" type="slidenum">
              <a:rPr lang="nl-BE" smtClean="0"/>
              <a:t>‹nr.›</a:t>
            </a:fld>
            <a:endParaRPr lang="nl-BE"/>
          </a:p>
        </p:txBody>
      </p:sp>
      <p:cxnSp>
        <p:nvCxnSpPr>
          <p:cNvPr id="7" name="Rechte verbindingslijn 6"/>
          <p:cNvCxnSpPr/>
          <p:nvPr userDrawn="1"/>
        </p:nvCxnSpPr>
        <p:spPr>
          <a:xfrm flipH="1">
            <a:off x="1559968" y="840757"/>
            <a:ext cx="7116488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tx2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1623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C54327-C757-4C66-B158-1D389B5C1A9C}" type="datetime1">
              <a:rPr lang="nl-BE" smtClean="0"/>
              <a:t>26/03/2013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16D7A-F205-41E9-8CB2-63615FF771B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24848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A4342D-6A64-4A76-A397-00D6354D5FC8}" type="datetime1">
              <a:rPr lang="nl-BE" smtClean="0"/>
              <a:t>26/03/2013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16D7A-F205-41E9-8CB2-63615FF771B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59187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8CA5B1-CC85-4467-85D7-2D693072C48F}" type="datetime1">
              <a:rPr lang="nl-BE" smtClean="0"/>
              <a:t>26/03/2013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16D7A-F205-41E9-8CB2-63615FF771B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299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017667-A109-4B4B-AAF8-1E52CA91C08E}" type="datetime1">
              <a:rPr lang="nl-BE" smtClean="0"/>
              <a:t>26/03/2013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16D7A-F205-41E9-8CB2-63615FF771B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45541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675D0E-3B34-440A-BD2D-7FD364050E0A}" type="datetime1">
              <a:rPr lang="nl-BE" smtClean="0"/>
              <a:t>26/03/2013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16D7A-F205-41E9-8CB2-63615FF771B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976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E6DEA19-DC79-4235-A62B-FA7005584971}" type="datetime1">
              <a:rPr lang="nl-BE" smtClean="0"/>
              <a:t>26/03/2013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16D7A-F205-41E9-8CB2-63615FF771B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67054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70BB58-6627-4178-BE16-CC50356D9FC7}" type="datetime1">
              <a:rPr lang="nl-BE" smtClean="0"/>
              <a:t>26/03/2013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16D7A-F205-41E9-8CB2-63615FF771B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90052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aan 11"/>
          <p:cNvSpPr/>
          <p:nvPr userDrawn="1"/>
        </p:nvSpPr>
        <p:spPr>
          <a:xfrm rot="16200000">
            <a:off x="3307790" y="1016732"/>
            <a:ext cx="2664297" cy="11809312"/>
          </a:xfrm>
          <a:prstGeom prst="moon">
            <a:avLst>
              <a:gd name="adj" fmla="val 82129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196753"/>
            <a:ext cx="8229600" cy="4608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0" y="6309320"/>
            <a:ext cx="86764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6116D7A-F205-41E9-8CB2-63615FF771BC}" type="slidenum">
              <a:rPr lang="nl-BE" smtClean="0"/>
              <a:pPr/>
              <a:t>‹nr.›</a:t>
            </a:fld>
            <a:endParaRPr lang="nl-BE" dirty="0"/>
          </a:p>
        </p:txBody>
      </p:sp>
      <p:pic>
        <p:nvPicPr>
          <p:cNvPr id="1026" name="Picture 2" descr="Y:\Templates\Logo's\logo_UA_hor_wit_transparant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096802"/>
            <a:ext cx="2088232" cy="671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2" name="Group 106"/>
          <p:cNvGrpSpPr>
            <a:grpSpLocks/>
          </p:cNvGrpSpPr>
          <p:nvPr userDrawn="1"/>
        </p:nvGrpSpPr>
        <p:grpSpPr bwMode="auto">
          <a:xfrm>
            <a:off x="395536" y="315912"/>
            <a:ext cx="1164432" cy="486746"/>
            <a:chOff x="2154" y="2686"/>
            <a:chExt cx="1177" cy="492"/>
          </a:xfrm>
        </p:grpSpPr>
        <p:sp>
          <p:nvSpPr>
            <p:cNvPr id="23" name="Arc 94"/>
            <p:cNvSpPr>
              <a:spLocks/>
            </p:cNvSpPr>
            <p:nvPr/>
          </p:nvSpPr>
          <p:spPr bwMode="auto">
            <a:xfrm>
              <a:off x="2971" y="2686"/>
              <a:ext cx="360" cy="481"/>
            </a:xfrm>
            <a:custGeom>
              <a:avLst/>
              <a:gdLst>
                <a:gd name="T0" fmla="*/ 0 w 32351"/>
                <a:gd name="T1" fmla="*/ 0 h 43200"/>
                <a:gd name="T2" fmla="*/ 0 w 32351"/>
                <a:gd name="T3" fmla="*/ 0 h 43200"/>
                <a:gd name="T4" fmla="*/ 0 w 32351"/>
                <a:gd name="T5" fmla="*/ 0 h 43200"/>
                <a:gd name="T6" fmla="*/ 0 60000 65536"/>
                <a:gd name="T7" fmla="*/ 0 60000 65536"/>
                <a:gd name="T8" fmla="*/ 0 60000 65536"/>
                <a:gd name="T9" fmla="*/ 0 w 32351"/>
                <a:gd name="T10" fmla="*/ 0 h 43200"/>
                <a:gd name="T11" fmla="*/ 32351 w 32351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2351" h="43200" fill="none" extrusionOk="0">
                  <a:moveTo>
                    <a:pt x="32351" y="40334"/>
                  </a:moveTo>
                  <a:cubicBezTo>
                    <a:pt x="29079" y="42211"/>
                    <a:pt x="25372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4932" y="-1"/>
                    <a:pt x="28219" y="771"/>
                    <a:pt x="31204" y="2253"/>
                  </a:cubicBezTo>
                </a:path>
                <a:path w="32351" h="43200" stroke="0" extrusionOk="0">
                  <a:moveTo>
                    <a:pt x="32351" y="40334"/>
                  </a:moveTo>
                  <a:cubicBezTo>
                    <a:pt x="29079" y="42211"/>
                    <a:pt x="25372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4932" y="-1"/>
                    <a:pt x="28219" y="771"/>
                    <a:pt x="31204" y="2253"/>
                  </a:cubicBezTo>
                  <a:lnTo>
                    <a:pt x="21600" y="21600"/>
                  </a:lnTo>
                  <a:lnTo>
                    <a:pt x="32351" y="40334"/>
                  </a:lnTo>
                  <a:close/>
                </a:path>
              </a:pathLst>
            </a:custGeom>
            <a:noFill/>
            <a:ln w="38100">
              <a:solidFill>
                <a:srgbClr val="003D6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24" name="Line 53"/>
            <p:cNvSpPr>
              <a:spLocks noChangeShapeType="1"/>
            </p:cNvSpPr>
            <p:nvPr/>
          </p:nvSpPr>
          <p:spPr bwMode="auto">
            <a:xfrm>
              <a:off x="2394" y="2692"/>
              <a:ext cx="0" cy="486"/>
            </a:xfrm>
            <a:prstGeom prst="line">
              <a:avLst/>
            </a:prstGeom>
            <a:noFill/>
            <a:ln w="38100">
              <a:solidFill>
                <a:srgbClr val="003D6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25" name="Line 57"/>
            <p:cNvSpPr>
              <a:spLocks noChangeShapeType="1"/>
            </p:cNvSpPr>
            <p:nvPr/>
          </p:nvSpPr>
          <p:spPr bwMode="auto">
            <a:xfrm>
              <a:off x="2154" y="2688"/>
              <a:ext cx="576" cy="0"/>
            </a:xfrm>
            <a:prstGeom prst="line">
              <a:avLst/>
            </a:prstGeom>
            <a:noFill/>
            <a:ln w="38100">
              <a:solidFill>
                <a:srgbClr val="003D6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26" name="Oval 54"/>
            <p:cNvSpPr>
              <a:spLocks noChangeArrowheads="1"/>
            </p:cNvSpPr>
            <p:nvPr/>
          </p:nvSpPr>
          <p:spPr bwMode="auto">
            <a:xfrm>
              <a:off x="2490" y="2688"/>
              <a:ext cx="480" cy="480"/>
            </a:xfrm>
            <a:prstGeom prst="ellipse">
              <a:avLst/>
            </a:prstGeom>
            <a:noFill/>
            <a:ln w="38100">
              <a:solidFill>
                <a:srgbClr val="7E00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pic>
          <p:nvPicPr>
            <p:cNvPr id="27" name="Picture 55" descr="krul2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200000">
              <a:off x="2735" y="3047"/>
              <a:ext cx="305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" name="Freeform 81"/>
            <p:cNvSpPr>
              <a:spLocks/>
            </p:cNvSpPr>
            <p:nvPr/>
          </p:nvSpPr>
          <p:spPr bwMode="auto">
            <a:xfrm>
              <a:off x="2562" y="2998"/>
              <a:ext cx="204" cy="110"/>
            </a:xfrm>
            <a:custGeom>
              <a:avLst/>
              <a:gdLst>
                <a:gd name="T0" fmla="*/ 0 w 726"/>
                <a:gd name="T1" fmla="*/ 18 h 428"/>
                <a:gd name="T2" fmla="*/ 1 w 726"/>
                <a:gd name="T3" fmla="*/ 13 h 428"/>
                <a:gd name="T4" fmla="*/ 2 w 726"/>
                <a:gd name="T5" fmla="*/ 9 h 428"/>
                <a:gd name="T6" fmla="*/ 3 w 726"/>
                <a:gd name="T7" fmla="*/ 4 h 428"/>
                <a:gd name="T8" fmla="*/ 4 w 726"/>
                <a:gd name="T9" fmla="*/ 2 h 428"/>
                <a:gd name="T10" fmla="*/ 5 w 726"/>
                <a:gd name="T11" fmla="*/ 0 h 428"/>
                <a:gd name="T12" fmla="*/ 7 w 726"/>
                <a:gd name="T13" fmla="*/ 1 h 428"/>
                <a:gd name="T14" fmla="*/ 8 w 726"/>
                <a:gd name="T15" fmla="*/ 4 h 428"/>
                <a:gd name="T16" fmla="*/ 9 w 726"/>
                <a:gd name="T17" fmla="*/ 9 h 428"/>
                <a:gd name="T18" fmla="*/ 11 w 726"/>
                <a:gd name="T19" fmla="*/ 15 h 428"/>
                <a:gd name="T20" fmla="*/ 12 w 726"/>
                <a:gd name="T21" fmla="*/ 22 h 428"/>
                <a:gd name="T22" fmla="*/ 13 w 726"/>
                <a:gd name="T23" fmla="*/ 25 h 428"/>
                <a:gd name="T24" fmla="*/ 14 w 726"/>
                <a:gd name="T25" fmla="*/ 27 h 428"/>
                <a:gd name="T26" fmla="*/ 16 w 726"/>
                <a:gd name="T27" fmla="*/ 28 h 428"/>
                <a:gd name="T28" fmla="*/ 17 w 726"/>
                <a:gd name="T29" fmla="*/ 27 h 428"/>
                <a:gd name="T30" fmla="*/ 19 w 726"/>
                <a:gd name="T31" fmla="*/ 25 h 428"/>
                <a:gd name="T32" fmla="*/ 19 w 726"/>
                <a:gd name="T33" fmla="*/ 22 h 428"/>
                <a:gd name="T34" fmla="*/ 21 w 726"/>
                <a:gd name="T35" fmla="*/ 17 h 428"/>
                <a:gd name="T36" fmla="*/ 22 w 726"/>
                <a:gd name="T37" fmla="*/ 13 h 428"/>
                <a:gd name="T38" fmla="*/ 24 w 726"/>
                <a:gd name="T39" fmla="*/ 10 h 428"/>
                <a:gd name="T40" fmla="*/ 26 w 726"/>
                <a:gd name="T41" fmla="*/ 10 h 428"/>
                <a:gd name="T42" fmla="*/ 28 w 726"/>
                <a:gd name="T43" fmla="*/ 13 h 428"/>
                <a:gd name="T44" fmla="*/ 29 w 726"/>
                <a:gd name="T45" fmla="*/ 16 h 428"/>
                <a:gd name="T46" fmla="*/ 31 w 726"/>
                <a:gd name="T47" fmla="*/ 20 h 428"/>
                <a:gd name="T48" fmla="*/ 32 w 726"/>
                <a:gd name="T49" fmla="*/ 23 h 428"/>
                <a:gd name="T50" fmla="*/ 34 w 726"/>
                <a:gd name="T51" fmla="*/ 25 h 428"/>
                <a:gd name="T52" fmla="*/ 36 w 726"/>
                <a:gd name="T53" fmla="*/ 24 h 428"/>
                <a:gd name="T54" fmla="*/ 38 w 726"/>
                <a:gd name="T55" fmla="*/ 20 h 428"/>
                <a:gd name="T56" fmla="*/ 39 w 726"/>
                <a:gd name="T57" fmla="*/ 17 h 428"/>
                <a:gd name="T58" fmla="*/ 41 w 726"/>
                <a:gd name="T59" fmla="*/ 13 h 428"/>
                <a:gd name="T60" fmla="*/ 43 w 726"/>
                <a:gd name="T61" fmla="*/ 11 h 428"/>
                <a:gd name="T62" fmla="*/ 45 w 726"/>
                <a:gd name="T63" fmla="*/ 12 h 428"/>
                <a:gd name="T64" fmla="*/ 46 w 726"/>
                <a:gd name="T65" fmla="*/ 15 h 428"/>
                <a:gd name="T66" fmla="*/ 47 w 726"/>
                <a:gd name="T67" fmla="*/ 17 h 428"/>
                <a:gd name="T68" fmla="*/ 49 w 726"/>
                <a:gd name="T69" fmla="*/ 20 h 428"/>
                <a:gd name="T70" fmla="*/ 51 w 726"/>
                <a:gd name="T71" fmla="*/ 23 h 428"/>
                <a:gd name="T72" fmla="*/ 53 w 726"/>
                <a:gd name="T73" fmla="*/ 23 h 428"/>
                <a:gd name="T74" fmla="*/ 55 w 726"/>
                <a:gd name="T75" fmla="*/ 22 h 428"/>
                <a:gd name="T76" fmla="*/ 56 w 726"/>
                <a:gd name="T77" fmla="*/ 20 h 428"/>
                <a:gd name="T78" fmla="*/ 57 w 726"/>
                <a:gd name="T79" fmla="*/ 17 h 428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726"/>
                <a:gd name="T121" fmla="*/ 0 h 428"/>
                <a:gd name="T122" fmla="*/ 726 w 726"/>
                <a:gd name="T123" fmla="*/ 428 h 428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726" h="428">
                  <a:moveTo>
                    <a:pt x="0" y="269"/>
                  </a:moveTo>
                  <a:cubicBezTo>
                    <a:pt x="2" y="258"/>
                    <a:pt x="8" y="226"/>
                    <a:pt x="12" y="203"/>
                  </a:cubicBezTo>
                  <a:cubicBezTo>
                    <a:pt x="16" y="180"/>
                    <a:pt x="20" y="153"/>
                    <a:pt x="24" y="131"/>
                  </a:cubicBezTo>
                  <a:cubicBezTo>
                    <a:pt x="28" y="109"/>
                    <a:pt x="35" y="84"/>
                    <a:pt x="39" y="68"/>
                  </a:cubicBezTo>
                  <a:cubicBezTo>
                    <a:pt x="43" y="52"/>
                    <a:pt x="44" y="43"/>
                    <a:pt x="48" y="32"/>
                  </a:cubicBezTo>
                  <a:cubicBezTo>
                    <a:pt x="52" y="21"/>
                    <a:pt x="60" y="4"/>
                    <a:pt x="66" y="2"/>
                  </a:cubicBezTo>
                  <a:cubicBezTo>
                    <a:pt x="72" y="0"/>
                    <a:pt x="81" y="6"/>
                    <a:pt x="87" y="17"/>
                  </a:cubicBezTo>
                  <a:cubicBezTo>
                    <a:pt x="93" y="28"/>
                    <a:pt x="97" y="48"/>
                    <a:pt x="102" y="68"/>
                  </a:cubicBezTo>
                  <a:cubicBezTo>
                    <a:pt x="107" y="88"/>
                    <a:pt x="112" y="112"/>
                    <a:pt x="117" y="137"/>
                  </a:cubicBezTo>
                  <a:cubicBezTo>
                    <a:pt x="122" y="162"/>
                    <a:pt x="128" y="189"/>
                    <a:pt x="135" y="221"/>
                  </a:cubicBezTo>
                  <a:cubicBezTo>
                    <a:pt x="142" y="253"/>
                    <a:pt x="151" y="304"/>
                    <a:pt x="156" y="329"/>
                  </a:cubicBezTo>
                  <a:cubicBezTo>
                    <a:pt x="161" y="354"/>
                    <a:pt x="161" y="360"/>
                    <a:pt x="165" y="374"/>
                  </a:cubicBezTo>
                  <a:cubicBezTo>
                    <a:pt x="169" y="388"/>
                    <a:pt x="175" y="404"/>
                    <a:pt x="180" y="413"/>
                  </a:cubicBezTo>
                  <a:cubicBezTo>
                    <a:pt x="185" y="422"/>
                    <a:pt x="193" y="428"/>
                    <a:pt x="198" y="428"/>
                  </a:cubicBezTo>
                  <a:cubicBezTo>
                    <a:pt x="203" y="428"/>
                    <a:pt x="207" y="425"/>
                    <a:pt x="213" y="416"/>
                  </a:cubicBezTo>
                  <a:cubicBezTo>
                    <a:pt x="219" y="407"/>
                    <a:pt x="229" y="389"/>
                    <a:pt x="234" y="374"/>
                  </a:cubicBezTo>
                  <a:cubicBezTo>
                    <a:pt x="239" y="359"/>
                    <a:pt x="241" y="346"/>
                    <a:pt x="246" y="326"/>
                  </a:cubicBezTo>
                  <a:cubicBezTo>
                    <a:pt x="251" y="306"/>
                    <a:pt x="258" y="273"/>
                    <a:pt x="264" y="251"/>
                  </a:cubicBezTo>
                  <a:cubicBezTo>
                    <a:pt x="270" y="229"/>
                    <a:pt x="275" y="209"/>
                    <a:pt x="282" y="191"/>
                  </a:cubicBezTo>
                  <a:cubicBezTo>
                    <a:pt x="289" y="173"/>
                    <a:pt x="297" y="152"/>
                    <a:pt x="306" y="146"/>
                  </a:cubicBezTo>
                  <a:cubicBezTo>
                    <a:pt x="315" y="140"/>
                    <a:pt x="329" y="148"/>
                    <a:pt x="336" y="155"/>
                  </a:cubicBezTo>
                  <a:cubicBezTo>
                    <a:pt x="343" y="162"/>
                    <a:pt x="346" y="178"/>
                    <a:pt x="351" y="191"/>
                  </a:cubicBezTo>
                  <a:cubicBezTo>
                    <a:pt x="356" y="204"/>
                    <a:pt x="360" y="218"/>
                    <a:pt x="366" y="236"/>
                  </a:cubicBezTo>
                  <a:cubicBezTo>
                    <a:pt x="372" y="254"/>
                    <a:pt x="380" y="282"/>
                    <a:pt x="387" y="302"/>
                  </a:cubicBezTo>
                  <a:cubicBezTo>
                    <a:pt x="394" y="322"/>
                    <a:pt x="403" y="344"/>
                    <a:pt x="411" y="356"/>
                  </a:cubicBezTo>
                  <a:cubicBezTo>
                    <a:pt x="419" y="368"/>
                    <a:pt x="425" y="374"/>
                    <a:pt x="432" y="374"/>
                  </a:cubicBezTo>
                  <a:cubicBezTo>
                    <a:pt x="439" y="374"/>
                    <a:pt x="448" y="370"/>
                    <a:pt x="456" y="359"/>
                  </a:cubicBezTo>
                  <a:cubicBezTo>
                    <a:pt x="464" y="348"/>
                    <a:pt x="470" y="323"/>
                    <a:pt x="477" y="305"/>
                  </a:cubicBezTo>
                  <a:cubicBezTo>
                    <a:pt x="484" y="287"/>
                    <a:pt x="491" y="268"/>
                    <a:pt x="498" y="251"/>
                  </a:cubicBezTo>
                  <a:cubicBezTo>
                    <a:pt x="505" y="234"/>
                    <a:pt x="512" y="216"/>
                    <a:pt x="519" y="203"/>
                  </a:cubicBezTo>
                  <a:cubicBezTo>
                    <a:pt x="526" y="190"/>
                    <a:pt x="535" y="176"/>
                    <a:pt x="543" y="173"/>
                  </a:cubicBezTo>
                  <a:cubicBezTo>
                    <a:pt x="551" y="170"/>
                    <a:pt x="563" y="177"/>
                    <a:pt x="570" y="185"/>
                  </a:cubicBezTo>
                  <a:cubicBezTo>
                    <a:pt x="577" y="193"/>
                    <a:pt x="583" y="208"/>
                    <a:pt x="588" y="221"/>
                  </a:cubicBezTo>
                  <a:cubicBezTo>
                    <a:pt x="593" y="234"/>
                    <a:pt x="598" y="249"/>
                    <a:pt x="603" y="263"/>
                  </a:cubicBezTo>
                  <a:cubicBezTo>
                    <a:pt x="608" y="277"/>
                    <a:pt x="611" y="291"/>
                    <a:pt x="618" y="305"/>
                  </a:cubicBezTo>
                  <a:cubicBezTo>
                    <a:pt x="625" y="319"/>
                    <a:pt x="637" y="341"/>
                    <a:pt x="645" y="350"/>
                  </a:cubicBezTo>
                  <a:cubicBezTo>
                    <a:pt x="653" y="359"/>
                    <a:pt x="659" y="358"/>
                    <a:pt x="666" y="356"/>
                  </a:cubicBezTo>
                  <a:cubicBezTo>
                    <a:pt x="673" y="354"/>
                    <a:pt x="683" y="346"/>
                    <a:pt x="690" y="338"/>
                  </a:cubicBezTo>
                  <a:cubicBezTo>
                    <a:pt x="697" y="330"/>
                    <a:pt x="702" y="320"/>
                    <a:pt x="708" y="308"/>
                  </a:cubicBezTo>
                  <a:cubicBezTo>
                    <a:pt x="714" y="296"/>
                    <a:pt x="720" y="281"/>
                    <a:pt x="726" y="266"/>
                  </a:cubicBezTo>
                </a:path>
              </a:pathLst>
            </a:custGeom>
            <a:noFill/>
            <a:ln w="9525">
              <a:solidFill>
                <a:srgbClr val="003D6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29" name="Freeform 93"/>
            <p:cNvSpPr>
              <a:spLocks/>
            </p:cNvSpPr>
            <p:nvPr/>
          </p:nvSpPr>
          <p:spPr bwMode="auto">
            <a:xfrm>
              <a:off x="2490" y="2756"/>
              <a:ext cx="72" cy="338"/>
            </a:xfrm>
            <a:custGeom>
              <a:avLst/>
              <a:gdLst>
                <a:gd name="T0" fmla="*/ 74 w 70"/>
                <a:gd name="T1" fmla="*/ 0 h 338"/>
                <a:gd name="T2" fmla="*/ 74 w 70"/>
                <a:gd name="T3" fmla="*/ 338 h 338"/>
                <a:gd name="T4" fmla="*/ 38 w 70"/>
                <a:gd name="T5" fmla="*/ 292 h 338"/>
                <a:gd name="T6" fmla="*/ 6 w 70"/>
                <a:gd name="T7" fmla="*/ 232 h 338"/>
                <a:gd name="T8" fmla="*/ 0 w 70"/>
                <a:gd name="T9" fmla="*/ 176 h 338"/>
                <a:gd name="T10" fmla="*/ 2 w 70"/>
                <a:gd name="T11" fmla="*/ 120 h 338"/>
                <a:gd name="T12" fmla="*/ 26 w 70"/>
                <a:gd name="T13" fmla="*/ 62 h 338"/>
                <a:gd name="T14" fmla="*/ 58 w 70"/>
                <a:gd name="T15" fmla="*/ 18 h 338"/>
                <a:gd name="T16" fmla="*/ 74 w 70"/>
                <a:gd name="T17" fmla="*/ 0 h 33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338"/>
                <a:gd name="T29" fmla="*/ 70 w 70"/>
                <a:gd name="T30" fmla="*/ 338 h 33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338">
                  <a:moveTo>
                    <a:pt x="70" y="0"/>
                  </a:moveTo>
                  <a:lnTo>
                    <a:pt x="70" y="338"/>
                  </a:lnTo>
                  <a:lnTo>
                    <a:pt x="36" y="292"/>
                  </a:lnTo>
                  <a:lnTo>
                    <a:pt x="6" y="232"/>
                  </a:lnTo>
                  <a:lnTo>
                    <a:pt x="0" y="176"/>
                  </a:lnTo>
                  <a:lnTo>
                    <a:pt x="2" y="120"/>
                  </a:lnTo>
                  <a:lnTo>
                    <a:pt x="24" y="62"/>
                  </a:lnTo>
                  <a:lnTo>
                    <a:pt x="54" y="18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7E002F"/>
            </a:solidFill>
            <a:ln w="12700">
              <a:solidFill>
                <a:srgbClr val="7E002F"/>
              </a:solidFill>
              <a:round/>
              <a:headEnd/>
              <a:tailEnd/>
            </a:ln>
          </p:spPr>
          <p:txBody>
            <a:bodyPr/>
            <a:lstStyle/>
            <a:p>
              <a:endParaRPr lang="nl-BE"/>
            </a:p>
          </p:txBody>
        </p:sp>
      </p:grp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59968" y="209208"/>
            <a:ext cx="7126832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 smtClean="0"/>
              <a:t>Klik om de stijl te bewerken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900533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Light scattering on a metallic </a:t>
            </a:r>
            <a:r>
              <a:rPr lang="nl-BE" dirty="0" err="1" smtClean="0"/>
              <a:t>sphere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cap="small" dirty="0" smtClean="0"/>
              <a:t>Nick Van den </a:t>
            </a:r>
            <a:r>
              <a:rPr lang="en-US" cap="small" dirty="0" err="1" smtClean="0"/>
              <a:t>Broeck</a:t>
            </a:r>
            <a:endParaRPr lang="en-US" cap="small" dirty="0"/>
          </a:p>
        </p:txBody>
      </p:sp>
    </p:spTree>
    <p:extLst>
      <p:ext uri="{BB962C8B-B14F-4D97-AF65-F5344CB8AC3E}">
        <p14:creationId xmlns:p14="http://schemas.microsoft.com/office/powerpoint/2010/main" val="2046560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Mie-</a:t>
            </a:r>
            <a:r>
              <a:rPr lang="nl-BE" dirty="0" err="1" smtClean="0"/>
              <a:t>theory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16D7A-F205-41E9-8CB2-63615FF771BC}" type="slidenum">
              <a:rPr lang="nl-BE" smtClean="0"/>
              <a:t>2</a:t>
            </a:fld>
            <a:endParaRPr lang="nl-BE"/>
          </a:p>
        </p:txBody>
      </p:sp>
      <p:sp>
        <p:nvSpPr>
          <p:cNvPr id="7" name="Afgeronde rechthoek 6"/>
          <p:cNvSpPr/>
          <p:nvPr/>
        </p:nvSpPr>
        <p:spPr>
          <a:xfrm>
            <a:off x="330384" y="1759365"/>
            <a:ext cx="1368152" cy="7920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Maxwell </a:t>
            </a:r>
            <a:r>
              <a:rPr lang="nl-BE" dirty="0" err="1" smtClean="0"/>
              <a:t>equations</a:t>
            </a:r>
            <a:endParaRPr lang="nl-BE" dirty="0"/>
          </a:p>
        </p:txBody>
      </p:sp>
      <p:sp>
        <p:nvSpPr>
          <p:cNvPr id="8" name="Afgeronde rechthoek 7"/>
          <p:cNvSpPr/>
          <p:nvPr/>
        </p:nvSpPr>
        <p:spPr>
          <a:xfrm>
            <a:off x="7658272" y="4111697"/>
            <a:ext cx="1368152" cy="7920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BE" b="1" dirty="0" smtClean="0"/>
              <a:t>E</a:t>
            </a:r>
            <a:r>
              <a:rPr lang="nl-BE" dirty="0" smtClean="0"/>
              <a:t> &amp; </a:t>
            </a:r>
            <a:r>
              <a:rPr lang="nl-BE" b="1" dirty="0" smtClean="0"/>
              <a:t>B</a:t>
            </a:r>
            <a:r>
              <a:rPr lang="nl-BE" dirty="0" smtClean="0"/>
              <a:t>  </a:t>
            </a:r>
            <a:r>
              <a:rPr lang="nl-BE" dirty="0" err="1" smtClean="0"/>
              <a:t>fields</a:t>
            </a:r>
            <a:endParaRPr lang="nl-BE" b="1" dirty="0"/>
          </a:p>
        </p:txBody>
      </p:sp>
      <p:sp>
        <p:nvSpPr>
          <p:cNvPr id="9" name="Afgeronde rechthoek 8"/>
          <p:cNvSpPr/>
          <p:nvPr/>
        </p:nvSpPr>
        <p:spPr>
          <a:xfrm>
            <a:off x="7658272" y="5235192"/>
            <a:ext cx="1368152" cy="7920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Derived</a:t>
            </a:r>
            <a:r>
              <a:rPr lang="nl-BE" dirty="0" smtClean="0"/>
              <a:t> </a:t>
            </a:r>
            <a:r>
              <a:rPr lang="nl-BE" dirty="0" err="1" smtClean="0"/>
              <a:t>quantities</a:t>
            </a:r>
            <a:endParaRPr lang="nl-BE" dirty="0"/>
          </a:p>
        </p:txBody>
      </p:sp>
      <p:sp>
        <p:nvSpPr>
          <p:cNvPr id="12" name="Afgeronde rechthoek 11"/>
          <p:cNvSpPr/>
          <p:nvPr/>
        </p:nvSpPr>
        <p:spPr>
          <a:xfrm>
            <a:off x="2085975" y="1758952"/>
            <a:ext cx="1368152" cy="7920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Vector </a:t>
            </a:r>
            <a:r>
              <a:rPr lang="nl-BE" dirty="0" err="1" smtClean="0"/>
              <a:t>spherical</a:t>
            </a:r>
            <a:r>
              <a:rPr lang="nl-BE" dirty="0" smtClean="0"/>
              <a:t> </a:t>
            </a:r>
            <a:r>
              <a:rPr lang="nl-BE" dirty="0" err="1" smtClean="0"/>
              <a:t>harmonics</a:t>
            </a:r>
            <a:endParaRPr lang="nl-BE" dirty="0"/>
          </a:p>
        </p:txBody>
      </p:sp>
      <p:sp>
        <p:nvSpPr>
          <p:cNvPr id="13" name="Afgeronde rechthoek 12"/>
          <p:cNvSpPr/>
          <p:nvPr/>
        </p:nvSpPr>
        <p:spPr>
          <a:xfrm>
            <a:off x="5508104" y="4111697"/>
            <a:ext cx="1368152" cy="7920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Solvable</a:t>
            </a:r>
            <a:r>
              <a:rPr lang="nl-BE" dirty="0" smtClean="0"/>
              <a:t> </a:t>
            </a:r>
            <a:r>
              <a:rPr lang="nl-BE" dirty="0" err="1" smtClean="0"/>
              <a:t>equations</a:t>
            </a:r>
            <a:r>
              <a:rPr lang="nl-BE" dirty="0" smtClean="0"/>
              <a:t> </a:t>
            </a:r>
            <a:r>
              <a:rPr lang="nl-BE" dirty="0" err="1" smtClean="0"/>
              <a:t>for</a:t>
            </a:r>
            <a:r>
              <a:rPr lang="nl-BE" dirty="0" smtClean="0"/>
              <a:t> </a:t>
            </a:r>
            <a:r>
              <a:rPr lang="nl-BE" b="1" dirty="0" smtClean="0"/>
              <a:t>D </a:t>
            </a:r>
            <a:r>
              <a:rPr lang="nl-BE" dirty="0" smtClean="0"/>
              <a:t>&amp;</a:t>
            </a:r>
            <a:r>
              <a:rPr lang="nl-BE" b="1" dirty="0" smtClean="0"/>
              <a:t> H</a:t>
            </a:r>
            <a:endParaRPr lang="nl-BE" dirty="0"/>
          </a:p>
        </p:txBody>
      </p:sp>
      <p:cxnSp>
        <p:nvCxnSpPr>
          <p:cNvPr id="27" name="Rechte verbindingslijn met pijl 26"/>
          <p:cNvCxnSpPr>
            <a:stCxn id="7" idx="3"/>
            <a:endCxn id="12" idx="1"/>
          </p:cNvCxnSpPr>
          <p:nvPr/>
        </p:nvCxnSpPr>
        <p:spPr>
          <a:xfrm flipV="1">
            <a:off x="1698536" y="2154996"/>
            <a:ext cx="387439" cy="413"/>
          </a:xfrm>
          <a:prstGeom prst="straightConnector1">
            <a:avLst/>
          </a:prstGeom>
          <a:ln w="38100" cap="flat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echte verbindingslijn met pijl 32"/>
          <p:cNvCxnSpPr>
            <a:stCxn id="12" idx="3"/>
            <a:endCxn id="14" idx="1"/>
          </p:cNvCxnSpPr>
          <p:nvPr/>
        </p:nvCxnSpPr>
        <p:spPr>
          <a:xfrm>
            <a:off x="3454127" y="2154996"/>
            <a:ext cx="1271961" cy="1604"/>
          </a:xfrm>
          <a:prstGeom prst="straightConnector1">
            <a:avLst/>
          </a:prstGeom>
          <a:ln w="38100" cap="flat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echte verbindingslijn met pijl 34"/>
          <p:cNvCxnSpPr>
            <a:stCxn id="12" idx="2"/>
            <a:endCxn id="11" idx="0"/>
          </p:cNvCxnSpPr>
          <p:nvPr/>
        </p:nvCxnSpPr>
        <p:spPr>
          <a:xfrm>
            <a:off x="2770051" y="2551040"/>
            <a:ext cx="0" cy="768569"/>
          </a:xfrm>
          <a:prstGeom prst="straightConnector1">
            <a:avLst/>
          </a:prstGeom>
          <a:ln w="38100" cap="flat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echte verbindingslijn met pijl 36"/>
          <p:cNvCxnSpPr>
            <a:stCxn id="20" idx="3"/>
            <a:endCxn id="13" idx="1"/>
          </p:cNvCxnSpPr>
          <p:nvPr/>
        </p:nvCxnSpPr>
        <p:spPr>
          <a:xfrm>
            <a:off x="4246215" y="4507741"/>
            <a:ext cx="1261889" cy="0"/>
          </a:xfrm>
          <a:prstGeom prst="straightConnector1">
            <a:avLst/>
          </a:prstGeom>
          <a:ln w="38100" cap="flat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echte verbindingslijn met pijl 38"/>
          <p:cNvCxnSpPr>
            <a:stCxn id="14" idx="2"/>
            <a:endCxn id="13" idx="0"/>
          </p:cNvCxnSpPr>
          <p:nvPr/>
        </p:nvCxnSpPr>
        <p:spPr>
          <a:xfrm>
            <a:off x="6192180" y="3114478"/>
            <a:ext cx="0" cy="997219"/>
          </a:xfrm>
          <a:prstGeom prst="straightConnector1">
            <a:avLst/>
          </a:prstGeom>
          <a:ln w="38100" cap="flat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echte verbindingslijn met pijl 40"/>
          <p:cNvCxnSpPr>
            <a:stCxn id="13" idx="3"/>
            <a:endCxn id="8" idx="1"/>
          </p:cNvCxnSpPr>
          <p:nvPr/>
        </p:nvCxnSpPr>
        <p:spPr>
          <a:xfrm>
            <a:off x="6876256" y="4507741"/>
            <a:ext cx="782016" cy="0"/>
          </a:xfrm>
          <a:prstGeom prst="straightConnector1">
            <a:avLst/>
          </a:prstGeom>
          <a:ln w="38100" cap="flat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echte verbindingslijn met pijl 42"/>
          <p:cNvCxnSpPr>
            <a:stCxn id="8" idx="2"/>
            <a:endCxn id="9" idx="0"/>
          </p:cNvCxnSpPr>
          <p:nvPr/>
        </p:nvCxnSpPr>
        <p:spPr>
          <a:xfrm>
            <a:off x="8342348" y="4903785"/>
            <a:ext cx="0" cy="331407"/>
          </a:xfrm>
          <a:prstGeom prst="straightConnector1">
            <a:avLst/>
          </a:prstGeom>
          <a:ln w="38100" cap="flat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5" name="Groep 74"/>
          <p:cNvGrpSpPr/>
          <p:nvPr/>
        </p:nvGrpSpPr>
        <p:grpSpPr>
          <a:xfrm>
            <a:off x="4726088" y="1197944"/>
            <a:ext cx="2932184" cy="1916534"/>
            <a:chOff x="4380344" y="1243643"/>
            <a:chExt cx="2376264" cy="1869643"/>
          </a:xfrm>
        </p:grpSpPr>
        <p:sp>
          <p:nvSpPr>
            <p:cNvPr id="14" name="Afgeronde rechthoek 13"/>
            <p:cNvSpPr/>
            <p:nvPr/>
          </p:nvSpPr>
          <p:spPr>
            <a:xfrm>
              <a:off x="4380344" y="1244402"/>
              <a:ext cx="2376264" cy="1868884"/>
            </a:xfrm>
            <a:prstGeom prst="roundRect">
              <a:avLst>
                <a:gd name="adj" fmla="val 15175"/>
              </a:avLst>
            </a:prstGeom>
            <a:solidFill>
              <a:schemeClr val="bg1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 dirty="0">
                <a:solidFill>
                  <a:schemeClr val="tx1"/>
                </a:solidFill>
              </a:endParaRPr>
            </a:p>
          </p:txBody>
        </p:sp>
        <p:sp>
          <p:nvSpPr>
            <p:cNvPr id="10" name="Afgeronde rechthoek 9"/>
            <p:cNvSpPr/>
            <p:nvPr/>
          </p:nvSpPr>
          <p:spPr>
            <a:xfrm>
              <a:off x="4380344" y="1243643"/>
              <a:ext cx="2376264" cy="687624"/>
            </a:xfrm>
            <a:prstGeom prst="roundRect">
              <a:avLst>
                <a:gd name="adj" fmla="val 40271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Material = charges and currents: dielectric function</a:t>
              </a:r>
              <a:endParaRPr lang="en-US" dirty="0"/>
            </a:p>
          </p:txBody>
        </p:sp>
      </p:grpSp>
      <p:grpSp>
        <p:nvGrpSpPr>
          <p:cNvPr id="123" name="Groep 122"/>
          <p:cNvGrpSpPr/>
          <p:nvPr/>
        </p:nvGrpSpPr>
        <p:grpSpPr>
          <a:xfrm>
            <a:off x="1293887" y="3319609"/>
            <a:ext cx="2952328" cy="2376264"/>
            <a:chOff x="1293887" y="3319609"/>
            <a:chExt cx="2952328" cy="2376264"/>
          </a:xfrm>
        </p:grpSpPr>
        <p:grpSp>
          <p:nvGrpSpPr>
            <p:cNvPr id="74" name="Groep 73"/>
            <p:cNvGrpSpPr/>
            <p:nvPr/>
          </p:nvGrpSpPr>
          <p:grpSpPr>
            <a:xfrm>
              <a:off x="1293887" y="3319609"/>
              <a:ext cx="2952328" cy="2376264"/>
              <a:chOff x="467544" y="3501008"/>
              <a:chExt cx="2952328" cy="2376264"/>
            </a:xfrm>
          </p:grpSpPr>
          <p:sp>
            <p:nvSpPr>
              <p:cNvPr id="20" name="Afgeronde rechthoek 19"/>
              <p:cNvSpPr/>
              <p:nvPr/>
            </p:nvSpPr>
            <p:spPr>
              <a:xfrm>
                <a:off x="467544" y="3501008"/>
                <a:ext cx="2952328" cy="2376264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BE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Afgeronde rechthoek 10"/>
              <p:cNvSpPr/>
              <p:nvPr/>
            </p:nvSpPr>
            <p:spPr>
              <a:xfrm>
                <a:off x="467544" y="3501008"/>
                <a:ext cx="2952328" cy="792088"/>
              </a:xfrm>
              <a:prstGeom prst="roundRect">
                <a:avLst>
                  <a:gd name="adj" fmla="val 50000"/>
                </a:avLst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Geometry: Boundary conditions</a:t>
                </a:r>
                <a:endParaRPr lang="en-US" dirty="0"/>
              </a:p>
            </p:txBody>
          </p:sp>
        </p:grpSp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9559" y="4201032"/>
              <a:ext cx="2080984" cy="1430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7846" y="2044064"/>
            <a:ext cx="2804706" cy="805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7211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vaal 18"/>
          <p:cNvSpPr/>
          <p:nvPr/>
        </p:nvSpPr>
        <p:spPr>
          <a:xfrm>
            <a:off x="6858000" y="3709091"/>
            <a:ext cx="1188720" cy="1188720"/>
          </a:xfrm>
          <a:prstGeom prst="ellipse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0" h="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Mie-</a:t>
            </a:r>
            <a:r>
              <a:rPr lang="nl-BE" dirty="0" err="1" smtClean="0"/>
              <a:t>theory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Problems:</a:t>
            </a:r>
          </a:p>
          <a:p>
            <a:pPr lvl="1"/>
            <a:r>
              <a:rPr lang="en-US" dirty="0" smtClean="0"/>
              <a:t>Dielectric function is assumed to be homogeneous (only dependent on distances)</a:t>
            </a:r>
          </a:p>
          <a:p>
            <a:pPr lvl="2"/>
            <a:r>
              <a:rPr lang="en-US" dirty="0" smtClean="0"/>
              <a:t>Ok for large structures, but not when surfaces become important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No distinction between longitudinal</a:t>
            </a:r>
            <a:br>
              <a:rPr lang="en-US" dirty="0" smtClean="0"/>
            </a:br>
            <a:r>
              <a:rPr lang="en-US" dirty="0" smtClean="0"/>
              <a:t>and transversal waves</a:t>
            </a:r>
          </a:p>
          <a:p>
            <a:pPr lvl="1"/>
            <a:endParaRPr lang="en-US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16D7A-F205-41E9-8CB2-63615FF771BC}" type="slidenum">
              <a:rPr lang="nl-BE" smtClean="0"/>
              <a:t>3</a:t>
            </a:fld>
            <a:endParaRPr lang="nl-BE"/>
          </a:p>
        </p:txBody>
      </p:sp>
      <p:sp>
        <p:nvSpPr>
          <p:cNvPr id="5" name="Ovaal 4"/>
          <p:cNvSpPr/>
          <p:nvPr/>
        </p:nvSpPr>
        <p:spPr>
          <a:xfrm>
            <a:off x="6858000" y="3701471"/>
            <a:ext cx="1188720" cy="118872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cxnSp>
        <p:nvCxnSpPr>
          <p:cNvPr id="7" name="Rechte verbindingslijn met pijl 6"/>
          <p:cNvCxnSpPr>
            <a:stCxn id="8" idx="7"/>
            <a:endCxn id="10" idx="3"/>
          </p:cNvCxnSpPr>
          <p:nvPr/>
        </p:nvCxnSpPr>
        <p:spPr>
          <a:xfrm flipV="1">
            <a:off x="7728529" y="3680460"/>
            <a:ext cx="529702" cy="323962"/>
          </a:xfrm>
          <a:prstGeom prst="straightConnector1">
            <a:avLst/>
          </a:prstGeom>
          <a:ln w="25400">
            <a:solidFill>
              <a:schemeClr val="tx2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al 7"/>
          <p:cNvSpPr/>
          <p:nvPr/>
        </p:nvSpPr>
        <p:spPr>
          <a:xfrm>
            <a:off x="7650480" y="3991031"/>
            <a:ext cx="91440" cy="9144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0" name="Ovaal 9"/>
          <p:cNvSpPr/>
          <p:nvPr/>
        </p:nvSpPr>
        <p:spPr>
          <a:xfrm>
            <a:off x="8244840" y="3602411"/>
            <a:ext cx="91440" cy="9144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1" name="Ovaal 10"/>
          <p:cNvSpPr/>
          <p:nvPr/>
        </p:nvSpPr>
        <p:spPr>
          <a:xfrm>
            <a:off x="7650480" y="4657791"/>
            <a:ext cx="91440" cy="9144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" name="Ovaal 8"/>
          <p:cNvSpPr/>
          <p:nvPr/>
        </p:nvSpPr>
        <p:spPr>
          <a:xfrm>
            <a:off x="6993592" y="3299863"/>
            <a:ext cx="1403648" cy="1403648"/>
          </a:xfrm>
          <a:prstGeom prst="ellipse">
            <a:avLst/>
          </a:prstGeom>
          <a:noFill/>
          <a:ln w="25400">
            <a:solidFill>
              <a:schemeClr val="tx2">
                <a:alpha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cxnSp>
        <p:nvCxnSpPr>
          <p:cNvPr id="16" name="Rechte verbindingslijn met pijl 15"/>
          <p:cNvCxnSpPr>
            <a:stCxn id="8" idx="4"/>
            <a:endCxn id="11" idx="0"/>
          </p:cNvCxnSpPr>
          <p:nvPr/>
        </p:nvCxnSpPr>
        <p:spPr>
          <a:xfrm>
            <a:off x="7696200" y="4082471"/>
            <a:ext cx="0" cy="575320"/>
          </a:xfrm>
          <a:prstGeom prst="straightConnector1">
            <a:avLst/>
          </a:prstGeom>
          <a:ln w="25400">
            <a:solidFill>
              <a:schemeClr val="tx2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2066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err="1" smtClean="0"/>
              <a:t>Our</a:t>
            </a:r>
            <a:r>
              <a:rPr lang="nl-BE" dirty="0" smtClean="0"/>
              <a:t> treatment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 want:</a:t>
            </a:r>
          </a:p>
          <a:p>
            <a:pPr lvl="1"/>
            <a:r>
              <a:rPr lang="en-US" dirty="0" smtClean="0"/>
              <a:t>Inhomogeneity </a:t>
            </a:r>
          </a:p>
          <a:p>
            <a:pPr lvl="4"/>
            <a:r>
              <a:rPr lang="en-US" dirty="0" smtClean="0">
                <a:sym typeface="Wingdings" pitchFamily="2" charset="2"/>
              </a:rPr>
              <a:t>no dielectric function</a:t>
            </a:r>
          </a:p>
          <a:p>
            <a:pPr lvl="4"/>
            <a:r>
              <a:rPr lang="en-US" dirty="0" smtClean="0">
                <a:sym typeface="Wingdings" pitchFamily="2" charset="2"/>
              </a:rPr>
              <a:t>no </a:t>
            </a:r>
            <a:r>
              <a:rPr lang="en-US" b="1" dirty="0" smtClean="0">
                <a:sym typeface="Wingdings" pitchFamily="2" charset="2"/>
              </a:rPr>
              <a:t>D</a:t>
            </a:r>
            <a:r>
              <a:rPr lang="en-US" dirty="0" smtClean="0">
                <a:sym typeface="Wingdings" pitchFamily="2" charset="2"/>
              </a:rPr>
              <a:t> &amp; </a:t>
            </a:r>
            <a:r>
              <a:rPr lang="en-US" b="1" dirty="0" smtClean="0">
                <a:sym typeface="Wingdings" pitchFamily="2" charset="2"/>
              </a:rPr>
              <a:t>H</a:t>
            </a:r>
            <a:r>
              <a:rPr lang="en-US" dirty="0" smtClean="0">
                <a:sym typeface="Wingdings" pitchFamily="2" charset="2"/>
              </a:rPr>
              <a:t> fields</a:t>
            </a:r>
          </a:p>
          <a:p>
            <a:pPr lvl="4"/>
            <a:r>
              <a:rPr lang="en-US" dirty="0" smtClean="0">
                <a:sym typeface="Wingdings" pitchFamily="2" charset="2"/>
              </a:rPr>
              <a:t>possibility to implement “quantum effects”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Longitudinal and transversal waves</a:t>
            </a:r>
          </a:p>
          <a:p>
            <a:pPr lvl="4"/>
            <a:r>
              <a:rPr lang="en-US" dirty="0" smtClean="0">
                <a:sym typeface="Wingdings" pitchFamily="2" charset="2"/>
              </a:rPr>
              <a:t>Helmholtz decomposition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16D7A-F205-41E9-8CB2-63615FF771BC}" type="slidenum">
              <a:rPr lang="nl-BE" smtClean="0"/>
              <a:t>4</a:t>
            </a:fld>
            <a:endParaRPr lang="nl-BE"/>
          </a:p>
        </p:txBody>
      </p:sp>
      <p:pic>
        <p:nvPicPr>
          <p:cNvPr id="5" name="Afbeelding 4" descr="D:\Users\Nick\Pictures\Wetenschappelijk\schema-oppervlakteoscilaties.png"/>
          <p:cNvPicPr/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347" y="3880485"/>
            <a:ext cx="3446801" cy="15963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78278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err="1" smtClean="0"/>
              <a:t>Our</a:t>
            </a:r>
            <a:r>
              <a:rPr lang="nl-BE" dirty="0" smtClean="0"/>
              <a:t> treatment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16D7A-F205-41E9-8CB2-63615FF771BC}" type="slidenum">
              <a:rPr lang="nl-BE" smtClean="0"/>
              <a:t>5</a:t>
            </a:fld>
            <a:endParaRPr lang="nl-BE"/>
          </a:p>
        </p:txBody>
      </p:sp>
      <p:sp>
        <p:nvSpPr>
          <p:cNvPr id="7" name="Afgeronde rechthoek 6"/>
          <p:cNvSpPr/>
          <p:nvPr/>
        </p:nvSpPr>
        <p:spPr>
          <a:xfrm>
            <a:off x="330384" y="1058521"/>
            <a:ext cx="1368152" cy="7920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Maxwell </a:t>
            </a:r>
            <a:r>
              <a:rPr lang="nl-BE" dirty="0" err="1" smtClean="0"/>
              <a:t>equations</a:t>
            </a:r>
            <a:endParaRPr lang="nl-BE" dirty="0"/>
          </a:p>
        </p:txBody>
      </p:sp>
      <p:sp>
        <p:nvSpPr>
          <p:cNvPr id="8" name="Afgeronde rechthoek 7"/>
          <p:cNvSpPr/>
          <p:nvPr/>
        </p:nvSpPr>
        <p:spPr>
          <a:xfrm>
            <a:off x="330384" y="3916461"/>
            <a:ext cx="1368152" cy="7920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BE" b="1" dirty="0" smtClean="0"/>
              <a:t>E</a:t>
            </a:r>
            <a:r>
              <a:rPr lang="nl-BE" dirty="0" smtClean="0"/>
              <a:t> &amp; </a:t>
            </a:r>
            <a:r>
              <a:rPr lang="nl-BE" b="1" dirty="0" smtClean="0"/>
              <a:t>B</a:t>
            </a:r>
            <a:r>
              <a:rPr lang="nl-BE" dirty="0" smtClean="0"/>
              <a:t>  </a:t>
            </a:r>
            <a:r>
              <a:rPr lang="nl-BE" dirty="0" err="1" smtClean="0"/>
              <a:t>fields</a:t>
            </a:r>
            <a:endParaRPr lang="nl-BE" b="1" dirty="0"/>
          </a:p>
        </p:txBody>
      </p:sp>
      <p:sp>
        <p:nvSpPr>
          <p:cNvPr id="9" name="Afgeronde rechthoek 8"/>
          <p:cNvSpPr/>
          <p:nvPr/>
        </p:nvSpPr>
        <p:spPr>
          <a:xfrm>
            <a:off x="330384" y="5023630"/>
            <a:ext cx="1368152" cy="7920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Derived</a:t>
            </a:r>
            <a:r>
              <a:rPr lang="nl-BE" dirty="0" smtClean="0"/>
              <a:t> </a:t>
            </a:r>
            <a:r>
              <a:rPr lang="nl-BE" dirty="0" err="1" smtClean="0"/>
              <a:t>quantities</a:t>
            </a:r>
            <a:endParaRPr lang="nl-BE" dirty="0"/>
          </a:p>
        </p:txBody>
      </p:sp>
      <p:sp>
        <p:nvSpPr>
          <p:cNvPr id="12" name="Afgeronde rechthoek 11"/>
          <p:cNvSpPr/>
          <p:nvPr/>
        </p:nvSpPr>
        <p:spPr>
          <a:xfrm>
            <a:off x="2085974" y="1058108"/>
            <a:ext cx="1682477" cy="7920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Vector </a:t>
            </a:r>
            <a:r>
              <a:rPr lang="nl-BE" dirty="0" err="1" smtClean="0"/>
              <a:t>spherical</a:t>
            </a:r>
            <a:r>
              <a:rPr lang="nl-BE" dirty="0" smtClean="0"/>
              <a:t> </a:t>
            </a:r>
            <a:r>
              <a:rPr lang="nl-BE" dirty="0" err="1" smtClean="0"/>
              <a:t>harmonics</a:t>
            </a:r>
            <a:endParaRPr lang="nl-BE" dirty="0"/>
          </a:p>
        </p:txBody>
      </p:sp>
      <p:sp>
        <p:nvSpPr>
          <p:cNvPr id="13" name="Afgeronde rechthoek 12"/>
          <p:cNvSpPr/>
          <p:nvPr/>
        </p:nvSpPr>
        <p:spPr>
          <a:xfrm>
            <a:off x="2085975" y="3916461"/>
            <a:ext cx="1682476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Solvable</a:t>
            </a:r>
            <a:r>
              <a:rPr lang="nl-BE" dirty="0" smtClean="0"/>
              <a:t> </a:t>
            </a:r>
            <a:r>
              <a:rPr lang="nl-BE" dirty="0" err="1" smtClean="0"/>
              <a:t>equations</a:t>
            </a:r>
            <a:r>
              <a:rPr lang="nl-BE" dirty="0" smtClean="0"/>
              <a:t> </a:t>
            </a:r>
            <a:r>
              <a:rPr lang="nl-BE" dirty="0" err="1" smtClean="0"/>
              <a:t>for</a:t>
            </a:r>
            <a:r>
              <a:rPr lang="nl-BE" dirty="0" smtClean="0"/>
              <a:t> </a:t>
            </a:r>
            <a:r>
              <a:rPr lang="el-GR" dirty="0" smtClean="0">
                <a:sym typeface="Mathematica1"/>
              </a:rPr>
              <a:t>φ</a:t>
            </a:r>
            <a:r>
              <a:rPr lang="nl-BE" dirty="0" smtClean="0">
                <a:sym typeface="Mathematica1"/>
              </a:rPr>
              <a:t> </a:t>
            </a:r>
            <a:r>
              <a:rPr lang="nl-BE" dirty="0" smtClean="0"/>
              <a:t>&amp;</a:t>
            </a:r>
            <a:r>
              <a:rPr lang="nl-BE" b="1" dirty="0" smtClean="0"/>
              <a:t> A</a:t>
            </a:r>
            <a:endParaRPr lang="nl-BE" dirty="0"/>
          </a:p>
        </p:txBody>
      </p:sp>
      <p:cxnSp>
        <p:nvCxnSpPr>
          <p:cNvPr id="27" name="Rechte verbindingslijn met pijl 26"/>
          <p:cNvCxnSpPr>
            <a:stCxn id="7" idx="3"/>
            <a:endCxn id="12" idx="1"/>
          </p:cNvCxnSpPr>
          <p:nvPr/>
        </p:nvCxnSpPr>
        <p:spPr>
          <a:xfrm flipV="1">
            <a:off x="1698536" y="1454152"/>
            <a:ext cx="387438" cy="413"/>
          </a:xfrm>
          <a:prstGeom prst="straightConnector1">
            <a:avLst/>
          </a:prstGeom>
          <a:ln w="38100" cap="flat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echte verbindingslijn met pijl 32"/>
          <p:cNvCxnSpPr>
            <a:stCxn id="55" idx="3"/>
          </p:cNvCxnSpPr>
          <p:nvPr/>
        </p:nvCxnSpPr>
        <p:spPr>
          <a:xfrm>
            <a:off x="3768452" y="2584110"/>
            <a:ext cx="957635" cy="0"/>
          </a:xfrm>
          <a:prstGeom prst="straightConnector1">
            <a:avLst/>
          </a:prstGeom>
          <a:ln w="38100" cap="flat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echte verbindingslijn met pijl 34"/>
          <p:cNvCxnSpPr>
            <a:stCxn id="14" idx="2"/>
            <a:endCxn id="11" idx="0"/>
          </p:cNvCxnSpPr>
          <p:nvPr/>
        </p:nvCxnSpPr>
        <p:spPr>
          <a:xfrm>
            <a:off x="6686426" y="3438526"/>
            <a:ext cx="0" cy="477935"/>
          </a:xfrm>
          <a:prstGeom prst="straightConnector1">
            <a:avLst/>
          </a:prstGeom>
          <a:ln w="38100" cap="flat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echte verbindingslijn met pijl 36"/>
          <p:cNvCxnSpPr>
            <a:stCxn id="12" idx="2"/>
            <a:endCxn id="55" idx="0"/>
          </p:cNvCxnSpPr>
          <p:nvPr/>
        </p:nvCxnSpPr>
        <p:spPr>
          <a:xfrm>
            <a:off x="2927213" y="1850196"/>
            <a:ext cx="1" cy="385388"/>
          </a:xfrm>
          <a:prstGeom prst="straightConnector1">
            <a:avLst/>
          </a:prstGeom>
          <a:ln w="38100" cap="flat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echte verbindingslijn met pijl 38"/>
          <p:cNvCxnSpPr>
            <a:stCxn id="8" idx="2"/>
            <a:endCxn id="9" idx="0"/>
          </p:cNvCxnSpPr>
          <p:nvPr/>
        </p:nvCxnSpPr>
        <p:spPr>
          <a:xfrm>
            <a:off x="1014460" y="4708549"/>
            <a:ext cx="0" cy="315081"/>
          </a:xfrm>
          <a:prstGeom prst="straightConnector1">
            <a:avLst/>
          </a:prstGeom>
          <a:ln w="38100" cap="flat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echte verbindingslijn met pijl 40"/>
          <p:cNvCxnSpPr>
            <a:stCxn id="11" idx="1"/>
            <a:endCxn id="13" idx="3"/>
          </p:cNvCxnSpPr>
          <p:nvPr/>
        </p:nvCxnSpPr>
        <p:spPr>
          <a:xfrm flipH="1">
            <a:off x="3768451" y="4312505"/>
            <a:ext cx="957636" cy="0"/>
          </a:xfrm>
          <a:prstGeom prst="straightConnector1">
            <a:avLst/>
          </a:prstGeom>
          <a:ln w="38100" cap="flat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echte verbindingslijn met pijl 42"/>
          <p:cNvCxnSpPr>
            <a:stCxn id="13" idx="1"/>
            <a:endCxn id="8" idx="3"/>
          </p:cNvCxnSpPr>
          <p:nvPr/>
        </p:nvCxnSpPr>
        <p:spPr>
          <a:xfrm flipH="1">
            <a:off x="1698536" y="4312505"/>
            <a:ext cx="387439" cy="0"/>
          </a:xfrm>
          <a:prstGeom prst="straightConnector1">
            <a:avLst/>
          </a:prstGeom>
          <a:ln w="38100" cap="flat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oep 29"/>
          <p:cNvGrpSpPr/>
          <p:nvPr/>
        </p:nvGrpSpPr>
        <p:grpSpPr>
          <a:xfrm>
            <a:off x="4726087" y="1079393"/>
            <a:ext cx="3920677" cy="2359133"/>
            <a:chOff x="4449862" y="1079393"/>
            <a:chExt cx="3920677" cy="2359133"/>
          </a:xfrm>
        </p:grpSpPr>
        <p:grpSp>
          <p:nvGrpSpPr>
            <p:cNvPr id="75" name="Groep 74"/>
            <p:cNvGrpSpPr/>
            <p:nvPr/>
          </p:nvGrpSpPr>
          <p:grpSpPr>
            <a:xfrm>
              <a:off x="4449862" y="1079393"/>
              <a:ext cx="3920677" cy="2359133"/>
              <a:chOff x="4380344" y="1243643"/>
              <a:chExt cx="2376264" cy="2330753"/>
            </a:xfrm>
          </p:grpSpPr>
          <p:sp>
            <p:nvSpPr>
              <p:cNvPr id="14" name="Afgeronde rechthoek 13"/>
              <p:cNvSpPr/>
              <p:nvPr/>
            </p:nvSpPr>
            <p:spPr>
              <a:xfrm>
                <a:off x="4380344" y="1244402"/>
                <a:ext cx="2376264" cy="2329994"/>
              </a:xfrm>
              <a:prstGeom prst="roundRect">
                <a:avLst>
                  <a:gd name="adj" fmla="val 13559"/>
                </a:avLst>
              </a:prstGeom>
              <a:solidFill>
                <a:schemeClr val="bg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BE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Afgeronde rechthoek 9"/>
              <p:cNvSpPr/>
              <p:nvPr/>
            </p:nvSpPr>
            <p:spPr>
              <a:xfrm>
                <a:off x="4380344" y="1243643"/>
                <a:ext cx="2376264" cy="687624"/>
              </a:xfrm>
              <a:prstGeom prst="roundRect">
                <a:avLst>
                  <a:gd name="adj" fmla="val 47114"/>
                </a:avLst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nl-BE" dirty="0" err="1" smtClean="0"/>
                  <a:t>Material</a:t>
                </a:r>
                <a:r>
                  <a:rPr lang="nl-BE" dirty="0" smtClean="0"/>
                  <a:t> = charges </a:t>
                </a:r>
                <a:r>
                  <a:rPr lang="nl-BE" dirty="0" err="1" smtClean="0"/>
                  <a:t>and</a:t>
                </a:r>
                <a:r>
                  <a:rPr lang="nl-BE" dirty="0" smtClean="0"/>
                  <a:t> </a:t>
                </a:r>
                <a:r>
                  <a:rPr lang="nl-BE" dirty="0" err="1" smtClean="0"/>
                  <a:t>currents</a:t>
                </a:r>
                <a:r>
                  <a:rPr lang="nl-BE" dirty="0" smtClean="0"/>
                  <a:t>: Drude </a:t>
                </a:r>
                <a:r>
                  <a:rPr lang="nl-BE" dirty="0" err="1" smtClean="0"/>
                  <a:t>theory</a:t>
                </a:r>
                <a:endParaRPr lang="nl-BE" dirty="0"/>
              </a:p>
            </p:txBody>
          </p:sp>
        </p:grpSp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5747" y="1858702"/>
              <a:ext cx="3788905" cy="6066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1022" y="2465315"/>
              <a:ext cx="3009136" cy="554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0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79427" y="2950430"/>
              <a:ext cx="3040732" cy="4747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9" name="Groep 28"/>
          <p:cNvGrpSpPr/>
          <p:nvPr/>
        </p:nvGrpSpPr>
        <p:grpSpPr>
          <a:xfrm>
            <a:off x="4726087" y="3916461"/>
            <a:ext cx="3920677" cy="1804058"/>
            <a:chOff x="4449862" y="3520417"/>
            <a:chExt cx="3920677" cy="1804058"/>
          </a:xfrm>
        </p:grpSpPr>
        <p:grpSp>
          <p:nvGrpSpPr>
            <p:cNvPr id="74" name="Groep 73"/>
            <p:cNvGrpSpPr/>
            <p:nvPr/>
          </p:nvGrpSpPr>
          <p:grpSpPr>
            <a:xfrm>
              <a:off x="4449862" y="3520417"/>
              <a:ext cx="3920677" cy="1804058"/>
              <a:chOff x="467544" y="3501008"/>
              <a:chExt cx="2952328" cy="1804058"/>
            </a:xfrm>
          </p:grpSpPr>
          <p:sp>
            <p:nvSpPr>
              <p:cNvPr id="20" name="Afgeronde rechthoek 19"/>
              <p:cNvSpPr/>
              <p:nvPr/>
            </p:nvSpPr>
            <p:spPr>
              <a:xfrm>
                <a:off x="467544" y="3501008"/>
                <a:ext cx="2952328" cy="1804058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BE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Afgeronde rechthoek 10"/>
              <p:cNvSpPr/>
              <p:nvPr/>
            </p:nvSpPr>
            <p:spPr>
              <a:xfrm>
                <a:off x="467544" y="3501008"/>
                <a:ext cx="2952328" cy="792088"/>
              </a:xfrm>
              <a:prstGeom prst="roundRect">
                <a:avLst>
                  <a:gd name="adj" fmla="val 39177"/>
                </a:avLst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nl-BE" dirty="0" err="1" smtClean="0"/>
                  <a:t>Geometry</a:t>
                </a:r>
                <a:r>
                  <a:rPr lang="nl-BE" dirty="0" smtClean="0"/>
                  <a:t>: </a:t>
                </a:r>
                <a:r>
                  <a:rPr lang="nl-BE" dirty="0" err="1" smtClean="0"/>
                  <a:t>restrict</a:t>
                </a:r>
                <a:r>
                  <a:rPr lang="nl-BE" dirty="0" smtClean="0"/>
                  <a:t> </a:t>
                </a:r>
                <a:r>
                  <a:rPr lang="nl-BE" dirty="0" err="1" smtClean="0"/>
                  <a:t>electron</a:t>
                </a:r>
                <a:r>
                  <a:rPr lang="nl-BE" dirty="0" smtClean="0"/>
                  <a:t> </a:t>
                </a:r>
                <a:r>
                  <a:rPr lang="nl-BE" dirty="0" err="1" smtClean="0"/>
                  <a:t>movement</a:t>
                </a:r>
                <a:endParaRPr lang="nl-BE" dirty="0"/>
              </a:p>
            </p:txBody>
          </p:sp>
        </p:grpSp>
        <p:pic>
          <p:nvPicPr>
            <p:cNvPr id="4101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81434" y="4525010"/>
              <a:ext cx="3685633" cy="4986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5" name="Afgeronde rechthoek 54"/>
          <p:cNvSpPr/>
          <p:nvPr/>
        </p:nvSpPr>
        <p:spPr>
          <a:xfrm>
            <a:off x="2085975" y="2235584"/>
            <a:ext cx="1682477" cy="6970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BE" dirty="0" err="1" smtClean="0"/>
              <a:t>Helmholtz</a:t>
            </a:r>
            <a:r>
              <a:rPr lang="nl-BE" dirty="0" smtClean="0"/>
              <a:t> </a:t>
            </a:r>
            <a:r>
              <a:rPr lang="nl-BE" dirty="0" err="1" smtClean="0"/>
              <a:t>decomposition</a:t>
            </a:r>
            <a:endParaRPr lang="nl-BE" dirty="0"/>
          </a:p>
        </p:txBody>
      </p:sp>
      <p:sp>
        <p:nvSpPr>
          <p:cNvPr id="2055" name="Afgeronde rechthoek 2054"/>
          <p:cNvSpPr/>
          <p:nvPr/>
        </p:nvSpPr>
        <p:spPr>
          <a:xfrm>
            <a:off x="7239000" y="4939456"/>
            <a:ext cx="1304292" cy="480218"/>
          </a:xfrm>
          <a:prstGeom prst="roundRect">
            <a:avLst/>
          </a:prstGeom>
          <a:solidFill>
            <a:schemeClr val="accent2">
              <a:alpha val="21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40996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44" name="Rechte verbindingslijn 6143"/>
          <p:cNvCxnSpPr/>
          <p:nvPr/>
        </p:nvCxnSpPr>
        <p:spPr>
          <a:xfrm flipH="1">
            <a:off x="1095412" y="1117530"/>
            <a:ext cx="1626622" cy="0"/>
          </a:xfrm>
          <a:prstGeom prst="line">
            <a:avLst/>
          </a:prstGeom>
          <a:ln w="127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err="1" smtClean="0"/>
              <a:t>Results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16D7A-F205-41E9-8CB2-63615FF771BC}" type="slidenum">
              <a:rPr lang="nl-BE" smtClean="0"/>
              <a:t>6</a:t>
            </a:fld>
            <a:endParaRPr lang="nl-BE"/>
          </a:p>
        </p:txBody>
      </p:sp>
      <p:pic>
        <p:nvPicPr>
          <p:cNvPr id="6146" name="Picture 2" descr="D:\Users\Nick\Documents\Werk\Doctoraat\Artikels\2 Scattering of light on metallic sphere\VergelijkingSpectra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75"/>
          <a:stretch/>
        </p:blipFill>
        <p:spPr bwMode="auto">
          <a:xfrm>
            <a:off x="1807723" y="1183216"/>
            <a:ext cx="7069577" cy="4638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ep 12"/>
          <p:cNvGrpSpPr/>
          <p:nvPr/>
        </p:nvGrpSpPr>
        <p:grpSpPr>
          <a:xfrm>
            <a:off x="6909170" y="1440294"/>
            <a:ext cx="2709862" cy="646331"/>
            <a:chOff x="6786563" y="1619250"/>
            <a:chExt cx="2709862" cy="646331"/>
          </a:xfrm>
        </p:grpSpPr>
        <p:sp>
          <p:nvSpPr>
            <p:cNvPr id="5" name="Tekstvak 4"/>
            <p:cNvSpPr txBox="1"/>
            <p:nvPr/>
          </p:nvSpPr>
          <p:spPr>
            <a:xfrm>
              <a:off x="7343775" y="1619250"/>
              <a:ext cx="215265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dirty="0" smtClean="0"/>
                <a:t>Mie-</a:t>
              </a:r>
              <a:r>
                <a:rPr lang="nl-BE" dirty="0" err="1" smtClean="0"/>
                <a:t>theory</a:t>
              </a:r>
              <a:endParaRPr lang="nl-BE" dirty="0" smtClean="0"/>
            </a:p>
            <a:p>
              <a:r>
                <a:rPr lang="nl-BE" dirty="0" err="1" smtClean="0"/>
                <a:t>Our</a:t>
              </a:r>
              <a:r>
                <a:rPr lang="nl-BE" dirty="0" smtClean="0"/>
                <a:t> treatment</a:t>
              </a:r>
              <a:endParaRPr lang="nl-BE" dirty="0"/>
            </a:p>
          </p:txBody>
        </p:sp>
        <p:cxnSp>
          <p:nvCxnSpPr>
            <p:cNvPr id="7" name="Rechte verbindingslijn 6"/>
            <p:cNvCxnSpPr/>
            <p:nvPr/>
          </p:nvCxnSpPr>
          <p:spPr>
            <a:xfrm flipH="1">
              <a:off x="6891338" y="1800225"/>
              <a:ext cx="452437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echte verbindingslijn 8"/>
            <p:cNvCxnSpPr/>
            <p:nvPr/>
          </p:nvCxnSpPr>
          <p:spPr>
            <a:xfrm flipH="1">
              <a:off x="6891338" y="2095500"/>
              <a:ext cx="452437" cy="0"/>
            </a:xfrm>
            <a:prstGeom prst="line">
              <a:avLst/>
            </a:prstGeom>
            <a:ln w="254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Afgeronde rechthoek 10"/>
            <p:cNvSpPr/>
            <p:nvPr/>
          </p:nvSpPr>
          <p:spPr>
            <a:xfrm>
              <a:off x="6786563" y="1664494"/>
              <a:ext cx="2102643" cy="601087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sp>
        <p:nvSpPr>
          <p:cNvPr id="12" name="Tekstvak 11"/>
          <p:cNvSpPr txBox="1"/>
          <p:nvPr/>
        </p:nvSpPr>
        <p:spPr>
          <a:xfrm>
            <a:off x="2218266" y="861060"/>
            <a:ext cx="6483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Extinction spectra for different spheres</a:t>
            </a:r>
            <a:endParaRPr lang="en-US" dirty="0"/>
          </a:p>
        </p:txBody>
      </p:sp>
      <p:grpSp>
        <p:nvGrpSpPr>
          <p:cNvPr id="6145" name="Groep 6144"/>
          <p:cNvGrpSpPr/>
          <p:nvPr/>
        </p:nvGrpSpPr>
        <p:grpSpPr>
          <a:xfrm>
            <a:off x="492431" y="4130755"/>
            <a:ext cx="784860" cy="1241911"/>
            <a:chOff x="577101" y="1357337"/>
            <a:chExt cx="784860" cy="1241911"/>
          </a:xfrm>
        </p:grpSpPr>
        <p:sp>
          <p:nvSpPr>
            <p:cNvPr id="19" name="Ovaal 18"/>
            <p:cNvSpPr/>
            <p:nvPr/>
          </p:nvSpPr>
          <p:spPr>
            <a:xfrm>
              <a:off x="757539" y="1686365"/>
              <a:ext cx="585372" cy="585372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4" name="Ovaal 13"/>
            <p:cNvSpPr/>
            <p:nvPr/>
          </p:nvSpPr>
          <p:spPr>
            <a:xfrm>
              <a:off x="737121" y="1666631"/>
              <a:ext cx="624840" cy="624840"/>
            </a:xfrm>
            <a:prstGeom prst="ellipse">
              <a:avLst/>
            </a:prstGeom>
            <a:effectLst>
              <a:outerShdw blurRad="177800" dist="330200" dir="5400000" sx="72000" sy="72000" rotWithShape="0">
                <a:srgbClr val="000000">
                  <a:alpha val="29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23850" h="304800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cxnSp>
          <p:nvCxnSpPr>
            <p:cNvPr id="16" name="Rechte verbindingslijn met pijl 15"/>
            <p:cNvCxnSpPr/>
            <p:nvPr/>
          </p:nvCxnSpPr>
          <p:spPr>
            <a:xfrm>
              <a:off x="1049541" y="1648265"/>
              <a:ext cx="312420" cy="0"/>
            </a:xfrm>
            <a:prstGeom prst="straightConnector1">
              <a:avLst/>
            </a:prstGeom>
            <a:ln w="25400">
              <a:solidFill>
                <a:schemeClr val="tx2"/>
              </a:solidFill>
              <a:headEnd type="stealth" w="med" len="med"/>
              <a:tailEnd type="stealth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kstvak 16"/>
            <p:cNvSpPr txBox="1"/>
            <p:nvPr/>
          </p:nvSpPr>
          <p:spPr>
            <a:xfrm>
              <a:off x="1049541" y="1357337"/>
              <a:ext cx="3124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1600" dirty="0" smtClean="0">
                  <a:solidFill>
                    <a:schemeClr val="tx2"/>
                  </a:solidFill>
                </a:rPr>
                <a:t>R</a:t>
              </a:r>
              <a:endParaRPr lang="nl-BE" sz="1600" dirty="0">
                <a:solidFill>
                  <a:schemeClr val="tx2"/>
                </a:solidFill>
              </a:endParaRPr>
            </a:p>
          </p:txBody>
        </p:sp>
        <p:sp>
          <p:nvSpPr>
            <p:cNvPr id="18" name="Tekstvak 17"/>
            <p:cNvSpPr txBox="1"/>
            <p:nvPr/>
          </p:nvSpPr>
          <p:spPr>
            <a:xfrm>
              <a:off x="782841" y="1762655"/>
              <a:ext cx="533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1400" dirty="0" smtClean="0"/>
                <a:t>Au</a:t>
              </a:r>
              <a:endParaRPr lang="nl-BE" dirty="0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577101" y="2291471"/>
              <a:ext cx="7848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Vacuum</a:t>
              </a:r>
              <a:endParaRPr lang="en-US" sz="1400" dirty="0"/>
            </a:p>
          </p:txBody>
        </p:sp>
      </p:grpSp>
      <p:grpSp>
        <p:nvGrpSpPr>
          <p:cNvPr id="22" name="Groep 21"/>
          <p:cNvGrpSpPr/>
          <p:nvPr/>
        </p:nvGrpSpPr>
        <p:grpSpPr>
          <a:xfrm>
            <a:off x="454908" y="1107643"/>
            <a:ext cx="1281009" cy="1644024"/>
            <a:chOff x="7535330" y="2652915"/>
            <a:chExt cx="1532469" cy="1966743"/>
          </a:xfrm>
        </p:grpSpPr>
        <p:sp>
          <p:nvSpPr>
            <p:cNvPr id="23" name="Afgeronde rechthoek 22"/>
            <p:cNvSpPr/>
            <p:nvPr/>
          </p:nvSpPr>
          <p:spPr>
            <a:xfrm>
              <a:off x="7535334" y="2652915"/>
              <a:ext cx="1532465" cy="1966743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pic>
          <p:nvPicPr>
            <p:cNvPr id="24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2911" y="3728179"/>
              <a:ext cx="1357313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" name="Afgeronde rechthoek 24"/>
            <p:cNvSpPr/>
            <p:nvPr/>
          </p:nvSpPr>
          <p:spPr>
            <a:xfrm>
              <a:off x="7535330" y="2652915"/>
              <a:ext cx="1532467" cy="811614"/>
            </a:xfrm>
            <a:prstGeom prst="roundRect">
              <a:avLst>
                <a:gd name="adj" fmla="val 30427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BE" sz="1400" dirty="0" smtClean="0"/>
                <a:t>Plasma </a:t>
              </a:r>
              <a:r>
                <a:rPr lang="nl-BE" sz="1400" dirty="0" err="1" smtClean="0"/>
                <a:t>oscillations</a:t>
              </a:r>
              <a:r>
                <a:rPr lang="nl-BE" sz="1400" dirty="0" smtClean="0"/>
                <a:t> </a:t>
              </a:r>
              <a:r>
                <a:rPr lang="nl-BE" sz="1400" dirty="0" err="1" smtClean="0"/>
                <a:t>for</a:t>
              </a:r>
              <a:r>
                <a:rPr lang="nl-BE" sz="1400" dirty="0" smtClean="0"/>
                <a:t> a </a:t>
              </a:r>
              <a:r>
                <a:rPr lang="nl-BE" sz="1400" dirty="0" err="1" smtClean="0"/>
                <a:t>sphere</a:t>
              </a:r>
              <a:endParaRPr lang="nl-BE" sz="1400" dirty="0"/>
            </a:p>
          </p:txBody>
        </p:sp>
      </p:grpSp>
      <p:cxnSp>
        <p:nvCxnSpPr>
          <p:cNvPr id="26" name="Rechte verbindingslijn 25"/>
          <p:cNvCxnSpPr/>
          <p:nvPr/>
        </p:nvCxnSpPr>
        <p:spPr>
          <a:xfrm>
            <a:off x="2722034" y="1117530"/>
            <a:ext cx="0" cy="2400320"/>
          </a:xfrm>
          <a:prstGeom prst="line">
            <a:avLst/>
          </a:prstGeom>
          <a:ln w="127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1681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Summary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Analytical, alternative treatment of the Maxwell equations</a:t>
            </a:r>
          </a:p>
          <a:p>
            <a:r>
              <a:rPr lang="en-US" dirty="0" smtClean="0"/>
              <a:t>Avoiding some problems of Mie-theory</a:t>
            </a:r>
          </a:p>
          <a:p>
            <a:pPr lvl="1"/>
            <a:r>
              <a:rPr lang="en-US" dirty="0" smtClean="0"/>
              <a:t>Inhomogeneity</a:t>
            </a:r>
          </a:p>
          <a:p>
            <a:pPr lvl="1"/>
            <a:r>
              <a:rPr lang="en-US" dirty="0" smtClean="0"/>
              <a:t>Longitudinal and transversal waves</a:t>
            </a:r>
          </a:p>
          <a:p>
            <a:r>
              <a:rPr lang="en-US" dirty="0" smtClean="0"/>
              <a:t>Differences for even a </a:t>
            </a:r>
            <a:r>
              <a:rPr lang="en-US" dirty="0" err="1" smtClean="0"/>
              <a:t>Drude</a:t>
            </a:r>
            <a:r>
              <a:rPr lang="en-US" dirty="0" smtClean="0"/>
              <a:t> metal</a:t>
            </a:r>
          </a:p>
          <a:p>
            <a:endParaRPr lang="en-US" dirty="0"/>
          </a:p>
          <a:p>
            <a:pPr marL="0" lvl="3" indent="0" algn="ctr">
              <a:buNone/>
            </a:pPr>
            <a:r>
              <a:rPr lang="en-US" dirty="0" smtClean="0"/>
              <a:t>Soon to be published</a:t>
            </a:r>
          </a:p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16D7A-F205-41E9-8CB2-63615FF771BC}" type="slidenum">
              <a:rPr lang="nl-BE" smtClean="0"/>
              <a:t>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32702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err="1" smtClean="0"/>
              <a:t>Results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16D7A-F205-41E9-8CB2-63615FF771BC}" type="slidenum">
              <a:rPr lang="nl-BE" smtClean="0"/>
              <a:t>8</a:t>
            </a:fld>
            <a:endParaRPr lang="nl-BE"/>
          </a:p>
        </p:txBody>
      </p:sp>
      <p:pic>
        <p:nvPicPr>
          <p:cNvPr id="5122" name="Picture 2" descr="D:\Users\Nick\Documents\Werk\Doctoraat\Artikels\2 Scattering of light on metallic sphere\radiusspectrumma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9918" y="1074737"/>
            <a:ext cx="5227637" cy="4667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ep 6"/>
          <p:cNvGrpSpPr/>
          <p:nvPr/>
        </p:nvGrpSpPr>
        <p:grpSpPr>
          <a:xfrm>
            <a:off x="7535333" y="3175001"/>
            <a:ext cx="1532467" cy="1574800"/>
            <a:chOff x="7535332" y="2650067"/>
            <a:chExt cx="1532467" cy="1574800"/>
          </a:xfrm>
        </p:grpSpPr>
        <p:sp>
          <p:nvSpPr>
            <p:cNvPr id="5" name="Afgeronde rechthoek 4"/>
            <p:cNvSpPr/>
            <p:nvPr/>
          </p:nvSpPr>
          <p:spPr>
            <a:xfrm>
              <a:off x="7535333" y="2650067"/>
              <a:ext cx="1532466" cy="1574800"/>
            </a:xfrm>
            <a:prstGeom prst="roundRect">
              <a:avLst/>
            </a:prstGeom>
            <a:noFill/>
            <a:ln w="19050"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pic>
          <p:nvPicPr>
            <p:cNvPr id="5124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2911" y="3344331"/>
              <a:ext cx="1357313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Afgeronde rechthoek 5"/>
            <p:cNvSpPr/>
            <p:nvPr/>
          </p:nvSpPr>
          <p:spPr>
            <a:xfrm>
              <a:off x="7535332" y="2650067"/>
              <a:ext cx="1532467" cy="618067"/>
            </a:xfrm>
            <a:prstGeom prst="roundRect">
              <a:avLst>
                <a:gd name="adj" fmla="val 40411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BE" dirty="0" err="1" smtClean="0"/>
                <a:t>Longitudinal</a:t>
              </a:r>
              <a:r>
                <a:rPr lang="nl-BE" dirty="0" smtClean="0"/>
                <a:t> </a:t>
              </a:r>
              <a:r>
                <a:rPr lang="nl-BE" dirty="0" err="1" smtClean="0"/>
                <a:t>oscillations</a:t>
              </a:r>
              <a:endParaRPr lang="nl-BE" dirty="0"/>
            </a:p>
          </p:txBody>
        </p:sp>
      </p:grpSp>
      <p:cxnSp>
        <p:nvCxnSpPr>
          <p:cNvPr id="9" name="Gekromde verbindingslijn 8"/>
          <p:cNvCxnSpPr>
            <a:endCxn id="6" idx="1"/>
          </p:cNvCxnSpPr>
          <p:nvPr/>
        </p:nvCxnSpPr>
        <p:spPr>
          <a:xfrm>
            <a:off x="6766560" y="3098800"/>
            <a:ext cx="768773" cy="385235"/>
          </a:xfrm>
          <a:prstGeom prst="curvedConnector3">
            <a:avLst>
              <a:gd name="adj1" fmla="val 50000"/>
            </a:avLst>
          </a:prstGeom>
          <a:ln w="12700"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3" name="Gekromde verbindingslijn 12"/>
          <p:cNvCxnSpPr>
            <a:endCxn id="5" idx="2"/>
          </p:cNvCxnSpPr>
          <p:nvPr/>
        </p:nvCxnSpPr>
        <p:spPr>
          <a:xfrm flipV="1">
            <a:off x="6705600" y="4749801"/>
            <a:ext cx="1595967" cy="550332"/>
          </a:xfrm>
          <a:prstGeom prst="curvedConnector2">
            <a:avLst/>
          </a:prstGeom>
          <a:ln w="12700"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6" name="Ovaal 15"/>
          <p:cNvSpPr/>
          <p:nvPr/>
        </p:nvSpPr>
        <p:spPr>
          <a:xfrm>
            <a:off x="7615502" y="4116914"/>
            <a:ext cx="385498" cy="371265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cxnSp>
        <p:nvCxnSpPr>
          <p:cNvPr id="20" name="Gekromde verbindingslijn 19"/>
          <p:cNvCxnSpPr/>
          <p:nvPr/>
        </p:nvCxnSpPr>
        <p:spPr>
          <a:xfrm rot="16200000" flipH="1">
            <a:off x="7493996" y="3802656"/>
            <a:ext cx="323844" cy="304670"/>
          </a:xfrm>
          <a:prstGeom prst="curvedConnector3">
            <a:avLst>
              <a:gd name="adj1" fmla="val 5293"/>
            </a:avLst>
          </a:prstGeom>
          <a:ln w="127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4" name="Gekromde verbindingslijn 23"/>
          <p:cNvCxnSpPr/>
          <p:nvPr/>
        </p:nvCxnSpPr>
        <p:spPr>
          <a:xfrm flipV="1">
            <a:off x="6705600" y="4488181"/>
            <a:ext cx="1102651" cy="891540"/>
          </a:xfrm>
          <a:prstGeom prst="curvedConnector3">
            <a:avLst>
              <a:gd name="adj1" fmla="val 100448"/>
            </a:avLst>
          </a:prstGeom>
          <a:ln w="127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9" name="Tekstvak 28"/>
          <p:cNvSpPr txBox="1"/>
          <p:nvPr/>
        </p:nvSpPr>
        <p:spPr>
          <a:xfrm>
            <a:off x="2537460" y="861060"/>
            <a:ext cx="422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Extinction spectra for different radii</a:t>
            </a:r>
            <a:endParaRPr lang="en-US" dirty="0"/>
          </a:p>
        </p:txBody>
      </p:sp>
      <p:cxnSp>
        <p:nvCxnSpPr>
          <p:cNvPr id="5135" name="Gekromde verbindingslijn 5134"/>
          <p:cNvCxnSpPr/>
          <p:nvPr/>
        </p:nvCxnSpPr>
        <p:spPr>
          <a:xfrm rot="10800000">
            <a:off x="6766563" y="3175001"/>
            <a:ext cx="737020" cy="618068"/>
          </a:xfrm>
          <a:prstGeom prst="curvedConnector3">
            <a:avLst>
              <a:gd name="adj1" fmla="val 50000"/>
            </a:avLst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907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194</Words>
  <Application>Microsoft Office PowerPoint</Application>
  <PresentationFormat>Diavoorstelling (4:3)</PresentationFormat>
  <Paragraphs>59</Paragraphs>
  <Slides>8</Slides>
  <Notes>0</Notes>
  <HiddenSlides>1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Kantoorthema</vt:lpstr>
      <vt:lpstr>Light scattering on a metallic sphere</vt:lpstr>
      <vt:lpstr>Mie-theory</vt:lpstr>
      <vt:lpstr>Mie-theory</vt:lpstr>
      <vt:lpstr>Our treatment</vt:lpstr>
      <vt:lpstr>Our treatment</vt:lpstr>
      <vt:lpstr>Results</vt:lpstr>
      <vt:lpstr>Summary</vt:lpstr>
      <vt:lpstr>Results</vt:lpstr>
    </vt:vector>
  </TitlesOfParts>
  <Company>Universiteit Antwerpen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Nick Van den Broeck</dc:creator>
  <cp:lastModifiedBy>Nick Van den Broeck</cp:lastModifiedBy>
  <cp:revision>26</cp:revision>
  <dcterms:created xsi:type="dcterms:W3CDTF">2013-03-26T09:37:00Z</dcterms:created>
  <dcterms:modified xsi:type="dcterms:W3CDTF">2013-03-26T15:15:29Z</dcterms:modified>
</cp:coreProperties>
</file>