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91" r:id="rId2"/>
  </p:sldMasterIdLst>
  <p:notesMasterIdLst>
    <p:notesMasterId r:id="rId61"/>
  </p:notesMasterIdLst>
  <p:sldIdLst>
    <p:sldId id="397" r:id="rId3"/>
    <p:sldId id="450" r:id="rId4"/>
    <p:sldId id="523" r:id="rId5"/>
    <p:sldId id="463" r:id="rId6"/>
    <p:sldId id="519" r:id="rId7"/>
    <p:sldId id="483" r:id="rId8"/>
    <p:sldId id="485" r:id="rId9"/>
    <p:sldId id="594" r:id="rId10"/>
    <p:sldId id="486" r:id="rId11"/>
    <p:sldId id="521" r:id="rId12"/>
    <p:sldId id="522" r:id="rId13"/>
    <p:sldId id="489" r:id="rId14"/>
    <p:sldId id="502" r:id="rId15"/>
    <p:sldId id="491" r:id="rId16"/>
    <p:sldId id="493" r:id="rId17"/>
    <p:sldId id="494" r:id="rId18"/>
    <p:sldId id="495" r:id="rId19"/>
    <p:sldId id="525" r:id="rId20"/>
    <p:sldId id="526" r:id="rId21"/>
    <p:sldId id="527" r:id="rId22"/>
    <p:sldId id="535" r:id="rId23"/>
    <p:sldId id="537" r:id="rId24"/>
    <p:sldId id="552" r:id="rId25"/>
    <p:sldId id="600" r:id="rId26"/>
    <p:sldId id="533" r:id="rId27"/>
    <p:sldId id="528" r:id="rId28"/>
    <p:sldId id="553" r:id="rId29"/>
    <p:sldId id="529" r:id="rId30"/>
    <p:sldId id="538" r:id="rId31"/>
    <p:sldId id="531" r:id="rId32"/>
    <p:sldId id="540" r:id="rId33"/>
    <p:sldId id="541" r:id="rId34"/>
    <p:sldId id="534" r:id="rId35"/>
    <p:sldId id="542" r:id="rId36"/>
    <p:sldId id="532" r:id="rId37"/>
    <p:sldId id="539" r:id="rId38"/>
    <p:sldId id="530" r:id="rId39"/>
    <p:sldId id="543" r:id="rId40"/>
    <p:sldId id="545" r:id="rId41"/>
    <p:sldId id="546" r:id="rId42"/>
    <p:sldId id="596" r:id="rId43"/>
    <p:sldId id="547" r:id="rId44"/>
    <p:sldId id="597" r:id="rId45"/>
    <p:sldId id="548" r:id="rId46"/>
    <p:sldId id="549" r:id="rId47"/>
    <p:sldId id="550" r:id="rId48"/>
    <p:sldId id="551" r:id="rId49"/>
    <p:sldId id="555" r:id="rId50"/>
    <p:sldId id="479" r:id="rId51"/>
    <p:sldId id="481" r:id="rId52"/>
    <p:sldId id="484" r:id="rId53"/>
    <p:sldId id="592" r:id="rId54"/>
    <p:sldId id="557" r:id="rId55"/>
    <p:sldId id="558" r:id="rId56"/>
    <p:sldId id="556" r:id="rId57"/>
    <p:sldId id="601" r:id="rId58"/>
    <p:sldId id="599" r:id="rId59"/>
    <p:sldId id="554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D42A1FC-CF3C-4C97-8259-6850105040A3}">
          <p14:sldIdLst>
            <p14:sldId id="397"/>
            <p14:sldId id="450"/>
          </p14:sldIdLst>
        </p14:section>
        <p14:section name="Naamloze sectie" id="{D8F525C6-F4FB-4E95-831A-CC060FDF03EE}">
          <p14:sldIdLst>
            <p14:sldId id="523"/>
            <p14:sldId id="463"/>
            <p14:sldId id="519"/>
            <p14:sldId id="483"/>
            <p14:sldId id="485"/>
            <p14:sldId id="594"/>
            <p14:sldId id="486"/>
            <p14:sldId id="521"/>
            <p14:sldId id="522"/>
            <p14:sldId id="489"/>
            <p14:sldId id="502"/>
            <p14:sldId id="491"/>
            <p14:sldId id="493"/>
            <p14:sldId id="494"/>
            <p14:sldId id="495"/>
            <p14:sldId id="525"/>
            <p14:sldId id="526"/>
            <p14:sldId id="527"/>
            <p14:sldId id="535"/>
            <p14:sldId id="537"/>
            <p14:sldId id="552"/>
            <p14:sldId id="600"/>
            <p14:sldId id="533"/>
            <p14:sldId id="528"/>
            <p14:sldId id="553"/>
            <p14:sldId id="529"/>
            <p14:sldId id="538"/>
            <p14:sldId id="531"/>
            <p14:sldId id="540"/>
            <p14:sldId id="541"/>
            <p14:sldId id="534"/>
            <p14:sldId id="542"/>
            <p14:sldId id="532"/>
            <p14:sldId id="539"/>
            <p14:sldId id="530"/>
            <p14:sldId id="543"/>
            <p14:sldId id="545"/>
            <p14:sldId id="546"/>
            <p14:sldId id="596"/>
            <p14:sldId id="547"/>
            <p14:sldId id="597"/>
            <p14:sldId id="548"/>
            <p14:sldId id="549"/>
            <p14:sldId id="550"/>
            <p14:sldId id="551"/>
            <p14:sldId id="555"/>
            <p14:sldId id="479"/>
            <p14:sldId id="481"/>
            <p14:sldId id="484"/>
            <p14:sldId id="592"/>
            <p14:sldId id="557"/>
            <p14:sldId id="558"/>
            <p14:sldId id="556"/>
            <p14:sldId id="601"/>
            <p14:sldId id="599"/>
            <p14:sldId id="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.janssens72@telenet.be" initials="a" lastIdx="0" clrIdx="0">
    <p:extLst>
      <p:ext uri="{19B8F6BF-5375-455C-9EA6-DF929625EA0E}">
        <p15:presenceInfo xmlns:p15="http://schemas.microsoft.com/office/powerpoint/2012/main" userId="3606d5e2d7ce3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EFE"/>
    <a:srgbClr val="065EAA"/>
    <a:srgbClr val="EAEEF3"/>
    <a:srgbClr val="404040"/>
    <a:srgbClr val="808080"/>
    <a:srgbClr val="000000"/>
    <a:srgbClr val="141E64"/>
    <a:srgbClr val="DDDDDD"/>
    <a:srgbClr val="252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94" y="114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Ik kan genezen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Helemaal niet</c:v>
                </c:pt>
                <c:pt idx="1">
                  <c:v>Een beetje</c:v>
                </c:pt>
                <c:pt idx="2">
                  <c:v>In zekere mate</c:v>
                </c:pt>
                <c:pt idx="3">
                  <c:v>In hoge mate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64</c:v>
                </c:pt>
                <c:pt idx="1">
                  <c:v>11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3-4BAC-BF60-D6DDBFE712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Mijn behandeling kan mij genezen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Helemaal niet</c:v>
                </c:pt>
                <c:pt idx="1">
                  <c:v>Een beetje</c:v>
                </c:pt>
                <c:pt idx="2">
                  <c:v>In zekere mate</c:v>
                </c:pt>
                <c:pt idx="3">
                  <c:v>In hoge mate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45</c:v>
                </c:pt>
                <c:pt idx="1">
                  <c:v>31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3-4BAC-BF60-D6DDBFE71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90552"/>
        <c:axId val="1"/>
      </c:barChart>
      <c:catAx>
        <c:axId val="10119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90552"/>
        <c:crosses val="autoZero"/>
        <c:crossBetween val="between"/>
      </c:valAx>
      <c:spPr>
        <a:noFill/>
        <a:ln w="20148">
          <a:noFill/>
        </a:ln>
      </c:spPr>
    </c:plotArea>
    <c:legend>
      <c:legendPos val="r"/>
      <c:layout>
        <c:manualLayout>
          <c:xMode val="edge"/>
          <c:yMode val="edge"/>
          <c:x val="0.66338879181805122"/>
          <c:y val="0.26187890747233239"/>
          <c:w val="0.33376942877318733"/>
          <c:h val="0.281099680058240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28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Mijn behandeling kan mij genezen. 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0049">
              <a:noFill/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Genezen</c:v>
                </c:pt>
                <c:pt idx="1">
                  <c:v>Levenskwaliteit</c:v>
                </c:pt>
                <c:pt idx="2">
                  <c:v>Hoop</c:v>
                </c:pt>
                <c:pt idx="3">
                  <c:v>Langer Leven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36</c:v>
                </c:pt>
                <c:pt idx="1">
                  <c:v>9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D1D-856C-05DF84418CB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Mijn behandeling kan mij niet genezen</c:v>
                </c:pt>
              </c:strCache>
            </c:strRef>
          </c:tx>
          <c:spPr>
            <a:solidFill>
              <a:srgbClr val="C00000"/>
            </a:solidFill>
            <a:ln w="20049">
              <a:noFill/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Genezen</c:v>
                </c:pt>
                <c:pt idx="1">
                  <c:v>Levenskwaliteit</c:v>
                </c:pt>
                <c:pt idx="2">
                  <c:v>Hoop</c:v>
                </c:pt>
                <c:pt idx="3">
                  <c:v>Langer Leven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12</c:v>
                </c:pt>
                <c:pt idx="1">
                  <c:v>40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D1D-856C-05DF84418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12776"/>
        <c:axId val="1"/>
      </c:barChart>
      <c:catAx>
        <c:axId val="10831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06">
            <a:solidFill>
              <a:srgbClr val="808080"/>
            </a:solidFill>
            <a:prstDash val="solid"/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506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06">
            <a:solidFill>
              <a:srgbClr val="808080"/>
            </a:solidFill>
            <a:prstDash val="solid"/>
          </a:ln>
        </c:spPr>
        <c:crossAx val="108312776"/>
        <c:crosses val="autoZero"/>
        <c:crossBetween val="between"/>
      </c:valAx>
      <c:spPr>
        <a:noFill/>
        <a:ln w="20049">
          <a:noFill/>
        </a:ln>
      </c:spPr>
    </c:plotArea>
    <c:legend>
      <c:legendPos val="r"/>
      <c:layout>
        <c:manualLayout>
          <c:xMode val="edge"/>
          <c:yMode val="edge"/>
          <c:x val="0.65780864284239804"/>
          <c:y val="0.15993123100090653"/>
          <c:w val="0.3394997367742818"/>
          <c:h val="0.29508157480314962"/>
        </c:manualLayout>
      </c:layout>
      <c:overlay val="0"/>
      <c:spPr>
        <a:noFill/>
        <a:ln w="2004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22383273807968E-2"/>
          <c:y val="4.8577620740707921E-2"/>
          <c:w val="0.59844205763677072"/>
          <c:h val="0.8193606031404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Mijn behandeling kan mij genezen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Levenskwaliteit</c:v>
                </c:pt>
                <c:pt idx="1">
                  <c:v>Langer Leven</c:v>
                </c:pt>
                <c:pt idx="2">
                  <c:v>Ik weet het niet/ Ik kan niet kiezen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56</c:v>
                </c:pt>
                <c:pt idx="1">
                  <c:v>10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8-4F35-BBBB-0CF8C251773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Mijn behandeling kan mij niet genezen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Levenskwaliteit</c:v>
                </c:pt>
                <c:pt idx="1">
                  <c:v>Langer Leven</c:v>
                </c:pt>
                <c:pt idx="2">
                  <c:v>Ik weet het niet/ Ik kan niet kiezen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50</c:v>
                </c:pt>
                <c:pt idx="1">
                  <c:v>24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8-4F35-BBBB-0CF8C2517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45704"/>
        <c:axId val="1"/>
      </c:barChart>
      <c:catAx>
        <c:axId val="18014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145704"/>
        <c:crosses val="autoZero"/>
        <c:crossBetween val="between"/>
      </c:valAx>
      <c:spPr>
        <a:noFill/>
        <a:ln w="1905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350"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3B7C2-9E0F-4EC7-9518-C8A9DCA724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84EE4F-4F2F-43D6-9712-8EB5F6100217}">
      <dgm:prSet phldrT="[Tekst]"/>
      <dgm:spPr>
        <a:solidFill>
          <a:schemeClr val="tx2"/>
        </a:solidFill>
      </dgm:spPr>
      <dgm:t>
        <a:bodyPr/>
        <a:lstStyle/>
        <a:p>
          <a:r>
            <a:rPr lang="nl-NL" dirty="0"/>
            <a:t>Longarts-oncoloog</a:t>
          </a:r>
        </a:p>
      </dgm:t>
    </dgm:pt>
    <dgm:pt modelId="{635F5D18-453F-4971-93E0-EB17228628C3}" type="parTrans" cxnId="{657500BD-CCDA-4373-A2D6-C0188AB22583}">
      <dgm:prSet/>
      <dgm:spPr/>
      <dgm:t>
        <a:bodyPr/>
        <a:lstStyle/>
        <a:p>
          <a:endParaRPr lang="nl-NL"/>
        </a:p>
      </dgm:t>
    </dgm:pt>
    <dgm:pt modelId="{F45534D0-D7DB-4418-A8C2-F1E0B12E1612}" type="sibTrans" cxnId="{657500BD-CCDA-4373-A2D6-C0188AB22583}">
      <dgm:prSet/>
      <dgm:spPr/>
      <dgm:t>
        <a:bodyPr/>
        <a:lstStyle/>
        <a:p>
          <a:endParaRPr lang="nl-NL"/>
        </a:p>
      </dgm:t>
    </dgm:pt>
    <dgm:pt modelId="{49D1B623-E954-41BC-A794-A4831F8CCAAB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Psycholoog</a:t>
          </a:r>
        </a:p>
      </dgm:t>
    </dgm:pt>
    <dgm:pt modelId="{1DE0390E-3A5F-45C0-B69B-F4C02DCF9B65}" type="parTrans" cxnId="{E591FF52-72CB-49EA-8085-1590BDC0C232}">
      <dgm:prSet/>
      <dgm:spPr/>
      <dgm:t>
        <a:bodyPr/>
        <a:lstStyle/>
        <a:p>
          <a:endParaRPr lang="nl-NL"/>
        </a:p>
      </dgm:t>
    </dgm:pt>
    <dgm:pt modelId="{1DBAB2DE-C74A-4A42-860F-2EF8C1D1C92A}" type="sibTrans" cxnId="{E591FF52-72CB-49EA-8085-1590BDC0C232}">
      <dgm:prSet/>
      <dgm:spPr/>
      <dgm:t>
        <a:bodyPr/>
        <a:lstStyle/>
        <a:p>
          <a:endParaRPr lang="nl-NL"/>
        </a:p>
      </dgm:t>
    </dgm:pt>
    <dgm:pt modelId="{8DEA3521-5D62-4B28-A101-6FE59CB56BD1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Sociaal werker</a:t>
          </a:r>
        </a:p>
      </dgm:t>
    </dgm:pt>
    <dgm:pt modelId="{F3280FEF-9E6E-4CF5-8502-D69D6A96A314}" type="parTrans" cxnId="{39D08D04-CE62-4657-9397-1F106D9C27ED}">
      <dgm:prSet/>
      <dgm:spPr/>
      <dgm:t>
        <a:bodyPr/>
        <a:lstStyle/>
        <a:p>
          <a:endParaRPr lang="nl-NL"/>
        </a:p>
      </dgm:t>
    </dgm:pt>
    <dgm:pt modelId="{6C61F151-6E10-4EE1-9075-638AB7A0EED8}" type="sibTrans" cxnId="{39D08D04-CE62-4657-9397-1F106D9C27ED}">
      <dgm:prSet/>
      <dgm:spPr/>
      <dgm:t>
        <a:bodyPr/>
        <a:lstStyle/>
        <a:p>
          <a:endParaRPr lang="nl-NL"/>
        </a:p>
      </dgm:t>
    </dgm:pt>
    <dgm:pt modelId="{DA219793-5010-4E71-9581-0594599AA82C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Palliatieve arts</a:t>
          </a:r>
        </a:p>
      </dgm:t>
    </dgm:pt>
    <dgm:pt modelId="{48F0C04A-2DF1-4C7F-810B-15898ABE5433}" type="parTrans" cxnId="{12E79F0E-795C-473A-A922-3173C12767B4}">
      <dgm:prSet/>
      <dgm:spPr/>
      <dgm:t>
        <a:bodyPr/>
        <a:lstStyle/>
        <a:p>
          <a:endParaRPr lang="nl-NL"/>
        </a:p>
      </dgm:t>
    </dgm:pt>
    <dgm:pt modelId="{C1F3721D-E2C4-4A68-A8FE-7A541E3D11F4}" type="sibTrans" cxnId="{12E79F0E-795C-473A-A922-3173C12767B4}">
      <dgm:prSet/>
      <dgm:spPr/>
      <dgm:t>
        <a:bodyPr/>
        <a:lstStyle/>
        <a:p>
          <a:endParaRPr lang="nl-NL"/>
        </a:p>
      </dgm:t>
    </dgm:pt>
    <dgm:pt modelId="{313E587D-0F39-43A4-9DE7-B878BB8AEEB9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Palliatieve arts</a:t>
          </a:r>
        </a:p>
      </dgm:t>
    </dgm:pt>
    <dgm:pt modelId="{25AFC5FF-5C72-4C8E-882E-6254AD3C912D}" type="parTrans" cxnId="{BDA3FF4B-D3E4-4917-BA8D-EC729819B21B}">
      <dgm:prSet/>
      <dgm:spPr/>
      <dgm:t>
        <a:bodyPr/>
        <a:lstStyle/>
        <a:p>
          <a:endParaRPr lang="nl-NL"/>
        </a:p>
      </dgm:t>
    </dgm:pt>
    <dgm:pt modelId="{852AF2AF-EF53-4FD0-8738-1663F5B0B9C1}" type="sibTrans" cxnId="{BDA3FF4B-D3E4-4917-BA8D-EC729819B21B}">
      <dgm:prSet/>
      <dgm:spPr/>
      <dgm:t>
        <a:bodyPr/>
        <a:lstStyle/>
        <a:p>
          <a:endParaRPr lang="nl-NL"/>
        </a:p>
      </dgm:t>
    </dgm:pt>
    <dgm:pt modelId="{181E8370-34D3-4A5D-AAAD-ED0B8413C00B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Verpleegkundige</a:t>
          </a:r>
        </a:p>
      </dgm:t>
    </dgm:pt>
    <dgm:pt modelId="{AC992C5E-8179-4BA1-8ADA-59E8A7E89BC5}" type="parTrans" cxnId="{83662CE1-7439-43E0-96A1-F925FF29CBDD}">
      <dgm:prSet/>
      <dgm:spPr/>
      <dgm:t>
        <a:bodyPr/>
        <a:lstStyle/>
        <a:p>
          <a:endParaRPr lang="nl-NL"/>
        </a:p>
      </dgm:t>
    </dgm:pt>
    <dgm:pt modelId="{9F943014-543F-4B66-BFED-3B0372388146}" type="sibTrans" cxnId="{83662CE1-7439-43E0-96A1-F925FF29CBDD}">
      <dgm:prSet/>
      <dgm:spPr/>
      <dgm:t>
        <a:bodyPr/>
        <a:lstStyle/>
        <a:p>
          <a:endParaRPr lang="nl-NL"/>
        </a:p>
      </dgm:t>
    </dgm:pt>
    <dgm:pt modelId="{E043B57A-D5D3-405F-9B6E-712E9CF4EC7B}" type="pres">
      <dgm:prSet presAssocID="{DDF3B7C2-9E0F-4EC7-9518-C8A9DCA7241E}" presName="Name0" presStyleCnt="0">
        <dgm:presLayoutVars>
          <dgm:dir/>
          <dgm:resizeHandles val="exact"/>
        </dgm:presLayoutVars>
      </dgm:prSet>
      <dgm:spPr/>
    </dgm:pt>
    <dgm:pt modelId="{C4C1A38E-2CB8-4874-9761-C5E4596227E8}" type="pres">
      <dgm:prSet presAssocID="{2184EE4F-4F2F-43D6-9712-8EB5F61002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4AFBFD-9EFE-4E52-9D3E-83CAA844B23D}" type="pres">
      <dgm:prSet presAssocID="{F45534D0-D7DB-4418-A8C2-F1E0B12E1612}" presName="sibTrans" presStyleLbl="sibTrans2D1" presStyleIdx="0" presStyleCnt="5"/>
      <dgm:spPr/>
      <dgm:t>
        <a:bodyPr/>
        <a:lstStyle/>
        <a:p>
          <a:endParaRPr lang="nl-NL"/>
        </a:p>
      </dgm:t>
    </dgm:pt>
    <dgm:pt modelId="{88CEA61E-C6B1-44E0-8094-51C43E0BA266}" type="pres">
      <dgm:prSet presAssocID="{F45534D0-D7DB-4418-A8C2-F1E0B12E1612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A5FC23DA-78D4-43B7-92EA-01031C4E0622}" type="pres">
      <dgm:prSet presAssocID="{49D1B623-E954-41BC-A794-A4831F8CCA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6E6DB1-1977-4E7B-9139-70F86BC09075}" type="pres">
      <dgm:prSet presAssocID="{1DBAB2DE-C74A-4A42-860F-2EF8C1D1C92A}" presName="sibTrans" presStyleLbl="sibTrans2D1" presStyleIdx="1" presStyleCnt="5"/>
      <dgm:spPr/>
      <dgm:t>
        <a:bodyPr/>
        <a:lstStyle/>
        <a:p>
          <a:endParaRPr lang="nl-NL"/>
        </a:p>
      </dgm:t>
    </dgm:pt>
    <dgm:pt modelId="{1990B76A-A81E-4E56-A5C9-315A0200BBC9}" type="pres">
      <dgm:prSet presAssocID="{1DBAB2DE-C74A-4A42-860F-2EF8C1D1C92A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8CDBEA35-BEF0-4627-AA38-0EE86327046F}" type="pres">
      <dgm:prSet presAssocID="{8DEA3521-5D62-4B28-A101-6FE59CB56B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8B8217-6EC6-4AE6-B514-8FCF7F83A536}" type="pres">
      <dgm:prSet presAssocID="{6C61F151-6E10-4EE1-9075-638AB7A0EED8}" presName="sibTrans" presStyleLbl="sibTrans2D1" presStyleIdx="2" presStyleCnt="5"/>
      <dgm:spPr/>
      <dgm:t>
        <a:bodyPr/>
        <a:lstStyle/>
        <a:p>
          <a:endParaRPr lang="nl-NL"/>
        </a:p>
      </dgm:t>
    </dgm:pt>
    <dgm:pt modelId="{32E3EC15-B86E-4F22-8078-632CD2C6618E}" type="pres">
      <dgm:prSet presAssocID="{6C61F151-6E10-4EE1-9075-638AB7A0EED8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6214E8-EF54-4C5E-BE79-5A900227CD54}" type="pres">
      <dgm:prSet presAssocID="{DA219793-5010-4E71-9581-0594599AA8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755BAD-702D-40D6-8302-4805DDE976C9}" type="pres">
      <dgm:prSet presAssocID="{C1F3721D-E2C4-4A68-A8FE-7A541E3D11F4}" presName="sibTrans" presStyleLbl="sibTrans2D1" presStyleIdx="3" presStyleCnt="5"/>
      <dgm:spPr/>
      <dgm:t>
        <a:bodyPr/>
        <a:lstStyle/>
        <a:p>
          <a:endParaRPr lang="nl-NL"/>
        </a:p>
      </dgm:t>
    </dgm:pt>
    <dgm:pt modelId="{841F8D31-D839-456F-8265-B3A89593182A}" type="pres">
      <dgm:prSet presAssocID="{C1F3721D-E2C4-4A68-A8FE-7A541E3D11F4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4C1D8E54-6156-4E82-925D-B98ADB3A1DF8}" type="pres">
      <dgm:prSet presAssocID="{313E587D-0F39-43A4-9DE7-B878BB8AEE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C902A9-B0F9-43E2-9E7F-B8001FF60B9C}" type="pres">
      <dgm:prSet presAssocID="{852AF2AF-EF53-4FD0-8738-1663F5B0B9C1}" presName="sibTrans" presStyleLbl="sibTrans2D1" presStyleIdx="4" presStyleCnt="5"/>
      <dgm:spPr/>
      <dgm:t>
        <a:bodyPr/>
        <a:lstStyle/>
        <a:p>
          <a:endParaRPr lang="nl-NL"/>
        </a:p>
      </dgm:t>
    </dgm:pt>
    <dgm:pt modelId="{B35BD98A-63E4-484B-928F-833F4B689CDD}" type="pres">
      <dgm:prSet presAssocID="{852AF2AF-EF53-4FD0-8738-1663F5B0B9C1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F0428533-F7CA-431D-8F92-C0F6E586589D}" type="pres">
      <dgm:prSet presAssocID="{181E8370-34D3-4A5D-AAAD-ED0B8413C0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7E2826-A737-4624-9910-626ECD98C8A4}" type="presOf" srcId="{6C61F151-6E10-4EE1-9075-638AB7A0EED8}" destId="{B88B8217-6EC6-4AE6-B514-8FCF7F83A536}" srcOrd="0" destOrd="0" presId="urn:microsoft.com/office/officeart/2005/8/layout/process1"/>
    <dgm:cxn modelId="{B4D79C22-E6FC-4021-9114-1CFB0E127491}" type="presOf" srcId="{852AF2AF-EF53-4FD0-8738-1663F5B0B9C1}" destId="{B35BD98A-63E4-484B-928F-833F4B689CDD}" srcOrd="1" destOrd="0" presId="urn:microsoft.com/office/officeart/2005/8/layout/process1"/>
    <dgm:cxn modelId="{12E79F0E-795C-473A-A922-3173C12767B4}" srcId="{DDF3B7C2-9E0F-4EC7-9518-C8A9DCA7241E}" destId="{DA219793-5010-4E71-9581-0594599AA82C}" srcOrd="3" destOrd="0" parTransId="{48F0C04A-2DF1-4C7F-810B-15898ABE5433}" sibTransId="{C1F3721D-E2C4-4A68-A8FE-7A541E3D11F4}"/>
    <dgm:cxn modelId="{2836181B-02C6-4D0B-8D51-2E76E257087F}" type="presOf" srcId="{1DBAB2DE-C74A-4A42-860F-2EF8C1D1C92A}" destId="{1990B76A-A81E-4E56-A5C9-315A0200BBC9}" srcOrd="1" destOrd="0" presId="urn:microsoft.com/office/officeart/2005/8/layout/process1"/>
    <dgm:cxn modelId="{D63F7C24-D259-43CC-8EE2-A927C6D2CB1F}" type="presOf" srcId="{852AF2AF-EF53-4FD0-8738-1663F5B0B9C1}" destId="{19C902A9-B0F9-43E2-9E7F-B8001FF60B9C}" srcOrd="0" destOrd="0" presId="urn:microsoft.com/office/officeart/2005/8/layout/process1"/>
    <dgm:cxn modelId="{7B5E3853-09A1-4992-B221-A0CCE169D605}" type="presOf" srcId="{F45534D0-D7DB-4418-A8C2-F1E0B12E1612}" destId="{B54AFBFD-9EFE-4E52-9D3E-83CAA844B23D}" srcOrd="0" destOrd="0" presId="urn:microsoft.com/office/officeart/2005/8/layout/process1"/>
    <dgm:cxn modelId="{EC14706B-6A83-4D88-98EA-E01A55968582}" type="presOf" srcId="{C1F3721D-E2C4-4A68-A8FE-7A541E3D11F4}" destId="{841F8D31-D839-456F-8265-B3A89593182A}" srcOrd="1" destOrd="0" presId="urn:microsoft.com/office/officeart/2005/8/layout/process1"/>
    <dgm:cxn modelId="{39D08D04-CE62-4657-9397-1F106D9C27ED}" srcId="{DDF3B7C2-9E0F-4EC7-9518-C8A9DCA7241E}" destId="{8DEA3521-5D62-4B28-A101-6FE59CB56BD1}" srcOrd="2" destOrd="0" parTransId="{F3280FEF-9E6E-4CF5-8502-D69D6A96A314}" sibTransId="{6C61F151-6E10-4EE1-9075-638AB7A0EED8}"/>
    <dgm:cxn modelId="{83662CE1-7439-43E0-96A1-F925FF29CBDD}" srcId="{DDF3B7C2-9E0F-4EC7-9518-C8A9DCA7241E}" destId="{181E8370-34D3-4A5D-AAAD-ED0B8413C00B}" srcOrd="5" destOrd="0" parTransId="{AC992C5E-8179-4BA1-8ADA-59E8A7E89BC5}" sibTransId="{9F943014-543F-4B66-BFED-3B0372388146}"/>
    <dgm:cxn modelId="{8C3CAA1E-9B1E-452D-84CE-BD7FCD04DFED}" type="presOf" srcId="{313E587D-0F39-43A4-9DE7-B878BB8AEEB9}" destId="{4C1D8E54-6156-4E82-925D-B98ADB3A1DF8}" srcOrd="0" destOrd="0" presId="urn:microsoft.com/office/officeart/2005/8/layout/process1"/>
    <dgm:cxn modelId="{1962E10E-84FC-4408-9B33-BE8FB1B1ACF5}" type="presOf" srcId="{C1F3721D-E2C4-4A68-A8FE-7A541E3D11F4}" destId="{E2755BAD-702D-40D6-8302-4805DDE976C9}" srcOrd="0" destOrd="0" presId="urn:microsoft.com/office/officeart/2005/8/layout/process1"/>
    <dgm:cxn modelId="{5EBB03F1-CAE9-4599-8358-649704E9414E}" type="presOf" srcId="{DA219793-5010-4E71-9581-0594599AA82C}" destId="{786214E8-EF54-4C5E-BE79-5A900227CD54}" srcOrd="0" destOrd="0" presId="urn:microsoft.com/office/officeart/2005/8/layout/process1"/>
    <dgm:cxn modelId="{7B3F85C9-BBE9-4AF2-A6E4-84CDF8FB69E8}" type="presOf" srcId="{DDF3B7C2-9E0F-4EC7-9518-C8A9DCA7241E}" destId="{E043B57A-D5D3-405F-9B6E-712E9CF4EC7B}" srcOrd="0" destOrd="0" presId="urn:microsoft.com/office/officeart/2005/8/layout/process1"/>
    <dgm:cxn modelId="{657500BD-CCDA-4373-A2D6-C0188AB22583}" srcId="{DDF3B7C2-9E0F-4EC7-9518-C8A9DCA7241E}" destId="{2184EE4F-4F2F-43D6-9712-8EB5F6100217}" srcOrd="0" destOrd="0" parTransId="{635F5D18-453F-4971-93E0-EB17228628C3}" sibTransId="{F45534D0-D7DB-4418-A8C2-F1E0B12E1612}"/>
    <dgm:cxn modelId="{4C6EC773-9568-40B2-B558-3EBCEEC57BBF}" type="presOf" srcId="{F45534D0-D7DB-4418-A8C2-F1E0B12E1612}" destId="{88CEA61E-C6B1-44E0-8094-51C43E0BA266}" srcOrd="1" destOrd="0" presId="urn:microsoft.com/office/officeart/2005/8/layout/process1"/>
    <dgm:cxn modelId="{C5DBCBE1-0E16-4536-9550-C82F87161182}" type="presOf" srcId="{1DBAB2DE-C74A-4A42-860F-2EF8C1D1C92A}" destId="{0D6E6DB1-1977-4E7B-9139-70F86BC09075}" srcOrd="0" destOrd="0" presId="urn:microsoft.com/office/officeart/2005/8/layout/process1"/>
    <dgm:cxn modelId="{26D6EEA3-82AD-44AA-A9DB-617AE90058D7}" type="presOf" srcId="{181E8370-34D3-4A5D-AAAD-ED0B8413C00B}" destId="{F0428533-F7CA-431D-8F92-C0F6E586589D}" srcOrd="0" destOrd="0" presId="urn:microsoft.com/office/officeart/2005/8/layout/process1"/>
    <dgm:cxn modelId="{4209D932-516B-4D5E-8ED8-954BA41B76A4}" type="presOf" srcId="{2184EE4F-4F2F-43D6-9712-8EB5F6100217}" destId="{C4C1A38E-2CB8-4874-9761-C5E4596227E8}" srcOrd="0" destOrd="0" presId="urn:microsoft.com/office/officeart/2005/8/layout/process1"/>
    <dgm:cxn modelId="{5E831C66-A992-4F79-9D56-D8C8877F1532}" type="presOf" srcId="{8DEA3521-5D62-4B28-A101-6FE59CB56BD1}" destId="{8CDBEA35-BEF0-4627-AA38-0EE86327046F}" srcOrd="0" destOrd="0" presId="urn:microsoft.com/office/officeart/2005/8/layout/process1"/>
    <dgm:cxn modelId="{1B27B090-9F70-4A11-8894-4F99AC8FBEE8}" type="presOf" srcId="{49D1B623-E954-41BC-A794-A4831F8CCAAB}" destId="{A5FC23DA-78D4-43B7-92EA-01031C4E0622}" srcOrd="0" destOrd="0" presId="urn:microsoft.com/office/officeart/2005/8/layout/process1"/>
    <dgm:cxn modelId="{BDA3FF4B-D3E4-4917-BA8D-EC729819B21B}" srcId="{DDF3B7C2-9E0F-4EC7-9518-C8A9DCA7241E}" destId="{313E587D-0F39-43A4-9DE7-B878BB8AEEB9}" srcOrd="4" destOrd="0" parTransId="{25AFC5FF-5C72-4C8E-882E-6254AD3C912D}" sibTransId="{852AF2AF-EF53-4FD0-8738-1663F5B0B9C1}"/>
    <dgm:cxn modelId="{E591FF52-72CB-49EA-8085-1590BDC0C232}" srcId="{DDF3B7C2-9E0F-4EC7-9518-C8A9DCA7241E}" destId="{49D1B623-E954-41BC-A794-A4831F8CCAAB}" srcOrd="1" destOrd="0" parTransId="{1DE0390E-3A5F-45C0-B69B-F4C02DCF9B65}" sibTransId="{1DBAB2DE-C74A-4A42-860F-2EF8C1D1C92A}"/>
    <dgm:cxn modelId="{7700A4F5-02C0-4254-8BEB-33E2DF49C4E4}" type="presOf" srcId="{6C61F151-6E10-4EE1-9075-638AB7A0EED8}" destId="{32E3EC15-B86E-4F22-8078-632CD2C6618E}" srcOrd="1" destOrd="0" presId="urn:microsoft.com/office/officeart/2005/8/layout/process1"/>
    <dgm:cxn modelId="{78674F6E-4B8D-4A22-8EC2-043AAE3C4E74}" type="presParOf" srcId="{E043B57A-D5D3-405F-9B6E-712E9CF4EC7B}" destId="{C4C1A38E-2CB8-4874-9761-C5E4596227E8}" srcOrd="0" destOrd="0" presId="urn:microsoft.com/office/officeart/2005/8/layout/process1"/>
    <dgm:cxn modelId="{376A9D12-60E9-47DB-9902-D8227CC3078D}" type="presParOf" srcId="{E043B57A-D5D3-405F-9B6E-712E9CF4EC7B}" destId="{B54AFBFD-9EFE-4E52-9D3E-83CAA844B23D}" srcOrd="1" destOrd="0" presId="urn:microsoft.com/office/officeart/2005/8/layout/process1"/>
    <dgm:cxn modelId="{315F8AE2-A006-42AA-8F39-778714F44B8F}" type="presParOf" srcId="{B54AFBFD-9EFE-4E52-9D3E-83CAA844B23D}" destId="{88CEA61E-C6B1-44E0-8094-51C43E0BA266}" srcOrd="0" destOrd="0" presId="urn:microsoft.com/office/officeart/2005/8/layout/process1"/>
    <dgm:cxn modelId="{810C1FD5-08FD-49AA-9E85-FD99DB0A4A0A}" type="presParOf" srcId="{E043B57A-D5D3-405F-9B6E-712E9CF4EC7B}" destId="{A5FC23DA-78D4-43B7-92EA-01031C4E0622}" srcOrd="2" destOrd="0" presId="urn:microsoft.com/office/officeart/2005/8/layout/process1"/>
    <dgm:cxn modelId="{5F1E6CCF-EC67-40DC-B05E-B0D2869BB322}" type="presParOf" srcId="{E043B57A-D5D3-405F-9B6E-712E9CF4EC7B}" destId="{0D6E6DB1-1977-4E7B-9139-70F86BC09075}" srcOrd="3" destOrd="0" presId="urn:microsoft.com/office/officeart/2005/8/layout/process1"/>
    <dgm:cxn modelId="{553D035B-0F9E-439C-BC9B-9CCB1B7ADB09}" type="presParOf" srcId="{0D6E6DB1-1977-4E7B-9139-70F86BC09075}" destId="{1990B76A-A81E-4E56-A5C9-315A0200BBC9}" srcOrd="0" destOrd="0" presId="urn:microsoft.com/office/officeart/2005/8/layout/process1"/>
    <dgm:cxn modelId="{59850E41-9AF3-4FBF-8E8E-F29B2B75FBC1}" type="presParOf" srcId="{E043B57A-D5D3-405F-9B6E-712E9CF4EC7B}" destId="{8CDBEA35-BEF0-4627-AA38-0EE86327046F}" srcOrd="4" destOrd="0" presId="urn:microsoft.com/office/officeart/2005/8/layout/process1"/>
    <dgm:cxn modelId="{9B2B2949-4C08-4959-B9A9-41470A634379}" type="presParOf" srcId="{E043B57A-D5D3-405F-9B6E-712E9CF4EC7B}" destId="{B88B8217-6EC6-4AE6-B514-8FCF7F83A536}" srcOrd="5" destOrd="0" presId="urn:microsoft.com/office/officeart/2005/8/layout/process1"/>
    <dgm:cxn modelId="{CC7DCA0A-A912-4DDE-912C-41B16071F9CC}" type="presParOf" srcId="{B88B8217-6EC6-4AE6-B514-8FCF7F83A536}" destId="{32E3EC15-B86E-4F22-8078-632CD2C6618E}" srcOrd="0" destOrd="0" presId="urn:microsoft.com/office/officeart/2005/8/layout/process1"/>
    <dgm:cxn modelId="{9050ADD5-0929-428C-9A55-76E207A0D70B}" type="presParOf" srcId="{E043B57A-D5D3-405F-9B6E-712E9CF4EC7B}" destId="{786214E8-EF54-4C5E-BE79-5A900227CD54}" srcOrd="6" destOrd="0" presId="urn:microsoft.com/office/officeart/2005/8/layout/process1"/>
    <dgm:cxn modelId="{B87676D6-9190-488E-BA68-AEAFD1468799}" type="presParOf" srcId="{E043B57A-D5D3-405F-9B6E-712E9CF4EC7B}" destId="{E2755BAD-702D-40D6-8302-4805DDE976C9}" srcOrd="7" destOrd="0" presId="urn:microsoft.com/office/officeart/2005/8/layout/process1"/>
    <dgm:cxn modelId="{AD7BB36A-FFC8-4963-B666-4BB6E3EBF03D}" type="presParOf" srcId="{E2755BAD-702D-40D6-8302-4805DDE976C9}" destId="{841F8D31-D839-456F-8265-B3A89593182A}" srcOrd="0" destOrd="0" presId="urn:microsoft.com/office/officeart/2005/8/layout/process1"/>
    <dgm:cxn modelId="{5A385B0A-5C4A-474D-A316-EA655E2D9A65}" type="presParOf" srcId="{E043B57A-D5D3-405F-9B6E-712E9CF4EC7B}" destId="{4C1D8E54-6156-4E82-925D-B98ADB3A1DF8}" srcOrd="8" destOrd="0" presId="urn:microsoft.com/office/officeart/2005/8/layout/process1"/>
    <dgm:cxn modelId="{78FA460A-AFFF-4460-BF0E-B0B0BDDD8507}" type="presParOf" srcId="{E043B57A-D5D3-405F-9B6E-712E9CF4EC7B}" destId="{19C902A9-B0F9-43E2-9E7F-B8001FF60B9C}" srcOrd="9" destOrd="0" presId="urn:microsoft.com/office/officeart/2005/8/layout/process1"/>
    <dgm:cxn modelId="{E3E894D7-F522-4622-A2A7-DB4ED2801D94}" type="presParOf" srcId="{19C902A9-B0F9-43E2-9E7F-B8001FF60B9C}" destId="{B35BD98A-63E4-484B-928F-833F4B689CDD}" srcOrd="0" destOrd="0" presId="urn:microsoft.com/office/officeart/2005/8/layout/process1"/>
    <dgm:cxn modelId="{E5488CE4-4B71-485D-862B-1CE288A77DA0}" type="presParOf" srcId="{E043B57A-D5D3-405F-9B6E-712E9CF4EC7B}" destId="{F0428533-F7CA-431D-8F92-C0F6E586589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3B7C2-9E0F-4EC7-9518-C8A9DCA724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184EE4F-4F2F-43D6-9712-8EB5F6100217}">
      <dgm:prSet phldrT="[Tekst]"/>
      <dgm:spPr>
        <a:solidFill>
          <a:schemeClr val="tx2"/>
        </a:solidFill>
      </dgm:spPr>
      <dgm:t>
        <a:bodyPr/>
        <a:lstStyle/>
        <a:p>
          <a:r>
            <a:rPr lang="nl-NL" dirty="0"/>
            <a:t>Longarts-oncoloog</a:t>
          </a:r>
        </a:p>
      </dgm:t>
    </dgm:pt>
    <dgm:pt modelId="{635F5D18-453F-4971-93E0-EB17228628C3}" type="parTrans" cxnId="{657500BD-CCDA-4373-A2D6-C0188AB22583}">
      <dgm:prSet/>
      <dgm:spPr/>
      <dgm:t>
        <a:bodyPr/>
        <a:lstStyle/>
        <a:p>
          <a:endParaRPr lang="nl-NL"/>
        </a:p>
      </dgm:t>
    </dgm:pt>
    <dgm:pt modelId="{F45534D0-D7DB-4418-A8C2-F1E0B12E1612}" type="sibTrans" cxnId="{657500BD-CCDA-4373-A2D6-C0188AB22583}">
      <dgm:prSet/>
      <dgm:spPr/>
      <dgm:t>
        <a:bodyPr/>
        <a:lstStyle/>
        <a:p>
          <a:endParaRPr lang="nl-NL"/>
        </a:p>
      </dgm:t>
    </dgm:pt>
    <dgm:pt modelId="{49D1B623-E954-41BC-A794-A4831F8CCAAB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Psycholoog</a:t>
          </a:r>
        </a:p>
      </dgm:t>
    </dgm:pt>
    <dgm:pt modelId="{1DE0390E-3A5F-45C0-B69B-F4C02DCF9B65}" type="parTrans" cxnId="{E591FF52-72CB-49EA-8085-1590BDC0C232}">
      <dgm:prSet/>
      <dgm:spPr/>
      <dgm:t>
        <a:bodyPr/>
        <a:lstStyle/>
        <a:p>
          <a:endParaRPr lang="nl-NL"/>
        </a:p>
      </dgm:t>
    </dgm:pt>
    <dgm:pt modelId="{1DBAB2DE-C74A-4A42-860F-2EF8C1D1C92A}" type="sibTrans" cxnId="{E591FF52-72CB-49EA-8085-1590BDC0C232}">
      <dgm:prSet/>
      <dgm:spPr/>
      <dgm:t>
        <a:bodyPr/>
        <a:lstStyle/>
        <a:p>
          <a:endParaRPr lang="nl-NL"/>
        </a:p>
      </dgm:t>
    </dgm:pt>
    <dgm:pt modelId="{8DEA3521-5D62-4B28-A101-6FE59CB56BD1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Sociaal werker</a:t>
          </a:r>
        </a:p>
      </dgm:t>
    </dgm:pt>
    <dgm:pt modelId="{F3280FEF-9E6E-4CF5-8502-D69D6A96A314}" type="parTrans" cxnId="{39D08D04-CE62-4657-9397-1F106D9C27ED}">
      <dgm:prSet/>
      <dgm:spPr/>
      <dgm:t>
        <a:bodyPr/>
        <a:lstStyle/>
        <a:p>
          <a:endParaRPr lang="nl-NL"/>
        </a:p>
      </dgm:t>
    </dgm:pt>
    <dgm:pt modelId="{6C61F151-6E10-4EE1-9075-638AB7A0EED8}" type="sibTrans" cxnId="{39D08D04-CE62-4657-9397-1F106D9C27ED}">
      <dgm:prSet/>
      <dgm:spPr/>
      <dgm:t>
        <a:bodyPr/>
        <a:lstStyle/>
        <a:p>
          <a:endParaRPr lang="nl-NL"/>
        </a:p>
      </dgm:t>
    </dgm:pt>
    <dgm:pt modelId="{DA219793-5010-4E71-9581-0594599AA82C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Palliatieve arts</a:t>
          </a:r>
        </a:p>
      </dgm:t>
    </dgm:pt>
    <dgm:pt modelId="{48F0C04A-2DF1-4C7F-810B-15898ABE5433}" type="parTrans" cxnId="{12E79F0E-795C-473A-A922-3173C12767B4}">
      <dgm:prSet/>
      <dgm:spPr/>
      <dgm:t>
        <a:bodyPr/>
        <a:lstStyle/>
        <a:p>
          <a:endParaRPr lang="nl-NL"/>
        </a:p>
      </dgm:t>
    </dgm:pt>
    <dgm:pt modelId="{C1F3721D-E2C4-4A68-A8FE-7A541E3D11F4}" type="sibTrans" cxnId="{12E79F0E-795C-473A-A922-3173C12767B4}">
      <dgm:prSet/>
      <dgm:spPr/>
      <dgm:t>
        <a:bodyPr/>
        <a:lstStyle/>
        <a:p>
          <a:endParaRPr lang="nl-NL"/>
        </a:p>
      </dgm:t>
    </dgm:pt>
    <dgm:pt modelId="{313E587D-0F39-43A4-9DE7-B878BB8AEEB9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Palliatieve arts</a:t>
          </a:r>
        </a:p>
      </dgm:t>
    </dgm:pt>
    <dgm:pt modelId="{25AFC5FF-5C72-4C8E-882E-6254AD3C912D}" type="parTrans" cxnId="{BDA3FF4B-D3E4-4917-BA8D-EC729819B21B}">
      <dgm:prSet/>
      <dgm:spPr/>
      <dgm:t>
        <a:bodyPr/>
        <a:lstStyle/>
        <a:p>
          <a:endParaRPr lang="nl-NL"/>
        </a:p>
      </dgm:t>
    </dgm:pt>
    <dgm:pt modelId="{852AF2AF-EF53-4FD0-8738-1663F5B0B9C1}" type="sibTrans" cxnId="{BDA3FF4B-D3E4-4917-BA8D-EC729819B21B}">
      <dgm:prSet/>
      <dgm:spPr/>
      <dgm:t>
        <a:bodyPr/>
        <a:lstStyle/>
        <a:p>
          <a:endParaRPr lang="nl-NL"/>
        </a:p>
      </dgm:t>
    </dgm:pt>
    <dgm:pt modelId="{181E8370-34D3-4A5D-AAAD-ED0B8413C00B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Verpleegkundige</a:t>
          </a:r>
        </a:p>
      </dgm:t>
    </dgm:pt>
    <dgm:pt modelId="{AC992C5E-8179-4BA1-8ADA-59E8A7E89BC5}" type="parTrans" cxnId="{83662CE1-7439-43E0-96A1-F925FF29CBDD}">
      <dgm:prSet/>
      <dgm:spPr/>
      <dgm:t>
        <a:bodyPr/>
        <a:lstStyle/>
        <a:p>
          <a:endParaRPr lang="nl-NL"/>
        </a:p>
      </dgm:t>
    </dgm:pt>
    <dgm:pt modelId="{9F943014-543F-4B66-BFED-3B0372388146}" type="sibTrans" cxnId="{83662CE1-7439-43E0-96A1-F925FF29CBDD}">
      <dgm:prSet/>
      <dgm:spPr/>
      <dgm:t>
        <a:bodyPr/>
        <a:lstStyle/>
        <a:p>
          <a:endParaRPr lang="nl-NL"/>
        </a:p>
      </dgm:t>
    </dgm:pt>
    <dgm:pt modelId="{E043B57A-D5D3-405F-9B6E-712E9CF4EC7B}" type="pres">
      <dgm:prSet presAssocID="{DDF3B7C2-9E0F-4EC7-9518-C8A9DCA724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C1A38E-2CB8-4874-9761-C5E4596227E8}" type="pres">
      <dgm:prSet presAssocID="{2184EE4F-4F2F-43D6-9712-8EB5F61002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4AFBFD-9EFE-4E52-9D3E-83CAA844B23D}" type="pres">
      <dgm:prSet presAssocID="{F45534D0-D7DB-4418-A8C2-F1E0B12E1612}" presName="sibTrans" presStyleLbl="sibTrans2D1" presStyleIdx="0" presStyleCnt="5"/>
      <dgm:spPr/>
      <dgm:t>
        <a:bodyPr/>
        <a:lstStyle/>
        <a:p>
          <a:endParaRPr lang="nl-NL"/>
        </a:p>
      </dgm:t>
    </dgm:pt>
    <dgm:pt modelId="{88CEA61E-C6B1-44E0-8094-51C43E0BA266}" type="pres">
      <dgm:prSet presAssocID="{F45534D0-D7DB-4418-A8C2-F1E0B12E1612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A5FC23DA-78D4-43B7-92EA-01031C4E0622}" type="pres">
      <dgm:prSet presAssocID="{49D1B623-E954-41BC-A794-A4831F8CCAAB}" presName="node" presStyleLbl="node1" presStyleIdx="1" presStyleCnt="6" custLinFactNeighborX="7985" custLinFactNeighborY="682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6E6DB1-1977-4E7B-9139-70F86BC09075}" type="pres">
      <dgm:prSet presAssocID="{1DBAB2DE-C74A-4A42-860F-2EF8C1D1C92A}" presName="sibTrans" presStyleLbl="sibTrans2D1" presStyleIdx="1" presStyleCnt="5"/>
      <dgm:spPr/>
      <dgm:t>
        <a:bodyPr/>
        <a:lstStyle/>
        <a:p>
          <a:endParaRPr lang="nl-NL"/>
        </a:p>
      </dgm:t>
    </dgm:pt>
    <dgm:pt modelId="{1990B76A-A81E-4E56-A5C9-315A0200BBC9}" type="pres">
      <dgm:prSet presAssocID="{1DBAB2DE-C74A-4A42-860F-2EF8C1D1C92A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8CDBEA35-BEF0-4627-AA38-0EE86327046F}" type="pres">
      <dgm:prSet presAssocID="{8DEA3521-5D62-4B28-A101-6FE59CB56B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8B8217-6EC6-4AE6-B514-8FCF7F83A536}" type="pres">
      <dgm:prSet presAssocID="{6C61F151-6E10-4EE1-9075-638AB7A0EED8}" presName="sibTrans" presStyleLbl="sibTrans2D1" presStyleIdx="2" presStyleCnt="5"/>
      <dgm:spPr/>
      <dgm:t>
        <a:bodyPr/>
        <a:lstStyle/>
        <a:p>
          <a:endParaRPr lang="nl-NL"/>
        </a:p>
      </dgm:t>
    </dgm:pt>
    <dgm:pt modelId="{32E3EC15-B86E-4F22-8078-632CD2C6618E}" type="pres">
      <dgm:prSet presAssocID="{6C61F151-6E10-4EE1-9075-638AB7A0EED8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6214E8-EF54-4C5E-BE79-5A900227CD54}" type="pres">
      <dgm:prSet presAssocID="{DA219793-5010-4E71-9581-0594599AA8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755BAD-702D-40D6-8302-4805DDE976C9}" type="pres">
      <dgm:prSet presAssocID="{C1F3721D-E2C4-4A68-A8FE-7A541E3D11F4}" presName="sibTrans" presStyleLbl="sibTrans2D1" presStyleIdx="3" presStyleCnt="5"/>
      <dgm:spPr/>
      <dgm:t>
        <a:bodyPr/>
        <a:lstStyle/>
        <a:p>
          <a:endParaRPr lang="nl-NL"/>
        </a:p>
      </dgm:t>
    </dgm:pt>
    <dgm:pt modelId="{841F8D31-D839-456F-8265-B3A89593182A}" type="pres">
      <dgm:prSet presAssocID="{C1F3721D-E2C4-4A68-A8FE-7A541E3D11F4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4C1D8E54-6156-4E82-925D-B98ADB3A1DF8}" type="pres">
      <dgm:prSet presAssocID="{313E587D-0F39-43A4-9DE7-B878BB8AEE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C902A9-B0F9-43E2-9E7F-B8001FF60B9C}" type="pres">
      <dgm:prSet presAssocID="{852AF2AF-EF53-4FD0-8738-1663F5B0B9C1}" presName="sibTrans" presStyleLbl="sibTrans2D1" presStyleIdx="4" presStyleCnt="5"/>
      <dgm:spPr/>
      <dgm:t>
        <a:bodyPr/>
        <a:lstStyle/>
        <a:p>
          <a:endParaRPr lang="nl-NL"/>
        </a:p>
      </dgm:t>
    </dgm:pt>
    <dgm:pt modelId="{B35BD98A-63E4-484B-928F-833F4B689CDD}" type="pres">
      <dgm:prSet presAssocID="{852AF2AF-EF53-4FD0-8738-1663F5B0B9C1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F0428533-F7CA-431D-8F92-C0F6E586589D}" type="pres">
      <dgm:prSet presAssocID="{181E8370-34D3-4A5D-AAAD-ED0B8413C0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7E2826-A737-4624-9910-626ECD98C8A4}" type="presOf" srcId="{6C61F151-6E10-4EE1-9075-638AB7A0EED8}" destId="{B88B8217-6EC6-4AE6-B514-8FCF7F83A536}" srcOrd="0" destOrd="0" presId="urn:microsoft.com/office/officeart/2005/8/layout/process1"/>
    <dgm:cxn modelId="{B4D79C22-E6FC-4021-9114-1CFB0E127491}" type="presOf" srcId="{852AF2AF-EF53-4FD0-8738-1663F5B0B9C1}" destId="{B35BD98A-63E4-484B-928F-833F4B689CDD}" srcOrd="1" destOrd="0" presId="urn:microsoft.com/office/officeart/2005/8/layout/process1"/>
    <dgm:cxn modelId="{12E79F0E-795C-473A-A922-3173C12767B4}" srcId="{DDF3B7C2-9E0F-4EC7-9518-C8A9DCA7241E}" destId="{DA219793-5010-4E71-9581-0594599AA82C}" srcOrd="3" destOrd="0" parTransId="{48F0C04A-2DF1-4C7F-810B-15898ABE5433}" sibTransId="{C1F3721D-E2C4-4A68-A8FE-7A541E3D11F4}"/>
    <dgm:cxn modelId="{2836181B-02C6-4D0B-8D51-2E76E257087F}" type="presOf" srcId="{1DBAB2DE-C74A-4A42-860F-2EF8C1D1C92A}" destId="{1990B76A-A81E-4E56-A5C9-315A0200BBC9}" srcOrd="1" destOrd="0" presId="urn:microsoft.com/office/officeart/2005/8/layout/process1"/>
    <dgm:cxn modelId="{D63F7C24-D259-43CC-8EE2-A927C6D2CB1F}" type="presOf" srcId="{852AF2AF-EF53-4FD0-8738-1663F5B0B9C1}" destId="{19C902A9-B0F9-43E2-9E7F-B8001FF60B9C}" srcOrd="0" destOrd="0" presId="urn:microsoft.com/office/officeart/2005/8/layout/process1"/>
    <dgm:cxn modelId="{7B5E3853-09A1-4992-B221-A0CCE169D605}" type="presOf" srcId="{F45534D0-D7DB-4418-A8C2-F1E0B12E1612}" destId="{B54AFBFD-9EFE-4E52-9D3E-83CAA844B23D}" srcOrd="0" destOrd="0" presId="urn:microsoft.com/office/officeart/2005/8/layout/process1"/>
    <dgm:cxn modelId="{EC14706B-6A83-4D88-98EA-E01A55968582}" type="presOf" srcId="{C1F3721D-E2C4-4A68-A8FE-7A541E3D11F4}" destId="{841F8D31-D839-456F-8265-B3A89593182A}" srcOrd="1" destOrd="0" presId="urn:microsoft.com/office/officeart/2005/8/layout/process1"/>
    <dgm:cxn modelId="{39D08D04-CE62-4657-9397-1F106D9C27ED}" srcId="{DDF3B7C2-9E0F-4EC7-9518-C8A9DCA7241E}" destId="{8DEA3521-5D62-4B28-A101-6FE59CB56BD1}" srcOrd="2" destOrd="0" parTransId="{F3280FEF-9E6E-4CF5-8502-D69D6A96A314}" sibTransId="{6C61F151-6E10-4EE1-9075-638AB7A0EED8}"/>
    <dgm:cxn modelId="{83662CE1-7439-43E0-96A1-F925FF29CBDD}" srcId="{DDF3B7C2-9E0F-4EC7-9518-C8A9DCA7241E}" destId="{181E8370-34D3-4A5D-AAAD-ED0B8413C00B}" srcOrd="5" destOrd="0" parTransId="{AC992C5E-8179-4BA1-8ADA-59E8A7E89BC5}" sibTransId="{9F943014-543F-4B66-BFED-3B0372388146}"/>
    <dgm:cxn modelId="{8C3CAA1E-9B1E-452D-84CE-BD7FCD04DFED}" type="presOf" srcId="{313E587D-0F39-43A4-9DE7-B878BB8AEEB9}" destId="{4C1D8E54-6156-4E82-925D-B98ADB3A1DF8}" srcOrd="0" destOrd="0" presId="urn:microsoft.com/office/officeart/2005/8/layout/process1"/>
    <dgm:cxn modelId="{1962E10E-84FC-4408-9B33-BE8FB1B1ACF5}" type="presOf" srcId="{C1F3721D-E2C4-4A68-A8FE-7A541E3D11F4}" destId="{E2755BAD-702D-40D6-8302-4805DDE976C9}" srcOrd="0" destOrd="0" presId="urn:microsoft.com/office/officeart/2005/8/layout/process1"/>
    <dgm:cxn modelId="{5EBB03F1-CAE9-4599-8358-649704E9414E}" type="presOf" srcId="{DA219793-5010-4E71-9581-0594599AA82C}" destId="{786214E8-EF54-4C5E-BE79-5A900227CD54}" srcOrd="0" destOrd="0" presId="urn:microsoft.com/office/officeart/2005/8/layout/process1"/>
    <dgm:cxn modelId="{7B3F85C9-BBE9-4AF2-A6E4-84CDF8FB69E8}" type="presOf" srcId="{DDF3B7C2-9E0F-4EC7-9518-C8A9DCA7241E}" destId="{E043B57A-D5D3-405F-9B6E-712E9CF4EC7B}" srcOrd="0" destOrd="0" presId="urn:microsoft.com/office/officeart/2005/8/layout/process1"/>
    <dgm:cxn modelId="{657500BD-CCDA-4373-A2D6-C0188AB22583}" srcId="{DDF3B7C2-9E0F-4EC7-9518-C8A9DCA7241E}" destId="{2184EE4F-4F2F-43D6-9712-8EB5F6100217}" srcOrd="0" destOrd="0" parTransId="{635F5D18-453F-4971-93E0-EB17228628C3}" sibTransId="{F45534D0-D7DB-4418-A8C2-F1E0B12E1612}"/>
    <dgm:cxn modelId="{4C6EC773-9568-40B2-B558-3EBCEEC57BBF}" type="presOf" srcId="{F45534D0-D7DB-4418-A8C2-F1E0B12E1612}" destId="{88CEA61E-C6B1-44E0-8094-51C43E0BA266}" srcOrd="1" destOrd="0" presId="urn:microsoft.com/office/officeart/2005/8/layout/process1"/>
    <dgm:cxn modelId="{C5DBCBE1-0E16-4536-9550-C82F87161182}" type="presOf" srcId="{1DBAB2DE-C74A-4A42-860F-2EF8C1D1C92A}" destId="{0D6E6DB1-1977-4E7B-9139-70F86BC09075}" srcOrd="0" destOrd="0" presId="urn:microsoft.com/office/officeart/2005/8/layout/process1"/>
    <dgm:cxn modelId="{26D6EEA3-82AD-44AA-A9DB-617AE90058D7}" type="presOf" srcId="{181E8370-34D3-4A5D-AAAD-ED0B8413C00B}" destId="{F0428533-F7CA-431D-8F92-C0F6E586589D}" srcOrd="0" destOrd="0" presId="urn:microsoft.com/office/officeart/2005/8/layout/process1"/>
    <dgm:cxn modelId="{4209D932-516B-4D5E-8ED8-954BA41B76A4}" type="presOf" srcId="{2184EE4F-4F2F-43D6-9712-8EB5F6100217}" destId="{C4C1A38E-2CB8-4874-9761-C5E4596227E8}" srcOrd="0" destOrd="0" presId="urn:microsoft.com/office/officeart/2005/8/layout/process1"/>
    <dgm:cxn modelId="{5E831C66-A992-4F79-9D56-D8C8877F1532}" type="presOf" srcId="{8DEA3521-5D62-4B28-A101-6FE59CB56BD1}" destId="{8CDBEA35-BEF0-4627-AA38-0EE86327046F}" srcOrd="0" destOrd="0" presId="urn:microsoft.com/office/officeart/2005/8/layout/process1"/>
    <dgm:cxn modelId="{1B27B090-9F70-4A11-8894-4F99AC8FBEE8}" type="presOf" srcId="{49D1B623-E954-41BC-A794-A4831F8CCAAB}" destId="{A5FC23DA-78D4-43B7-92EA-01031C4E0622}" srcOrd="0" destOrd="0" presId="urn:microsoft.com/office/officeart/2005/8/layout/process1"/>
    <dgm:cxn modelId="{BDA3FF4B-D3E4-4917-BA8D-EC729819B21B}" srcId="{DDF3B7C2-9E0F-4EC7-9518-C8A9DCA7241E}" destId="{313E587D-0F39-43A4-9DE7-B878BB8AEEB9}" srcOrd="4" destOrd="0" parTransId="{25AFC5FF-5C72-4C8E-882E-6254AD3C912D}" sibTransId="{852AF2AF-EF53-4FD0-8738-1663F5B0B9C1}"/>
    <dgm:cxn modelId="{E591FF52-72CB-49EA-8085-1590BDC0C232}" srcId="{DDF3B7C2-9E0F-4EC7-9518-C8A9DCA7241E}" destId="{49D1B623-E954-41BC-A794-A4831F8CCAAB}" srcOrd="1" destOrd="0" parTransId="{1DE0390E-3A5F-45C0-B69B-F4C02DCF9B65}" sibTransId="{1DBAB2DE-C74A-4A42-860F-2EF8C1D1C92A}"/>
    <dgm:cxn modelId="{7700A4F5-02C0-4254-8BEB-33E2DF49C4E4}" type="presOf" srcId="{6C61F151-6E10-4EE1-9075-638AB7A0EED8}" destId="{32E3EC15-B86E-4F22-8078-632CD2C6618E}" srcOrd="1" destOrd="0" presId="urn:microsoft.com/office/officeart/2005/8/layout/process1"/>
    <dgm:cxn modelId="{78674F6E-4B8D-4A22-8EC2-043AAE3C4E74}" type="presParOf" srcId="{E043B57A-D5D3-405F-9B6E-712E9CF4EC7B}" destId="{C4C1A38E-2CB8-4874-9761-C5E4596227E8}" srcOrd="0" destOrd="0" presId="urn:microsoft.com/office/officeart/2005/8/layout/process1"/>
    <dgm:cxn modelId="{376A9D12-60E9-47DB-9902-D8227CC3078D}" type="presParOf" srcId="{E043B57A-D5D3-405F-9B6E-712E9CF4EC7B}" destId="{B54AFBFD-9EFE-4E52-9D3E-83CAA844B23D}" srcOrd="1" destOrd="0" presId="urn:microsoft.com/office/officeart/2005/8/layout/process1"/>
    <dgm:cxn modelId="{315F8AE2-A006-42AA-8F39-778714F44B8F}" type="presParOf" srcId="{B54AFBFD-9EFE-4E52-9D3E-83CAA844B23D}" destId="{88CEA61E-C6B1-44E0-8094-51C43E0BA266}" srcOrd="0" destOrd="0" presId="urn:microsoft.com/office/officeart/2005/8/layout/process1"/>
    <dgm:cxn modelId="{810C1FD5-08FD-49AA-9E85-FD99DB0A4A0A}" type="presParOf" srcId="{E043B57A-D5D3-405F-9B6E-712E9CF4EC7B}" destId="{A5FC23DA-78D4-43B7-92EA-01031C4E0622}" srcOrd="2" destOrd="0" presId="urn:microsoft.com/office/officeart/2005/8/layout/process1"/>
    <dgm:cxn modelId="{5F1E6CCF-EC67-40DC-B05E-B0D2869BB322}" type="presParOf" srcId="{E043B57A-D5D3-405F-9B6E-712E9CF4EC7B}" destId="{0D6E6DB1-1977-4E7B-9139-70F86BC09075}" srcOrd="3" destOrd="0" presId="urn:microsoft.com/office/officeart/2005/8/layout/process1"/>
    <dgm:cxn modelId="{553D035B-0F9E-439C-BC9B-9CCB1B7ADB09}" type="presParOf" srcId="{0D6E6DB1-1977-4E7B-9139-70F86BC09075}" destId="{1990B76A-A81E-4E56-A5C9-315A0200BBC9}" srcOrd="0" destOrd="0" presId="urn:microsoft.com/office/officeart/2005/8/layout/process1"/>
    <dgm:cxn modelId="{59850E41-9AF3-4FBF-8E8E-F29B2B75FBC1}" type="presParOf" srcId="{E043B57A-D5D3-405F-9B6E-712E9CF4EC7B}" destId="{8CDBEA35-BEF0-4627-AA38-0EE86327046F}" srcOrd="4" destOrd="0" presId="urn:microsoft.com/office/officeart/2005/8/layout/process1"/>
    <dgm:cxn modelId="{9B2B2949-4C08-4959-B9A9-41470A634379}" type="presParOf" srcId="{E043B57A-D5D3-405F-9B6E-712E9CF4EC7B}" destId="{B88B8217-6EC6-4AE6-B514-8FCF7F83A536}" srcOrd="5" destOrd="0" presId="urn:microsoft.com/office/officeart/2005/8/layout/process1"/>
    <dgm:cxn modelId="{CC7DCA0A-A912-4DDE-912C-41B16071F9CC}" type="presParOf" srcId="{B88B8217-6EC6-4AE6-B514-8FCF7F83A536}" destId="{32E3EC15-B86E-4F22-8078-632CD2C6618E}" srcOrd="0" destOrd="0" presId="urn:microsoft.com/office/officeart/2005/8/layout/process1"/>
    <dgm:cxn modelId="{9050ADD5-0929-428C-9A55-76E207A0D70B}" type="presParOf" srcId="{E043B57A-D5D3-405F-9B6E-712E9CF4EC7B}" destId="{786214E8-EF54-4C5E-BE79-5A900227CD54}" srcOrd="6" destOrd="0" presId="urn:microsoft.com/office/officeart/2005/8/layout/process1"/>
    <dgm:cxn modelId="{B87676D6-9190-488E-BA68-AEAFD1468799}" type="presParOf" srcId="{E043B57A-D5D3-405F-9B6E-712E9CF4EC7B}" destId="{E2755BAD-702D-40D6-8302-4805DDE976C9}" srcOrd="7" destOrd="0" presId="urn:microsoft.com/office/officeart/2005/8/layout/process1"/>
    <dgm:cxn modelId="{AD7BB36A-FFC8-4963-B666-4BB6E3EBF03D}" type="presParOf" srcId="{E2755BAD-702D-40D6-8302-4805DDE976C9}" destId="{841F8D31-D839-456F-8265-B3A89593182A}" srcOrd="0" destOrd="0" presId="urn:microsoft.com/office/officeart/2005/8/layout/process1"/>
    <dgm:cxn modelId="{5A385B0A-5C4A-474D-A316-EA655E2D9A65}" type="presParOf" srcId="{E043B57A-D5D3-405F-9B6E-712E9CF4EC7B}" destId="{4C1D8E54-6156-4E82-925D-B98ADB3A1DF8}" srcOrd="8" destOrd="0" presId="urn:microsoft.com/office/officeart/2005/8/layout/process1"/>
    <dgm:cxn modelId="{78FA460A-AFFF-4460-BF0E-B0B0BDDD8507}" type="presParOf" srcId="{E043B57A-D5D3-405F-9B6E-712E9CF4EC7B}" destId="{19C902A9-B0F9-43E2-9E7F-B8001FF60B9C}" srcOrd="9" destOrd="0" presId="urn:microsoft.com/office/officeart/2005/8/layout/process1"/>
    <dgm:cxn modelId="{E3E894D7-F522-4622-A2A7-DB4ED2801D94}" type="presParOf" srcId="{19C902A9-B0F9-43E2-9E7F-B8001FF60B9C}" destId="{B35BD98A-63E4-484B-928F-833F4B689CDD}" srcOrd="0" destOrd="0" presId="urn:microsoft.com/office/officeart/2005/8/layout/process1"/>
    <dgm:cxn modelId="{E5488CE4-4B71-485D-862B-1CE288A77DA0}" type="presParOf" srcId="{E043B57A-D5D3-405F-9B6E-712E9CF4EC7B}" destId="{F0428533-F7CA-431D-8F92-C0F6E586589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A38E-2CB8-4874-9761-C5E4596227E8}">
      <dsp:nvSpPr>
        <dsp:cNvPr id="0" name=""/>
        <dsp:cNvSpPr/>
      </dsp:nvSpPr>
      <dsp:spPr>
        <a:xfrm>
          <a:off x="0" y="2217106"/>
          <a:ext cx="1096027" cy="65761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Longarts-oncoloog</a:t>
          </a:r>
        </a:p>
      </dsp:txBody>
      <dsp:txXfrm>
        <a:off x="19261" y="2236367"/>
        <a:ext cx="1057505" cy="619094"/>
      </dsp:txXfrm>
    </dsp:sp>
    <dsp:sp modelId="{B54AFBFD-9EFE-4E52-9D3E-83CAA844B23D}">
      <dsp:nvSpPr>
        <dsp:cNvPr id="0" name=""/>
        <dsp:cNvSpPr/>
      </dsp:nvSpPr>
      <dsp:spPr>
        <a:xfrm>
          <a:off x="1205630" y="2410007"/>
          <a:ext cx="232357" cy="27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1205630" y="2464370"/>
        <a:ext cx="162650" cy="163088"/>
      </dsp:txXfrm>
    </dsp:sp>
    <dsp:sp modelId="{A5FC23DA-78D4-43B7-92EA-01031C4E0622}">
      <dsp:nvSpPr>
        <dsp:cNvPr id="0" name=""/>
        <dsp:cNvSpPr/>
      </dsp:nvSpPr>
      <dsp:spPr>
        <a:xfrm>
          <a:off x="1534438" y="2217106"/>
          <a:ext cx="1096027" cy="6576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Psycholoog</a:t>
          </a:r>
        </a:p>
      </dsp:txBody>
      <dsp:txXfrm>
        <a:off x="1553699" y="2236367"/>
        <a:ext cx="1057505" cy="619094"/>
      </dsp:txXfrm>
    </dsp:sp>
    <dsp:sp modelId="{0D6E6DB1-1977-4E7B-9139-70F86BC09075}">
      <dsp:nvSpPr>
        <dsp:cNvPr id="0" name=""/>
        <dsp:cNvSpPr/>
      </dsp:nvSpPr>
      <dsp:spPr>
        <a:xfrm>
          <a:off x="2740068" y="2410007"/>
          <a:ext cx="232357" cy="27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2740068" y="2464370"/>
        <a:ext cx="162650" cy="163088"/>
      </dsp:txXfrm>
    </dsp:sp>
    <dsp:sp modelId="{8CDBEA35-BEF0-4627-AA38-0EE86327046F}">
      <dsp:nvSpPr>
        <dsp:cNvPr id="0" name=""/>
        <dsp:cNvSpPr/>
      </dsp:nvSpPr>
      <dsp:spPr>
        <a:xfrm>
          <a:off x="3068876" y="2217106"/>
          <a:ext cx="1096027" cy="6576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Sociaal werker</a:t>
          </a:r>
        </a:p>
      </dsp:txBody>
      <dsp:txXfrm>
        <a:off x="3088137" y="2236367"/>
        <a:ext cx="1057505" cy="619094"/>
      </dsp:txXfrm>
    </dsp:sp>
    <dsp:sp modelId="{B88B8217-6EC6-4AE6-B514-8FCF7F83A536}">
      <dsp:nvSpPr>
        <dsp:cNvPr id="0" name=""/>
        <dsp:cNvSpPr/>
      </dsp:nvSpPr>
      <dsp:spPr>
        <a:xfrm>
          <a:off x="4274506" y="2410007"/>
          <a:ext cx="232357" cy="27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4274506" y="2464370"/>
        <a:ext cx="162650" cy="163088"/>
      </dsp:txXfrm>
    </dsp:sp>
    <dsp:sp modelId="{786214E8-EF54-4C5E-BE79-5A900227CD54}">
      <dsp:nvSpPr>
        <dsp:cNvPr id="0" name=""/>
        <dsp:cNvSpPr/>
      </dsp:nvSpPr>
      <dsp:spPr>
        <a:xfrm>
          <a:off x="4603314" y="2217106"/>
          <a:ext cx="1096027" cy="6576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Palliatieve arts</a:t>
          </a:r>
        </a:p>
      </dsp:txBody>
      <dsp:txXfrm>
        <a:off x="4622575" y="2236367"/>
        <a:ext cx="1057505" cy="619094"/>
      </dsp:txXfrm>
    </dsp:sp>
    <dsp:sp modelId="{E2755BAD-702D-40D6-8302-4805DDE976C9}">
      <dsp:nvSpPr>
        <dsp:cNvPr id="0" name=""/>
        <dsp:cNvSpPr/>
      </dsp:nvSpPr>
      <dsp:spPr>
        <a:xfrm>
          <a:off x="5808945" y="2410007"/>
          <a:ext cx="232357" cy="27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5808945" y="2464370"/>
        <a:ext cx="162650" cy="163088"/>
      </dsp:txXfrm>
    </dsp:sp>
    <dsp:sp modelId="{4C1D8E54-6156-4E82-925D-B98ADB3A1DF8}">
      <dsp:nvSpPr>
        <dsp:cNvPr id="0" name=""/>
        <dsp:cNvSpPr/>
      </dsp:nvSpPr>
      <dsp:spPr>
        <a:xfrm>
          <a:off x="6137753" y="2217106"/>
          <a:ext cx="1096027" cy="6576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Palliatieve arts</a:t>
          </a:r>
        </a:p>
      </dsp:txBody>
      <dsp:txXfrm>
        <a:off x="6157014" y="2236367"/>
        <a:ext cx="1057505" cy="619094"/>
      </dsp:txXfrm>
    </dsp:sp>
    <dsp:sp modelId="{19C902A9-B0F9-43E2-9E7F-B8001FF60B9C}">
      <dsp:nvSpPr>
        <dsp:cNvPr id="0" name=""/>
        <dsp:cNvSpPr/>
      </dsp:nvSpPr>
      <dsp:spPr>
        <a:xfrm>
          <a:off x="7343383" y="2410007"/>
          <a:ext cx="232357" cy="27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7343383" y="2464370"/>
        <a:ext cx="162650" cy="163088"/>
      </dsp:txXfrm>
    </dsp:sp>
    <dsp:sp modelId="{F0428533-F7CA-431D-8F92-C0F6E586589D}">
      <dsp:nvSpPr>
        <dsp:cNvPr id="0" name=""/>
        <dsp:cNvSpPr/>
      </dsp:nvSpPr>
      <dsp:spPr>
        <a:xfrm>
          <a:off x="7672191" y="2217106"/>
          <a:ext cx="1096027" cy="6576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Verpleegkundige</a:t>
          </a:r>
        </a:p>
      </dsp:txBody>
      <dsp:txXfrm>
        <a:off x="7691452" y="2236367"/>
        <a:ext cx="1057505" cy="619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A38E-2CB8-4874-9761-C5E4596227E8}">
      <dsp:nvSpPr>
        <dsp:cNvPr id="0" name=""/>
        <dsp:cNvSpPr/>
      </dsp:nvSpPr>
      <dsp:spPr>
        <a:xfrm>
          <a:off x="0" y="2074178"/>
          <a:ext cx="968137" cy="58088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Longarts-oncoloog</a:t>
          </a:r>
        </a:p>
      </dsp:txBody>
      <dsp:txXfrm>
        <a:off x="17013" y="2091191"/>
        <a:ext cx="934111" cy="546856"/>
      </dsp:txXfrm>
    </dsp:sp>
    <dsp:sp modelId="{B54AFBFD-9EFE-4E52-9D3E-83CAA844B23D}">
      <dsp:nvSpPr>
        <dsp:cNvPr id="0" name=""/>
        <dsp:cNvSpPr/>
      </dsp:nvSpPr>
      <dsp:spPr>
        <a:xfrm rot="98328">
          <a:off x="1072636" y="2264581"/>
          <a:ext cx="221724" cy="240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1072650" y="2311650"/>
        <a:ext cx="155207" cy="144058"/>
      </dsp:txXfrm>
    </dsp:sp>
    <dsp:sp modelId="{A5FC23DA-78D4-43B7-92EA-01031C4E0622}">
      <dsp:nvSpPr>
        <dsp:cNvPr id="0" name=""/>
        <dsp:cNvSpPr/>
      </dsp:nvSpPr>
      <dsp:spPr>
        <a:xfrm>
          <a:off x="1386315" y="2113841"/>
          <a:ext cx="968137" cy="5808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Psycholoog</a:t>
          </a:r>
        </a:p>
      </dsp:txBody>
      <dsp:txXfrm>
        <a:off x="1403328" y="2130854"/>
        <a:ext cx="934111" cy="546856"/>
      </dsp:txXfrm>
    </dsp:sp>
    <dsp:sp modelId="{0D6E6DB1-1977-4E7B-9139-70F86BC09075}">
      <dsp:nvSpPr>
        <dsp:cNvPr id="0" name=""/>
        <dsp:cNvSpPr/>
      </dsp:nvSpPr>
      <dsp:spPr>
        <a:xfrm rot="21497084">
          <a:off x="2443493" y="2264242"/>
          <a:ext cx="188941" cy="240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2443506" y="2313110"/>
        <a:ext cx="132259" cy="144058"/>
      </dsp:txXfrm>
    </dsp:sp>
    <dsp:sp modelId="{8CDBEA35-BEF0-4627-AA38-0EE86327046F}">
      <dsp:nvSpPr>
        <dsp:cNvPr id="0" name=""/>
        <dsp:cNvSpPr/>
      </dsp:nvSpPr>
      <dsp:spPr>
        <a:xfrm>
          <a:off x="2710785" y="2074178"/>
          <a:ext cx="968137" cy="5808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Sociaal werker</a:t>
          </a:r>
        </a:p>
      </dsp:txBody>
      <dsp:txXfrm>
        <a:off x="2727798" y="2091191"/>
        <a:ext cx="934111" cy="546856"/>
      </dsp:txXfrm>
    </dsp:sp>
    <dsp:sp modelId="{B88B8217-6EC6-4AE6-B514-8FCF7F83A536}">
      <dsp:nvSpPr>
        <dsp:cNvPr id="0" name=""/>
        <dsp:cNvSpPr/>
      </dsp:nvSpPr>
      <dsp:spPr>
        <a:xfrm>
          <a:off x="3775737" y="2244570"/>
          <a:ext cx="205245" cy="240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3775737" y="2292590"/>
        <a:ext cx="143672" cy="144058"/>
      </dsp:txXfrm>
    </dsp:sp>
    <dsp:sp modelId="{786214E8-EF54-4C5E-BE79-5A900227CD54}">
      <dsp:nvSpPr>
        <dsp:cNvPr id="0" name=""/>
        <dsp:cNvSpPr/>
      </dsp:nvSpPr>
      <dsp:spPr>
        <a:xfrm>
          <a:off x="4066178" y="2074178"/>
          <a:ext cx="968137" cy="5808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Palliatieve arts</a:t>
          </a:r>
        </a:p>
      </dsp:txBody>
      <dsp:txXfrm>
        <a:off x="4083191" y="2091191"/>
        <a:ext cx="934111" cy="546856"/>
      </dsp:txXfrm>
    </dsp:sp>
    <dsp:sp modelId="{E2755BAD-702D-40D6-8302-4805DDE976C9}">
      <dsp:nvSpPr>
        <dsp:cNvPr id="0" name=""/>
        <dsp:cNvSpPr/>
      </dsp:nvSpPr>
      <dsp:spPr>
        <a:xfrm>
          <a:off x="5131130" y="2244570"/>
          <a:ext cx="205245" cy="240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5131130" y="2292590"/>
        <a:ext cx="143672" cy="144058"/>
      </dsp:txXfrm>
    </dsp:sp>
    <dsp:sp modelId="{4C1D8E54-6156-4E82-925D-B98ADB3A1DF8}">
      <dsp:nvSpPr>
        <dsp:cNvPr id="0" name=""/>
        <dsp:cNvSpPr/>
      </dsp:nvSpPr>
      <dsp:spPr>
        <a:xfrm>
          <a:off x="5421571" y="2074178"/>
          <a:ext cx="968137" cy="5808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Palliatieve arts</a:t>
          </a:r>
        </a:p>
      </dsp:txBody>
      <dsp:txXfrm>
        <a:off x="5438584" y="2091191"/>
        <a:ext cx="934111" cy="546856"/>
      </dsp:txXfrm>
    </dsp:sp>
    <dsp:sp modelId="{19C902A9-B0F9-43E2-9E7F-B8001FF60B9C}">
      <dsp:nvSpPr>
        <dsp:cNvPr id="0" name=""/>
        <dsp:cNvSpPr/>
      </dsp:nvSpPr>
      <dsp:spPr>
        <a:xfrm>
          <a:off x="6486522" y="2244570"/>
          <a:ext cx="205245" cy="240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6486522" y="2292590"/>
        <a:ext cx="143672" cy="144058"/>
      </dsp:txXfrm>
    </dsp:sp>
    <dsp:sp modelId="{F0428533-F7CA-431D-8F92-C0F6E586589D}">
      <dsp:nvSpPr>
        <dsp:cNvPr id="0" name=""/>
        <dsp:cNvSpPr/>
      </dsp:nvSpPr>
      <dsp:spPr>
        <a:xfrm>
          <a:off x="6776964" y="2074178"/>
          <a:ext cx="968137" cy="5808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Verpleegkundige</a:t>
          </a:r>
        </a:p>
      </dsp:txBody>
      <dsp:txXfrm>
        <a:off x="6793977" y="2091191"/>
        <a:ext cx="934111" cy="54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E7AB295-43A3-994C-AC2B-C9C8E2EAA9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8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2CE25AB8-D209-4F2E-90CA-7CB50B6566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4975E032-17ED-4E32-9AF7-C7EB5946B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LCSS 13 items  </a:t>
            </a:r>
            <a:r>
              <a:rPr lang="nl-BE" altLang="nl-BE" dirty="0" err="1">
                <a:latin typeface="Arial Narrow" panose="020B0606020202030204" pitchFamily="34" charset="0"/>
                <a:ea typeface="ＭＳ Ｐゴシック" panose="020B0600070205080204" pitchFamily="34" charset="-128"/>
              </a:rPr>
              <a:t>weekly</a:t>
            </a:r>
            <a:endParaRPr lang="nl-BE" altLang="nl-BE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F88180C3-0604-421E-A965-96B7FDC7A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0F0A263-3693-42C1-A6FD-38D22E2A4064}" type="slidenum">
              <a:rPr lang="en-US" altLang="nl-BE" sz="1200" baseline="0" smtClean="0"/>
              <a:pPr/>
              <a:t>52</a:t>
            </a:fld>
            <a:endParaRPr lang="en-US" altLang="nl-BE" sz="1200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F8E9D12-4A51-4519-ACDA-653BFDFE1C9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 w="12700"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03D8BD8-1B3A-418D-B9D8-B8E28F970F4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Screenshot of the graphical representation of the evolution of a patient from his weekly completed forms. This patient had stage IV adenocarcinoma, was on maintenance therapy, and was randomly assigned after induction chemotherapy to the experimental arm. Color legend: light green for a score = 0, dark green for a score = 1, yellow for a score = 2, and red for a score = 3. In the present case, the e-FAP triggered an email notification to the medical staff (see the arrow). This patient had two relapses early detected by our e-FAP (performance status = 1), which were confirmed by nonscheduled imaging. A second-line chemotherapy (full dose) followed by an immunotherapy was thus initiated.
</a:t>
            </a:r>
          </a:p>
          <a:p>
            <a:pPr defTabSz="45720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journals.permissions@oup.com.This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article is published and distributed under the terms of the Oxford University Press, Standard Journals Publication Model (https://academic.oup.com/journals/pages/about_us/legal/notices)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33726FD-A98E-404A-818D-E0C1114A7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44B1FD-3619-4325-84EF-72D6C8EF3C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back_master"/>
          <p:cNvPicPr>
            <a:picLocks noChangeAspect="1" noChangeArrowheads="1"/>
          </p:cNvPicPr>
          <p:nvPr/>
        </p:nvPicPr>
        <p:blipFill>
          <a:blip r:embed="rId2"/>
          <a:srcRect b="68275"/>
          <a:stretch>
            <a:fillRect/>
          </a:stretch>
        </p:blipFill>
        <p:spPr bwMode="auto">
          <a:xfrm>
            <a:off x="-11113" y="4975225"/>
            <a:ext cx="914876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2" descr="logo_UA_hor_k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97425"/>
            <a:ext cx="29876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1125538"/>
            <a:ext cx="7870825" cy="15240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3413" y="2840038"/>
            <a:ext cx="7870825" cy="1270000"/>
          </a:xfrm>
        </p:spPr>
        <p:txBody>
          <a:bodyPr anchor="ctr"/>
          <a:lstStyle>
            <a:lvl1pPr marL="0" indent="0">
              <a:buFontTx/>
              <a:buNone/>
              <a:defRPr sz="3200">
                <a:solidFill>
                  <a:srgbClr val="7E002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404813"/>
            <a:ext cx="1966913" cy="5561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404813"/>
            <a:ext cx="5751512" cy="5561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404813"/>
            <a:ext cx="7870825" cy="63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3413" y="1341438"/>
            <a:ext cx="7870825" cy="46243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1341438"/>
            <a:ext cx="3859212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41438"/>
            <a:ext cx="3859213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7" descr="gol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8675" y="6237288"/>
            <a:ext cx="8315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404813"/>
            <a:ext cx="7870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341438"/>
            <a:ext cx="7870825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9950450" y="64833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79" descr="logo_UA_U_wi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42300" y="6308725"/>
            <a:ext cx="5778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62"/>
          </a:solidFill>
          <a:latin typeface="Verdan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D62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rgbClr val="003D62"/>
          </a:solidFill>
          <a:latin typeface="Arial"/>
          <a:ea typeface="ＭＳ Ｐゴシック" pitchFamily="-107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D62"/>
          </a:solidFill>
          <a:latin typeface="Arial"/>
          <a:ea typeface="ＭＳ Ｐゴシック" pitchFamily="-107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003D62"/>
          </a:solidFill>
          <a:latin typeface="Arial"/>
          <a:ea typeface="ＭＳ Ｐゴシック" pitchFamily="-107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D62"/>
          </a:solidFill>
          <a:latin typeface="Arial"/>
          <a:ea typeface="ＭＳ Ｐゴシック" pitchFamily="-107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D62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D62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D62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D6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1477963"/>
            <a:ext cx="7975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2343150"/>
            <a:ext cx="799306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898062" name="Text Box 14"/>
          <p:cNvSpPr txBox="1">
            <a:spLocks noChangeArrowheads="1"/>
          </p:cNvSpPr>
          <p:nvPr userDrawn="1"/>
        </p:nvSpPr>
        <p:spPr bwMode="auto">
          <a:xfrm>
            <a:off x="7473950" y="6400800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Data</a:t>
            </a:r>
            <a:endParaRPr lang="it-IT" baseline="0">
              <a:solidFill>
                <a:srgbClr val="FFFFFF"/>
              </a:solidFill>
              <a:latin typeface="Arial" charset="0"/>
              <a:cs typeface="ＭＳ Ｐゴシック" charset="-128"/>
            </a:endParaRPr>
          </a:p>
        </p:txBody>
      </p:sp>
      <p:sp>
        <p:nvSpPr>
          <p:cNvPr id="898063" name="Text Box 15"/>
          <p:cNvSpPr txBox="1">
            <a:spLocks noChangeArrowheads="1"/>
          </p:cNvSpPr>
          <p:nvPr userDrawn="1"/>
        </p:nvSpPr>
        <p:spPr bwMode="auto">
          <a:xfrm>
            <a:off x="254000" y="6400800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aseline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Place</a:t>
            </a:r>
            <a:endParaRPr lang="it-IT" baseline="0">
              <a:solidFill>
                <a:srgbClr val="FFFFFF"/>
              </a:solidFill>
              <a:latin typeface="Arial" charset="0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555558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n"/>
        <a:defRPr sz="2000">
          <a:solidFill>
            <a:srgbClr val="555558"/>
          </a:solidFill>
          <a:latin typeface="+mn-lt"/>
          <a:ea typeface="ＭＳ Ｐゴシック" charset="0"/>
          <a:cs typeface="+mn-cs"/>
        </a:defRPr>
      </a:lvl1pPr>
      <a:lvl2pPr marL="668338" indent="-190500" algn="l" rtl="0" eaLnBrk="0" fontAlgn="base" hangingPunct="0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2800">
          <a:solidFill>
            <a:srgbClr val="555558"/>
          </a:solidFill>
          <a:latin typeface="+mn-lt"/>
          <a:ea typeface="ＭＳ Ｐゴシック" charset="0"/>
          <a:cs typeface="+mn-cs"/>
        </a:defRPr>
      </a:lvl2pPr>
      <a:lvl3pPr marL="1182688" indent="-228600" algn="l" rtl="0" eaLnBrk="0" fontAlgn="base" hangingPunct="0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600">
          <a:solidFill>
            <a:srgbClr val="555558"/>
          </a:solidFill>
          <a:latin typeface="+mn-lt"/>
          <a:ea typeface="ＭＳ Ｐゴシック" charset="0"/>
          <a:cs typeface="+mn-cs"/>
        </a:defRPr>
      </a:lvl3pPr>
      <a:lvl4pPr marL="1524000" indent="-150813" algn="l" rtl="0" eaLnBrk="0" fontAlgn="base" hangingPunct="0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400">
          <a:solidFill>
            <a:srgbClr val="555558"/>
          </a:solidFill>
          <a:latin typeface="+mn-lt"/>
          <a:ea typeface="ＭＳ Ｐゴシック" charset="0"/>
          <a:cs typeface="+mn-cs"/>
        </a:defRPr>
      </a:lvl4pPr>
      <a:lvl5pPr marL="1998663" indent="-190500" algn="l" rtl="0" eaLnBrk="0" fontAlgn="base" hangingPunct="0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300">
          <a:solidFill>
            <a:srgbClr val="555558"/>
          </a:solidFill>
          <a:latin typeface="+mn-lt"/>
          <a:ea typeface="ＭＳ Ｐゴシック" charset="0"/>
          <a:cs typeface="+mn-cs"/>
        </a:defRPr>
      </a:lvl5pPr>
      <a:lvl6pPr marL="2455863" indent="-190500" algn="l" rtl="0" fontAlgn="base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300">
          <a:solidFill>
            <a:srgbClr val="555558"/>
          </a:solidFill>
          <a:latin typeface="+mn-lt"/>
          <a:ea typeface="+mn-ea"/>
          <a:cs typeface="+mn-cs"/>
        </a:defRPr>
      </a:lvl6pPr>
      <a:lvl7pPr marL="2913063" indent="-190500" algn="l" rtl="0" fontAlgn="base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300">
          <a:solidFill>
            <a:srgbClr val="555558"/>
          </a:solidFill>
          <a:latin typeface="+mn-lt"/>
          <a:ea typeface="+mn-ea"/>
          <a:cs typeface="+mn-cs"/>
        </a:defRPr>
      </a:lvl7pPr>
      <a:lvl8pPr marL="3370263" indent="-190500" algn="l" rtl="0" fontAlgn="base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300">
          <a:solidFill>
            <a:srgbClr val="555558"/>
          </a:solidFill>
          <a:latin typeface="+mn-lt"/>
          <a:ea typeface="+mn-ea"/>
          <a:cs typeface="+mn-cs"/>
        </a:defRPr>
      </a:lvl8pPr>
      <a:lvl9pPr marL="3827463" indent="-190500" algn="l" rtl="0" fontAlgn="base">
        <a:spcBef>
          <a:spcPct val="20000"/>
        </a:spcBef>
        <a:spcAft>
          <a:spcPct val="0"/>
        </a:spcAft>
        <a:buClr>
          <a:srgbClr val="00335A"/>
        </a:buClr>
        <a:buSzPct val="85000"/>
        <a:buFont typeface="Wingdings" charset="2"/>
        <a:buChar char="§"/>
        <a:defRPr sz="1300">
          <a:solidFill>
            <a:srgbClr val="555558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620038"/>
            <a:ext cx="7772400" cy="1795159"/>
          </a:xfrm>
        </p:spPr>
        <p:txBody>
          <a:bodyPr/>
          <a:lstStyle/>
          <a:p>
            <a:pPr algn="ctr"/>
            <a:r>
              <a:rPr lang="nl-NL" altLang="nl-BE" dirty="0"/>
              <a:t>Vroegtijdig palliatief zorgtraject, hoe pakken we dit aan?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3413" y="3735552"/>
            <a:ext cx="7870825" cy="702959"/>
          </a:xfrm>
        </p:spPr>
        <p:txBody>
          <a:bodyPr/>
          <a:lstStyle/>
          <a:p>
            <a:r>
              <a:rPr lang="nl-NL" altLang="nl-BE" dirty="0"/>
              <a:t>Annelies Janssens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60485" y="2726203"/>
            <a:ext cx="83966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aseline="0" dirty="0">
                <a:solidFill>
                  <a:srgbClr val="FF0000"/>
                </a:solidFill>
              </a:rPr>
              <a:t>TOGA </a:t>
            </a:r>
            <a:r>
              <a:rPr lang="nl-BE" sz="4000" baseline="0" dirty="0" err="1">
                <a:solidFill>
                  <a:srgbClr val="FF0000"/>
                </a:solidFill>
              </a:rPr>
              <a:t>Najaarssymposium</a:t>
            </a:r>
            <a:r>
              <a:rPr lang="nl-BE" sz="4000" baseline="0" dirty="0">
                <a:solidFill>
                  <a:srgbClr val="FF0000"/>
                </a:solidFill>
              </a:rPr>
              <a:t> 2019</a:t>
            </a:r>
          </a:p>
          <a:p>
            <a:endParaRPr lang="nl-BE" sz="4000" baseline="0" dirty="0">
              <a:solidFill>
                <a:srgbClr val="FF0000"/>
              </a:solidFill>
            </a:endParaRPr>
          </a:p>
          <a:p>
            <a:endParaRPr lang="nl-BE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518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95" y="1324712"/>
            <a:ext cx="7870825" cy="8034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4412"/>
            <a:ext cx="9144000" cy="11291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4" y="3888552"/>
            <a:ext cx="9144000" cy="15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BE" dirty="0">
                <a:ea typeface="ＭＳ Ｐゴシック" panose="020B0600070205080204" pitchFamily="34" charset="-128"/>
              </a:rPr>
              <a:t>RESULTATEN ZIEKTE INZICHT</a:t>
            </a:r>
          </a:p>
        </p:txBody>
      </p:sp>
      <p:graphicFrame>
        <p:nvGraphicFramePr>
          <p:cNvPr id="3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166520"/>
              </p:ext>
            </p:extLst>
          </p:nvPr>
        </p:nvGraphicFramePr>
        <p:xfrm>
          <a:off x="1282520" y="1881188"/>
          <a:ext cx="7427428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Tekstvak 4"/>
          <p:cNvSpPr txBox="1">
            <a:spLocks noChangeArrowheads="1"/>
          </p:cNvSpPr>
          <p:nvPr/>
        </p:nvSpPr>
        <p:spPr bwMode="auto">
          <a:xfrm>
            <a:off x="1763713" y="5481638"/>
            <a:ext cx="3132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100" b="1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4149" name="Tekstvak 4"/>
          <p:cNvSpPr txBox="1">
            <a:spLocks noChangeArrowheads="1"/>
          </p:cNvSpPr>
          <p:nvPr/>
        </p:nvSpPr>
        <p:spPr bwMode="auto">
          <a:xfrm>
            <a:off x="1416955" y="5764756"/>
            <a:ext cx="667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Antwoord op de vragen, uitgedrukt in percentages , “Ik kan genezen” en “Mijn behandeling kan mij genezen” (N = 106)</a:t>
            </a:r>
            <a:r>
              <a:rPr lang="nl-BE" altLang="nl-BE" sz="1800" dirty="0">
                <a:solidFill>
                  <a:schemeClr val="tx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7699247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8728075" cy="3046413"/>
          </a:xfr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71825"/>
              </p:ext>
            </p:extLst>
          </p:nvPr>
        </p:nvGraphicFramePr>
        <p:xfrm>
          <a:off x="239251" y="1741990"/>
          <a:ext cx="8728076" cy="381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092">
                  <a:extLst>
                    <a:ext uri="{9D8B030D-6E8A-4147-A177-3AD203B41FA5}">
                      <a16:colId xmlns:a16="http://schemas.microsoft.com/office/drawing/2014/main" val="759197963"/>
                    </a:ext>
                  </a:extLst>
                </a:gridCol>
                <a:gridCol w="1364240">
                  <a:extLst>
                    <a:ext uri="{9D8B030D-6E8A-4147-A177-3AD203B41FA5}">
                      <a16:colId xmlns:a16="http://schemas.microsoft.com/office/drawing/2014/main" val="3894207595"/>
                    </a:ext>
                  </a:extLst>
                </a:gridCol>
                <a:gridCol w="1390802">
                  <a:extLst>
                    <a:ext uri="{9D8B030D-6E8A-4147-A177-3AD203B41FA5}">
                      <a16:colId xmlns:a16="http://schemas.microsoft.com/office/drawing/2014/main" val="4150456379"/>
                    </a:ext>
                  </a:extLst>
                </a:gridCol>
                <a:gridCol w="1325198">
                  <a:extLst>
                    <a:ext uri="{9D8B030D-6E8A-4147-A177-3AD203B41FA5}">
                      <a16:colId xmlns:a16="http://schemas.microsoft.com/office/drawing/2014/main" val="1372698550"/>
                    </a:ext>
                  </a:extLst>
                </a:gridCol>
                <a:gridCol w="1432928">
                  <a:extLst>
                    <a:ext uri="{9D8B030D-6E8A-4147-A177-3AD203B41FA5}">
                      <a16:colId xmlns:a16="http://schemas.microsoft.com/office/drawing/2014/main" val="2345473675"/>
                    </a:ext>
                  </a:extLst>
                </a:gridCol>
                <a:gridCol w="977816">
                  <a:extLst>
                    <a:ext uri="{9D8B030D-6E8A-4147-A177-3AD203B41FA5}">
                      <a16:colId xmlns:a16="http://schemas.microsoft.com/office/drawing/2014/main" val="1095175894"/>
                    </a:ext>
                  </a:extLst>
                </a:gridCol>
              </a:tblGrid>
              <a:tr h="372456">
                <a:tc gridSpan="6"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solidFill>
                            <a:schemeClr val="tx2"/>
                          </a:solidFill>
                        </a:rPr>
                        <a:t>Ziekte inzicht: Wat is het doel van uw behandeling?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15614"/>
                  </a:ext>
                </a:extLst>
              </a:tr>
              <a:tr h="651797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Genezing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Kwaliteit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Langer Leven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Hoop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Ander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70273"/>
                  </a:ext>
                </a:extLst>
              </a:tr>
              <a:tr h="12104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Wat is het primaire doel van uw behandeling?</a:t>
                      </a:r>
                    </a:p>
                    <a:p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24%</a:t>
                      </a:r>
                    </a:p>
                    <a:p>
                      <a:pPr algn="ctr"/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 22%</a:t>
                      </a:r>
                    </a:p>
                    <a:p>
                      <a:pPr algn="ctr"/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 9%</a:t>
                      </a:r>
                    </a:p>
                    <a:p>
                      <a:pPr algn="ctr"/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38180"/>
                  </a:ext>
                </a:extLst>
              </a:tr>
              <a:tr h="651797">
                <a:tc>
                  <a:txBody>
                    <a:bodyPr/>
                    <a:lstStyle/>
                    <a:p>
                      <a:endParaRPr lang="nl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Kwaliteit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Langer Leven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b="1" dirty="0"/>
                        <a:t>Ik weet het niet/ kan niet kiezen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69648"/>
                  </a:ext>
                </a:extLst>
              </a:tr>
              <a:tr h="931139">
                <a:tc>
                  <a:txBody>
                    <a:bodyPr/>
                    <a:lstStyle/>
                    <a:p>
                      <a:r>
                        <a:rPr lang="nl-BE" sz="1800" dirty="0"/>
                        <a:t>Welk doel van de behandeling heeft uw voorkeur?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17%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26%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29484"/>
                  </a:ext>
                </a:extLst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3413" y="404813"/>
            <a:ext cx="7870825" cy="635000"/>
          </a:xfrm>
        </p:spPr>
        <p:txBody>
          <a:bodyPr/>
          <a:lstStyle/>
          <a:p>
            <a:pPr eaLnBrk="1" hangingPunct="1"/>
            <a:r>
              <a:rPr lang="en-US" altLang="nl-BE" dirty="0">
                <a:ea typeface="ＭＳ Ｐゴシック" panose="020B0600070205080204" pitchFamily="34" charset="-128"/>
              </a:rPr>
              <a:t>RESULTATEN ZIEKTE INZICHT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37142159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48217"/>
              </p:ext>
            </p:extLst>
          </p:nvPr>
        </p:nvGraphicFramePr>
        <p:xfrm>
          <a:off x="638807" y="1672033"/>
          <a:ext cx="8186890" cy="374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 bwMode="auto">
          <a:xfrm>
            <a:off x="785813" y="557213"/>
            <a:ext cx="7870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62"/>
                </a:solidFill>
                <a:latin typeface="Verdana" pitchFamily="-107" charset="0"/>
              </a:defRPr>
            </a:lvl9pPr>
          </a:lstStyle>
          <a:p>
            <a:pPr eaLnBrk="1" hangingPunct="1"/>
            <a:r>
              <a:rPr lang="en-US" altLang="nl-BE" kern="0" baseline="0">
                <a:ea typeface="ＭＳ Ｐゴシック" panose="020B0600070205080204" pitchFamily="34" charset="-128"/>
              </a:rPr>
              <a:t>RESULTATEN ZIEKTE INZICHT</a:t>
            </a:r>
            <a:endParaRPr lang="en-US" altLang="nl-BE" kern="0" baseline="0" dirty="0">
              <a:ea typeface="ＭＳ Ｐゴシック" panose="020B0600070205080204" pitchFamily="34" charset="-128"/>
            </a:endParaRPr>
          </a:p>
        </p:txBody>
      </p:sp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418887" y="3008575"/>
            <a:ext cx="82784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800" b="1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Een verschillend ziekte inzicht (geneesbaar versus niet-geneesbaar) geeft een significant ander keuzedoel van behandeling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9305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757222"/>
              </p:ext>
            </p:extLst>
          </p:nvPr>
        </p:nvGraphicFramePr>
        <p:xfrm>
          <a:off x="1012786" y="1295078"/>
          <a:ext cx="7286262" cy="456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268" name="Tekstvak 4"/>
          <p:cNvSpPr txBox="1">
            <a:spLocks noChangeArrowheads="1"/>
          </p:cNvSpPr>
          <p:nvPr/>
        </p:nvSpPr>
        <p:spPr bwMode="auto">
          <a:xfrm>
            <a:off x="619247" y="2633947"/>
            <a:ext cx="81254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nl-BE" altLang="nl-BE" sz="2800" b="1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Er is volgens de patiënt geen significant verschil tussen ziekte inzicht en voorkeur voor een palliatieve therapiedoel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33413" y="404813"/>
            <a:ext cx="7870825" cy="635000"/>
          </a:xfrm>
        </p:spPr>
        <p:txBody>
          <a:bodyPr/>
          <a:lstStyle/>
          <a:p>
            <a:pPr eaLnBrk="1" hangingPunct="1"/>
            <a:r>
              <a:rPr lang="en-US" altLang="nl-BE" dirty="0">
                <a:ea typeface="ＭＳ Ｐゴシック" panose="020B0600070205080204" pitchFamily="34" charset="-128"/>
              </a:rPr>
              <a:t>RESULTATEN ZIEKTE INZICHT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20311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9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RESULTATEN INFORMATIE VOORKEUR</a:t>
            </a:r>
          </a:p>
        </p:txBody>
      </p:sp>
      <p:pic>
        <p:nvPicPr>
          <p:cNvPr id="14131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438" y="2349500"/>
            <a:ext cx="7910512" cy="2784475"/>
          </a:xfr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16045"/>
              </p:ext>
            </p:extLst>
          </p:nvPr>
        </p:nvGraphicFramePr>
        <p:xfrm>
          <a:off x="225706" y="1545220"/>
          <a:ext cx="8721522" cy="38960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3587">
                  <a:extLst>
                    <a:ext uri="{9D8B030D-6E8A-4147-A177-3AD203B41FA5}">
                      <a16:colId xmlns:a16="http://schemas.microsoft.com/office/drawing/2014/main" val="1688452180"/>
                    </a:ext>
                  </a:extLst>
                </a:gridCol>
                <a:gridCol w="1453587">
                  <a:extLst>
                    <a:ext uri="{9D8B030D-6E8A-4147-A177-3AD203B41FA5}">
                      <a16:colId xmlns:a16="http://schemas.microsoft.com/office/drawing/2014/main" val="1600832112"/>
                    </a:ext>
                  </a:extLst>
                </a:gridCol>
                <a:gridCol w="1453587">
                  <a:extLst>
                    <a:ext uri="{9D8B030D-6E8A-4147-A177-3AD203B41FA5}">
                      <a16:colId xmlns:a16="http://schemas.microsoft.com/office/drawing/2014/main" val="752748188"/>
                    </a:ext>
                  </a:extLst>
                </a:gridCol>
                <a:gridCol w="1384846">
                  <a:extLst>
                    <a:ext uri="{9D8B030D-6E8A-4147-A177-3AD203B41FA5}">
                      <a16:colId xmlns:a16="http://schemas.microsoft.com/office/drawing/2014/main" val="3277385356"/>
                    </a:ext>
                  </a:extLst>
                </a:gridCol>
                <a:gridCol w="1597597">
                  <a:extLst>
                    <a:ext uri="{9D8B030D-6E8A-4147-A177-3AD203B41FA5}">
                      <a16:colId xmlns:a16="http://schemas.microsoft.com/office/drawing/2014/main" val="1547567784"/>
                    </a:ext>
                  </a:extLst>
                </a:gridCol>
                <a:gridCol w="1378318">
                  <a:extLst>
                    <a:ext uri="{9D8B030D-6E8A-4147-A177-3AD203B41FA5}">
                      <a16:colId xmlns:a16="http://schemas.microsoft.com/office/drawing/2014/main" val="370701808"/>
                    </a:ext>
                  </a:extLst>
                </a:gridCol>
              </a:tblGrid>
              <a:tr h="483032">
                <a:tc gridSpan="6"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Informatie voorkeur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018853"/>
                  </a:ext>
                </a:extLst>
              </a:tr>
              <a:tr h="754323">
                <a:tc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Extreem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Heel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Belangrijk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Een beetje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Helemaal niet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78244"/>
                  </a:ext>
                </a:extLst>
              </a:tr>
              <a:tr h="1230738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Is het belangrijk voor u te weten wat de gemiddelde overleving 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412875"/>
                  </a:ext>
                </a:extLst>
              </a:tr>
              <a:tr h="483032">
                <a:tc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Heel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Belangrijk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Een beetje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Helemaal niet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7342"/>
                  </a:ext>
                </a:extLst>
              </a:tr>
              <a:tr h="692326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Is een gesprek over levenseinde belangrijk?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89210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19159996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RESULTATEN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u="sng" dirty="0"/>
              <a:t>Prognose</a:t>
            </a:r>
          </a:p>
          <a:p>
            <a:pPr marL="0" indent="0">
              <a:buNone/>
              <a:defRPr/>
            </a:pPr>
            <a:r>
              <a:rPr lang="nl-BE" dirty="0"/>
              <a:t>       42% had nooit een gesprek over prognose</a:t>
            </a:r>
          </a:p>
          <a:p>
            <a:pPr marL="0" indent="0">
              <a:buFontTx/>
              <a:buNone/>
              <a:defRPr/>
            </a:pPr>
            <a:endParaRPr lang="nl-BE" dirty="0"/>
          </a:p>
          <a:p>
            <a:pPr>
              <a:defRPr/>
            </a:pPr>
            <a:r>
              <a:rPr lang="nl-BE" u="sng" dirty="0"/>
              <a:t>Zorg rondom het levenseinde</a:t>
            </a:r>
          </a:p>
          <a:p>
            <a:pPr marL="0" indent="0">
              <a:buNone/>
              <a:defRPr/>
            </a:pPr>
            <a:r>
              <a:rPr lang="nl-BE" dirty="0"/>
              <a:t>        75 % had hierover nooit een gesprek met de 	behandelend arts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11719020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Conclusie uit deze 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341438"/>
            <a:ext cx="8449408" cy="4624387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nl-BE" dirty="0"/>
              <a:t>Ziekte Inzicht:  45%</a:t>
            </a:r>
          </a:p>
          <a:p>
            <a:pPr marL="857250" lvl="1" indent="-457200">
              <a:buFont typeface="Wingdings" panose="05000000000000000000" pitchFamily="2" charset="2"/>
              <a:buChar char="§"/>
              <a:defRPr/>
            </a:pPr>
            <a:r>
              <a:rPr lang="nl-BE" dirty="0"/>
              <a:t>leidt tot een betere kennis van het palliatief behandelingsdoel</a:t>
            </a:r>
          </a:p>
          <a:p>
            <a:pPr marL="0" indent="0">
              <a:buNone/>
              <a:defRPr/>
            </a:pPr>
            <a:endParaRPr lang="nl-BE" dirty="0"/>
          </a:p>
          <a:p>
            <a:pPr marL="457200" indent="-457200">
              <a:buAutoNum type="arabicPeriod" startAt="2"/>
              <a:defRPr/>
            </a:pPr>
            <a:r>
              <a:rPr lang="nl-BE" dirty="0"/>
              <a:t>Patiënten zijn bereid te spreken over prognose en zorg rondom het levenseinde</a:t>
            </a:r>
          </a:p>
          <a:p>
            <a:pPr marL="457200" indent="-457200">
              <a:buAutoNum type="arabicPeriod" startAt="2"/>
              <a:defRPr/>
            </a:pPr>
            <a:endParaRPr lang="nl-BE" dirty="0"/>
          </a:p>
          <a:p>
            <a:pPr marL="457200" indent="-457200">
              <a:buAutoNum type="arabicPeriod" startAt="2"/>
              <a:defRPr/>
            </a:pPr>
            <a:r>
              <a:rPr lang="nl-BE" dirty="0"/>
              <a:t>Er wordt weinig initiatief genomen door artsen om te spreken over prognose en zorg rondom het levenseinde</a:t>
            </a:r>
          </a:p>
          <a:p>
            <a:pPr marL="0" indent="0">
              <a:buFontTx/>
              <a:buNone/>
              <a:defRPr/>
            </a:pPr>
            <a:r>
              <a:rPr lang="nl-BE" dirty="0"/>
              <a:t>            </a:t>
            </a:r>
          </a:p>
          <a:p>
            <a:pPr marL="0" indent="0">
              <a:buFontTx/>
              <a:buNone/>
              <a:defRPr/>
            </a:pPr>
            <a:endParaRPr lang="nl-BE" dirty="0"/>
          </a:p>
          <a:p>
            <a:pPr marL="0" indent="0">
              <a:buFontTx/>
              <a:buNone/>
              <a:defRPr/>
            </a:pPr>
            <a:endParaRPr lang="nl-BE" dirty="0"/>
          </a:p>
          <a:p>
            <a:pPr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11662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wat met Ziekte Inzicht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En LEVENSKWALITEIT?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753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Levenskwaliteit (</a:t>
            </a:r>
            <a:r>
              <a:rPr lang="nl-BE" dirty="0" err="1"/>
              <a:t>QoL</a:t>
            </a:r>
            <a:r>
              <a:rPr lang="nl-BE" dirty="0"/>
              <a:t>)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FC7464A-DAA7-469D-9FBF-A47C0C081DC3}"/>
              </a:ext>
            </a:extLst>
          </p:cNvPr>
          <p:cNvCxnSpPr>
            <a:cxnSpLocks/>
          </p:cNvCxnSpPr>
          <p:nvPr/>
        </p:nvCxnSpPr>
        <p:spPr bwMode="auto">
          <a:xfrm>
            <a:off x="2975610" y="3368040"/>
            <a:ext cx="17792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0368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Palliatief Zorgtraject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nl-BE" altLang="nl-BE" dirty="0">
                <a:solidFill>
                  <a:srgbClr val="C00000"/>
                </a:solidFill>
              </a:rPr>
              <a:t>“</a:t>
            </a:r>
            <a:r>
              <a:rPr lang="nl-BE" altLang="nl-BE" dirty="0" err="1">
                <a:solidFill>
                  <a:srgbClr val="C00000"/>
                </a:solidFill>
              </a:rPr>
              <a:t>patient</a:t>
            </a:r>
            <a:r>
              <a:rPr lang="nl-BE" altLang="nl-BE" dirty="0">
                <a:solidFill>
                  <a:srgbClr val="C00000"/>
                </a:solidFill>
              </a:rPr>
              <a:t> </a:t>
            </a:r>
            <a:r>
              <a:rPr lang="nl-BE" altLang="nl-BE" dirty="0" err="1">
                <a:solidFill>
                  <a:srgbClr val="C00000"/>
                </a:solidFill>
              </a:rPr>
              <a:t>centered</a:t>
            </a:r>
            <a:r>
              <a:rPr lang="nl-BE" altLang="nl-BE" dirty="0">
                <a:solidFill>
                  <a:srgbClr val="C00000"/>
                </a:solidFill>
              </a:rPr>
              <a:t> = op maat van patiënt”</a:t>
            </a:r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r>
              <a:rPr lang="nl-BE" altLang="nl-BE" dirty="0"/>
              <a:t>De</a:t>
            </a:r>
            <a:r>
              <a:rPr lang="nl-BE" altLang="nl-BE" b="1" dirty="0"/>
              <a:t> patiënt </a:t>
            </a:r>
            <a:r>
              <a:rPr lang="nl-BE" altLang="nl-BE" dirty="0"/>
              <a:t>is diegene die het beste kan bepalen wat hij wel/niet wil.</a:t>
            </a:r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r>
              <a:rPr lang="nl-BE" altLang="nl-BE" dirty="0"/>
              <a:t>Op voorwaarde dat hij goed geïnformeerd is. </a:t>
            </a:r>
          </a:p>
          <a:p>
            <a:pPr marL="0" indent="0">
              <a:buNone/>
              <a:defRPr/>
            </a:pPr>
            <a:r>
              <a:rPr lang="nl-BE" altLang="nl-BE" dirty="0"/>
              <a:t>		 = TAAK van de </a:t>
            </a:r>
            <a:r>
              <a:rPr lang="nl-BE" altLang="nl-BE" b="1" dirty="0"/>
              <a:t>ARTS </a:t>
            </a:r>
            <a:endParaRPr lang="nl-BE" altLang="nl-BE" dirty="0"/>
          </a:p>
          <a:p>
            <a:pPr marL="0" indent="0" algn="ctr">
              <a:buFontTx/>
              <a:buNone/>
              <a:defRPr/>
            </a:pPr>
            <a:r>
              <a:rPr lang="nl-BE" altLang="nl-BE" dirty="0"/>
              <a:t>    </a:t>
            </a:r>
            <a:endParaRPr lang="nl-BE" altLang="nl-BE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nl-BE" altLang="nl-BE" dirty="0"/>
              <a:t> </a:t>
            </a:r>
            <a:r>
              <a:rPr lang="nl-BE" altLang="nl-BE" dirty="0">
                <a:solidFill>
                  <a:srgbClr val="FF0000"/>
                </a:solidFill>
              </a:rPr>
              <a:t>ZIEKTE INZICHT</a:t>
            </a:r>
          </a:p>
        </p:txBody>
      </p:sp>
      <p:sp>
        <p:nvSpPr>
          <p:cNvPr id="2" name="Pijl: ingekeept rechts 1"/>
          <p:cNvSpPr/>
          <p:nvPr/>
        </p:nvSpPr>
        <p:spPr bwMode="auto">
          <a:xfrm>
            <a:off x="1551008" y="5330144"/>
            <a:ext cx="1047508" cy="156258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586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Levenskwaliteit (</a:t>
            </a:r>
            <a:r>
              <a:rPr lang="nl-BE" dirty="0" err="1"/>
              <a:t>QoL</a:t>
            </a:r>
            <a:r>
              <a:rPr lang="nl-BE" dirty="0"/>
              <a:t>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BE5B6F-C137-418B-9252-7BCB6432EC1A}"/>
              </a:ext>
            </a:extLst>
          </p:cNvPr>
          <p:cNvSpPr txBox="1"/>
          <p:nvPr/>
        </p:nvSpPr>
        <p:spPr>
          <a:xfrm>
            <a:off x="2659380" y="5105400"/>
            <a:ext cx="4442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El- </a:t>
            </a:r>
            <a:r>
              <a:rPr lang="nl-BE" dirty="0" err="1"/>
              <a:t>Jawari</a:t>
            </a:r>
            <a:r>
              <a:rPr lang="nl-BE" dirty="0"/>
              <a:t>, 2014, </a:t>
            </a:r>
            <a:r>
              <a:rPr lang="nl-BE" i="1" dirty="0"/>
              <a:t>Cancer</a:t>
            </a:r>
            <a:r>
              <a:rPr lang="nl-BE" dirty="0"/>
              <a:t>, 120, 278-85.</a:t>
            </a:r>
          </a:p>
          <a:p>
            <a:r>
              <a:rPr lang="nl-BE" dirty="0" err="1"/>
              <a:t>Yanwei</a:t>
            </a:r>
            <a:r>
              <a:rPr lang="nl-BE" dirty="0"/>
              <a:t>, 2017, </a:t>
            </a:r>
            <a:r>
              <a:rPr lang="nl-BE" dirty="0" err="1"/>
              <a:t>Eur</a:t>
            </a:r>
            <a:r>
              <a:rPr lang="nl-BE" dirty="0"/>
              <a:t> J Cancer Care, e12665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F5EB694-4BDD-40C1-8161-CAE91665D9EB}"/>
              </a:ext>
            </a:extLst>
          </p:cNvPr>
          <p:cNvCxnSpPr>
            <a:cxnSpLocks/>
          </p:cNvCxnSpPr>
          <p:nvPr/>
        </p:nvCxnSpPr>
        <p:spPr bwMode="auto">
          <a:xfrm flipV="1">
            <a:off x="2964180" y="2975611"/>
            <a:ext cx="0" cy="678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B5317C5-3E8A-423B-8E21-EF7BEE39DBD7}"/>
              </a:ext>
            </a:extLst>
          </p:cNvPr>
          <p:cNvCxnSpPr>
            <a:cxnSpLocks/>
          </p:cNvCxnSpPr>
          <p:nvPr/>
        </p:nvCxnSpPr>
        <p:spPr bwMode="auto">
          <a:xfrm>
            <a:off x="8054340" y="3015456"/>
            <a:ext cx="0" cy="598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188F7E2-CBD8-43A6-A9FF-6AF7C356C0BA}"/>
              </a:ext>
            </a:extLst>
          </p:cNvPr>
          <p:cNvCxnSpPr>
            <a:cxnSpLocks/>
          </p:cNvCxnSpPr>
          <p:nvPr/>
        </p:nvCxnSpPr>
        <p:spPr bwMode="auto">
          <a:xfrm>
            <a:off x="3402330" y="3356610"/>
            <a:ext cx="11849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2139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Levenskwaliteit (</a:t>
            </a:r>
            <a:r>
              <a:rPr lang="nl-BE" dirty="0" err="1"/>
              <a:t>QoL</a:t>
            </a:r>
            <a:r>
              <a:rPr lang="nl-BE" dirty="0"/>
              <a:t>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            VPZ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BE5B6F-C137-418B-9252-7BCB6432EC1A}"/>
              </a:ext>
            </a:extLst>
          </p:cNvPr>
          <p:cNvSpPr txBox="1"/>
          <p:nvPr/>
        </p:nvSpPr>
        <p:spPr>
          <a:xfrm>
            <a:off x="2592729" y="5348923"/>
            <a:ext cx="450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Temel</a:t>
            </a:r>
            <a:r>
              <a:rPr lang="nl-BE" dirty="0"/>
              <a:t> et al., NEJM, 2010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F5EB694-4BDD-40C1-8161-CAE91665D9EB}"/>
              </a:ext>
            </a:extLst>
          </p:cNvPr>
          <p:cNvCxnSpPr>
            <a:cxnSpLocks/>
          </p:cNvCxnSpPr>
          <p:nvPr/>
        </p:nvCxnSpPr>
        <p:spPr bwMode="auto">
          <a:xfrm flipV="1">
            <a:off x="2964180" y="2975611"/>
            <a:ext cx="0" cy="678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B5317C5-3E8A-423B-8E21-EF7BEE39DBD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277" y="3007031"/>
            <a:ext cx="0" cy="465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DF36194-94B7-460C-AC1A-5D975073E739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2511" y="3733645"/>
            <a:ext cx="1394750" cy="907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CAC01F4-655C-42EB-8A1D-E1AAE12D915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94076" y="3758645"/>
            <a:ext cx="1894389" cy="956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0358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Levenskwaliteit (</a:t>
            </a:r>
            <a:r>
              <a:rPr lang="nl-BE" dirty="0" err="1"/>
              <a:t>QoL</a:t>
            </a:r>
            <a:r>
              <a:rPr lang="nl-BE" dirty="0"/>
              <a:t>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         VPZ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34F5C64-49AA-482B-8BB7-81E298AA0ABC}"/>
              </a:ext>
            </a:extLst>
          </p:cNvPr>
          <p:cNvCxnSpPr>
            <a:cxnSpLocks/>
          </p:cNvCxnSpPr>
          <p:nvPr/>
        </p:nvCxnSpPr>
        <p:spPr bwMode="auto">
          <a:xfrm>
            <a:off x="3356658" y="3345180"/>
            <a:ext cx="13716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DDBE5B6F-C137-418B-9252-7BCB6432EC1A}"/>
              </a:ext>
            </a:extLst>
          </p:cNvPr>
          <p:cNvSpPr txBox="1"/>
          <p:nvPr/>
        </p:nvSpPr>
        <p:spPr>
          <a:xfrm>
            <a:off x="2592729" y="5348923"/>
            <a:ext cx="450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Temel</a:t>
            </a:r>
            <a:r>
              <a:rPr lang="nl-BE" dirty="0"/>
              <a:t> et al., NEJM, 2010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F5EB694-4BDD-40C1-8161-CAE91665D9EB}"/>
              </a:ext>
            </a:extLst>
          </p:cNvPr>
          <p:cNvCxnSpPr>
            <a:cxnSpLocks/>
          </p:cNvCxnSpPr>
          <p:nvPr/>
        </p:nvCxnSpPr>
        <p:spPr bwMode="auto">
          <a:xfrm flipV="1">
            <a:off x="2964180" y="2975611"/>
            <a:ext cx="0" cy="678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B5317C5-3E8A-423B-8E21-EF7BEE39DBD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42765" y="3075228"/>
            <a:ext cx="0" cy="539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DF36194-94B7-460C-AC1A-5D975073E73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6200" y="3653631"/>
            <a:ext cx="0" cy="907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41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64710-D02A-4B77-9204-6B0E7FAD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Cover">
            <a:extLst>
              <a:ext uri="{FF2B5EF4-FFF2-40B4-BE49-F238E27FC236}">
                <a16:creationId xmlns:a16="http://schemas.microsoft.com/office/drawing/2014/main" id="{8DE78BD3-6818-4AAF-AEA8-A7C05C574A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76300"/>
            <a:ext cx="6794500" cy="396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53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Levenskwaliteit (</a:t>
            </a:r>
            <a:r>
              <a:rPr lang="nl-BE" dirty="0" err="1"/>
              <a:t>QoL</a:t>
            </a:r>
            <a:r>
              <a:rPr lang="nl-BE" dirty="0"/>
              <a:t>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         VPZ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34F5C64-49AA-482B-8BB7-81E298AA0ABC}"/>
              </a:ext>
            </a:extLst>
          </p:cNvPr>
          <p:cNvCxnSpPr>
            <a:cxnSpLocks/>
          </p:cNvCxnSpPr>
          <p:nvPr/>
        </p:nvCxnSpPr>
        <p:spPr bwMode="auto">
          <a:xfrm>
            <a:off x="3356658" y="3345180"/>
            <a:ext cx="13716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DDBE5B6F-C137-418B-9252-7BCB6432EC1A}"/>
              </a:ext>
            </a:extLst>
          </p:cNvPr>
          <p:cNvSpPr txBox="1"/>
          <p:nvPr/>
        </p:nvSpPr>
        <p:spPr>
          <a:xfrm>
            <a:off x="2592729" y="5348923"/>
            <a:ext cx="450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Temel</a:t>
            </a:r>
            <a:r>
              <a:rPr lang="nl-BE" dirty="0"/>
              <a:t> et al., NEJM, 2010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F5EB694-4BDD-40C1-8161-CAE91665D9EB}"/>
              </a:ext>
            </a:extLst>
          </p:cNvPr>
          <p:cNvCxnSpPr>
            <a:cxnSpLocks/>
          </p:cNvCxnSpPr>
          <p:nvPr/>
        </p:nvCxnSpPr>
        <p:spPr bwMode="auto">
          <a:xfrm flipV="1">
            <a:off x="2964180" y="2975611"/>
            <a:ext cx="0" cy="678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B5317C5-3E8A-423B-8E21-EF7BEE39DBD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42765" y="3075228"/>
            <a:ext cx="0" cy="539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DF36194-94B7-460C-AC1A-5D975073E73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6200" y="3653631"/>
            <a:ext cx="0" cy="907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0234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42D38D-3117-4CC8-8962-388795849327}"/>
              </a:ext>
            </a:extLst>
          </p:cNvPr>
          <p:cNvSpPr txBox="1"/>
          <p:nvPr/>
        </p:nvSpPr>
        <p:spPr>
          <a:xfrm>
            <a:off x="3466361" y="4913777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Copingstrategie</a:t>
            </a:r>
            <a:endParaRPr lang="nl-B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FBC3513-7FA1-4A96-B913-DF5F2AF779AD}"/>
              </a:ext>
            </a:extLst>
          </p:cNvPr>
          <p:cNvCxnSpPr>
            <a:cxnSpLocks/>
          </p:cNvCxnSpPr>
          <p:nvPr/>
        </p:nvCxnSpPr>
        <p:spPr>
          <a:xfrm flipV="1">
            <a:off x="1283677" y="2373420"/>
            <a:ext cx="1189892" cy="75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C619089-3673-42F2-B8F1-33089A84AB28}"/>
              </a:ext>
            </a:extLst>
          </p:cNvPr>
          <p:cNvCxnSpPr>
            <a:cxnSpLocks/>
          </p:cNvCxnSpPr>
          <p:nvPr/>
        </p:nvCxnSpPr>
        <p:spPr>
          <a:xfrm>
            <a:off x="6236677" y="2373420"/>
            <a:ext cx="925251" cy="71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288F69A-D14F-43DC-A334-B469B2ECF37C}"/>
              </a:ext>
            </a:extLst>
          </p:cNvPr>
          <p:cNvCxnSpPr>
            <a:cxnSpLocks/>
          </p:cNvCxnSpPr>
          <p:nvPr/>
        </p:nvCxnSpPr>
        <p:spPr>
          <a:xfrm>
            <a:off x="2198591" y="3600176"/>
            <a:ext cx="396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6FFD2979-891B-4A82-8FB1-4693E0F9F8FD}"/>
              </a:ext>
            </a:extLst>
          </p:cNvPr>
          <p:cNvCxnSpPr>
            <a:cxnSpLocks/>
          </p:cNvCxnSpPr>
          <p:nvPr/>
        </p:nvCxnSpPr>
        <p:spPr>
          <a:xfrm flipV="1">
            <a:off x="4015154" y="3905250"/>
            <a:ext cx="0" cy="703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7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8AE26-754F-4116-B8CA-8B152CDB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Studie: Invloed van ziekte inzicht op </a:t>
            </a:r>
            <a:r>
              <a:rPr lang="nl-BE" dirty="0" err="1"/>
              <a:t>QoL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81479-11E6-4CF0-894C-B1E1AEBE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Janssens et al., </a:t>
            </a:r>
            <a:r>
              <a:rPr lang="nl-BE" dirty="0" err="1"/>
              <a:t>Clin</a:t>
            </a:r>
            <a:r>
              <a:rPr lang="nl-BE" dirty="0"/>
              <a:t> </a:t>
            </a:r>
            <a:r>
              <a:rPr lang="nl-BE" dirty="0" err="1"/>
              <a:t>Lung</a:t>
            </a:r>
            <a:r>
              <a:rPr lang="nl-BE" dirty="0"/>
              <a:t> Cancer, 2019</a:t>
            </a:r>
          </a:p>
        </p:txBody>
      </p:sp>
    </p:spTree>
    <p:extLst>
      <p:ext uri="{BB962C8B-B14F-4D97-AF65-F5344CB8AC3E}">
        <p14:creationId xmlns:p14="http://schemas.microsoft.com/office/powerpoint/2010/main" val="2152694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8AE26-754F-4116-B8CA-8B152CDB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Studie: Invloed van ziekte inzicht op </a:t>
            </a:r>
            <a:r>
              <a:rPr lang="nl-BE" dirty="0" err="1"/>
              <a:t>QoL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81479-11E6-4CF0-894C-B1E1AEBE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Multicentrische studie :</a:t>
            </a:r>
          </a:p>
          <a:p>
            <a:endParaRPr lang="nl-BE" dirty="0"/>
          </a:p>
          <a:p>
            <a:r>
              <a:rPr lang="nl-BE" dirty="0"/>
              <a:t>UZA</a:t>
            </a:r>
          </a:p>
          <a:p>
            <a:r>
              <a:rPr lang="nl-BE" dirty="0"/>
              <a:t>UZ Gent</a:t>
            </a:r>
          </a:p>
          <a:p>
            <a:r>
              <a:rPr lang="nl-BE" dirty="0"/>
              <a:t>ZNA (Middelheim, Erasmus)</a:t>
            </a:r>
          </a:p>
          <a:p>
            <a:r>
              <a:rPr lang="nl-BE" dirty="0"/>
              <a:t>AZ </a:t>
            </a:r>
            <a:r>
              <a:rPr lang="nl-BE" dirty="0" err="1"/>
              <a:t>Groeninge</a:t>
            </a:r>
            <a:endParaRPr lang="nl-BE" dirty="0"/>
          </a:p>
          <a:p>
            <a:r>
              <a:rPr lang="nl-BE" dirty="0"/>
              <a:t>AZ Monica</a:t>
            </a:r>
          </a:p>
          <a:p>
            <a:r>
              <a:rPr lang="nl-BE" dirty="0"/>
              <a:t>ZOL</a:t>
            </a:r>
          </a:p>
          <a:p>
            <a:r>
              <a:rPr lang="nl-BE" dirty="0"/>
              <a:t>Sint Jozef ZH Bornem</a:t>
            </a:r>
          </a:p>
          <a:p>
            <a:r>
              <a:rPr lang="nl-BE" dirty="0"/>
              <a:t>ZH Maas &amp; Kempen</a:t>
            </a:r>
          </a:p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B07FE2-ACF2-4065-ACA9-02E0E943BA9E}"/>
              </a:ext>
            </a:extLst>
          </p:cNvPr>
          <p:cNvSpPr txBox="1"/>
          <p:nvPr/>
        </p:nvSpPr>
        <p:spPr>
          <a:xfrm>
            <a:off x="5987441" y="2367419"/>
            <a:ext cx="2693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/>
              <a:t>Dmv</a:t>
            </a:r>
            <a:r>
              <a:rPr lang="nl-BE" sz="3200" dirty="0"/>
              <a:t> Vragenlijst :</a:t>
            </a:r>
          </a:p>
          <a:p>
            <a:r>
              <a:rPr lang="nl-BE" sz="3200" dirty="0"/>
              <a:t>Ziekte Inzicht</a:t>
            </a:r>
          </a:p>
          <a:p>
            <a:r>
              <a:rPr lang="nl-BE" sz="3200" dirty="0"/>
              <a:t>Angst/Depressie</a:t>
            </a:r>
          </a:p>
          <a:p>
            <a:r>
              <a:rPr lang="nl-BE" sz="3200" dirty="0" err="1"/>
              <a:t>QoL</a:t>
            </a:r>
            <a:endParaRPr lang="nl-BE" sz="3200" dirty="0"/>
          </a:p>
          <a:p>
            <a:r>
              <a:rPr lang="nl-BE" sz="3200" dirty="0"/>
              <a:t>Coping</a:t>
            </a:r>
          </a:p>
          <a:p>
            <a:r>
              <a:rPr lang="nl-BE" sz="3200" dirty="0"/>
              <a:t>Sociale Steun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71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316164-9642-426D-8FB3-F7706CCB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21873" y="-146620"/>
            <a:ext cx="7845511" cy="1103702"/>
          </a:xfrm>
        </p:spPr>
        <p:txBody>
          <a:bodyPr>
            <a:normAutofit/>
          </a:bodyPr>
          <a:lstStyle/>
          <a:p>
            <a:r>
              <a:rPr lang="nl-BE" dirty="0"/>
              <a:t>Demografische kenmerken N = 125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B929B72E-461E-4470-B384-D5EA761E1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91806"/>
            <a:ext cx="3886200" cy="50089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dirty="0"/>
              <a:t>Leeftijd, mediaan (range)</a:t>
            </a:r>
          </a:p>
          <a:p>
            <a:pPr marL="0" indent="0">
              <a:buNone/>
            </a:pPr>
            <a:r>
              <a:rPr lang="nl-BE" dirty="0"/>
              <a:t>Geslacht, aantal (%)</a:t>
            </a:r>
          </a:p>
          <a:p>
            <a:pPr marL="0" indent="0">
              <a:buNone/>
            </a:pPr>
            <a:r>
              <a:rPr lang="nl-BE" dirty="0"/>
              <a:t>            Man</a:t>
            </a:r>
          </a:p>
          <a:p>
            <a:pPr marL="0" indent="0">
              <a:buNone/>
            </a:pPr>
            <a:r>
              <a:rPr lang="nl-BE" dirty="0"/>
              <a:t>            Vrouw</a:t>
            </a:r>
          </a:p>
          <a:p>
            <a:pPr marL="0" indent="0">
              <a:buNone/>
            </a:pPr>
            <a:r>
              <a:rPr lang="nl-BE" dirty="0"/>
              <a:t>WHO status, graad (%)</a:t>
            </a:r>
          </a:p>
          <a:p>
            <a:pPr marL="0" indent="0">
              <a:buNone/>
            </a:pPr>
            <a:r>
              <a:rPr lang="nl-BE" dirty="0"/>
              <a:t>            0</a:t>
            </a:r>
          </a:p>
          <a:p>
            <a:pPr marL="0" indent="0">
              <a:buNone/>
            </a:pPr>
            <a:r>
              <a:rPr lang="nl-BE" dirty="0"/>
              <a:t>            1</a:t>
            </a:r>
          </a:p>
          <a:p>
            <a:pPr marL="0" indent="0">
              <a:buNone/>
            </a:pPr>
            <a:r>
              <a:rPr lang="nl-BE" dirty="0"/>
              <a:t>            2</a:t>
            </a:r>
          </a:p>
          <a:p>
            <a:pPr marL="0" indent="0">
              <a:buNone/>
            </a:pPr>
            <a:r>
              <a:rPr lang="nl-BE" dirty="0"/>
              <a:t>            3</a:t>
            </a:r>
          </a:p>
          <a:p>
            <a:pPr marL="0" indent="0">
              <a:buNone/>
            </a:pPr>
            <a:r>
              <a:rPr lang="nl-BE" dirty="0"/>
              <a:t>Burgerlijke stand</a:t>
            </a:r>
          </a:p>
          <a:p>
            <a:pPr marL="0" indent="0">
              <a:buNone/>
            </a:pPr>
            <a:r>
              <a:rPr lang="nl-BE" dirty="0"/>
              <a:t>            Gehuwd</a:t>
            </a:r>
          </a:p>
          <a:p>
            <a:pPr marL="0" indent="0">
              <a:buNone/>
            </a:pPr>
            <a:r>
              <a:rPr lang="nl-BE" dirty="0"/>
              <a:t>            Ongehuwd </a:t>
            </a:r>
          </a:p>
          <a:p>
            <a:pPr marL="0" indent="0">
              <a:buNone/>
            </a:pPr>
            <a:r>
              <a:rPr lang="nl-BE" dirty="0"/>
              <a:t>            Gescheiden</a:t>
            </a:r>
          </a:p>
          <a:p>
            <a:pPr marL="0" indent="0">
              <a:buNone/>
            </a:pPr>
            <a:r>
              <a:rPr lang="nl-BE" dirty="0"/>
              <a:t>            Weduw(e)naar</a:t>
            </a:r>
          </a:p>
          <a:p>
            <a:pPr marL="0" indent="0">
              <a:buNone/>
            </a:pPr>
            <a:r>
              <a:rPr lang="nl-BE" dirty="0"/>
              <a:t>Gelovig</a:t>
            </a:r>
          </a:p>
          <a:p>
            <a:pPr marL="0" indent="0">
              <a:buNone/>
            </a:pPr>
            <a:r>
              <a:rPr lang="nl-BE" dirty="0"/>
              <a:t>            Ja</a:t>
            </a:r>
          </a:p>
          <a:p>
            <a:pPr marL="0" indent="0">
              <a:buNone/>
            </a:pPr>
            <a:r>
              <a:rPr lang="nl-BE" dirty="0"/>
              <a:t>            Nee</a:t>
            </a:r>
          </a:p>
          <a:p>
            <a:pPr marL="0" indent="0">
              <a:buNone/>
            </a:pPr>
            <a:r>
              <a:rPr lang="nl-BE" dirty="0"/>
              <a:t>Kinderen</a:t>
            </a:r>
          </a:p>
          <a:p>
            <a:pPr marL="0" indent="0">
              <a:buNone/>
            </a:pPr>
            <a:r>
              <a:rPr lang="nl-BE" dirty="0"/>
              <a:t>            Ja</a:t>
            </a:r>
          </a:p>
          <a:p>
            <a:pPr marL="0" indent="0">
              <a:buNone/>
            </a:pPr>
            <a:r>
              <a:rPr lang="nl-BE" dirty="0"/>
              <a:t>            Nee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3C425079-C0BF-4B42-9E55-4F5EFDC05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57082"/>
            <a:ext cx="3886200" cy="50436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dirty="0"/>
              <a:t>65 (41-85)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75 (60%)</a:t>
            </a:r>
          </a:p>
          <a:p>
            <a:pPr marL="0" indent="0">
              <a:buNone/>
            </a:pPr>
            <a:r>
              <a:rPr lang="nl-BE" dirty="0"/>
              <a:t>50 (40%)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23 (19%)</a:t>
            </a:r>
          </a:p>
          <a:p>
            <a:pPr marL="0" indent="0">
              <a:buNone/>
            </a:pPr>
            <a:r>
              <a:rPr lang="nl-BE" dirty="0"/>
              <a:t>47 (56%)</a:t>
            </a:r>
          </a:p>
          <a:p>
            <a:pPr marL="0" indent="0">
              <a:buNone/>
            </a:pPr>
            <a:r>
              <a:rPr lang="nl-BE" dirty="0"/>
              <a:t>35 (28%)</a:t>
            </a:r>
          </a:p>
          <a:p>
            <a:pPr marL="0" indent="0">
              <a:buNone/>
            </a:pPr>
            <a:r>
              <a:rPr lang="nl-BE" dirty="0"/>
              <a:t>18 (15%)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85 (69%)</a:t>
            </a:r>
          </a:p>
          <a:p>
            <a:pPr marL="0" indent="0">
              <a:buNone/>
            </a:pPr>
            <a:r>
              <a:rPr lang="nl-BE" dirty="0"/>
              <a:t>11 (9%)</a:t>
            </a:r>
          </a:p>
          <a:p>
            <a:pPr marL="0" indent="0">
              <a:buNone/>
            </a:pPr>
            <a:r>
              <a:rPr lang="nl-BE" dirty="0"/>
              <a:t>18 (15%)</a:t>
            </a:r>
          </a:p>
          <a:p>
            <a:pPr marL="0" indent="0">
              <a:buNone/>
            </a:pPr>
            <a:r>
              <a:rPr lang="nl-BE" dirty="0"/>
              <a:t>10 (8%)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65 (59%)</a:t>
            </a:r>
          </a:p>
          <a:p>
            <a:pPr marL="0" indent="0">
              <a:buNone/>
            </a:pPr>
            <a:r>
              <a:rPr lang="nl-BE" dirty="0"/>
              <a:t>45 (41%)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113 (91%)</a:t>
            </a:r>
          </a:p>
          <a:p>
            <a:pPr marL="0" indent="0">
              <a:buNone/>
            </a:pPr>
            <a:r>
              <a:rPr lang="nl-BE" dirty="0"/>
              <a:t>11 (9%)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513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Levenskwaliteit (</a:t>
            </a:r>
            <a:r>
              <a:rPr lang="nl-BE" dirty="0" err="1"/>
              <a:t>QoL</a:t>
            </a:r>
            <a:r>
              <a:rPr lang="nl-BE" dirty="0"/>
              <a:t>)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34F5C64-49AA-482B-8BB7-81E298AA0ABC}"/>
              </a:ext>
            </a:extLst>
          </p:cNvPr>
          <p:cNvCxnSpPr>
            <a:cxnSpLocks/>
          </p:cNvCxnSpPr>
          <p:nvPr/>
        </p:nvCxnSpPr>
        <p:spPr bwMode="auto">
          <a:xfrm>
            <a:off x="3200400" y="3345180"/>
            <a:ext cx="13716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8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D8D58-CCEC-43F0-BADC-5DA0C724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 over de </a:t>
            </a:r>
            <a:r>
              <a:rPr lang="nl-BE"/>
              <a:t>palliatieve setting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0C6EB-F107-4F8B-AD08-FB675A85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Makkelijker gezegd dan gedaan!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IS DIT VOORDELIG ? </a:t>
            </a:r>
          </a:p>
        </p:txBody>
      </p:sp>
    </p:spTree>
    <p:extLst>
      <p:ext uri="{BB962C8B-B14F-4D97-AF65-F5344CB8AC3E}">
        <p14:creationId xmlns:p14="http://schemas.microsoft.com/office/powerpoint/2010/main" val="198532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B1422CE7-3E8B-4255-8AEC-86B81A2E2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57396"/>
              </p:ext>
            </p:extLst>
          </p:nvPr>
        </p:nvGraphicFramePr>
        <p:xfrm>
          <a:off x="235649" y="2347112"/>
          <a:ext cx="851196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49">
                  <a:extLst>
                    <a:ext uri="{9D8B030D-6E8A-4147-A177-3AD203B41FA5}">
                      <a16:colId xmlns:a16="http://schemas.microsoft.com/office/drawing/2014/main" val="1161177386"/>
                    </a:ext>
                  </a:extLst>
                </a:gridCol>
                <a:gridCol w="621048">
                  <a:extLst>
                    <a:ext uri="{9D8B030D-6E8A-4147-A177-3AD203B41FA5}">
                      <a16:colId xmlns:a16="http://schemas.microsoft.com/office/drawing/2014/main" val="2291496088"/>
                    </a:ext>
                  </a:extLst>
                </a:gridCol>
                <a:gridCol w="607158">
                  <a:extLst>
                    <a:ext uri="{9D8B030D-6E8A-4147-A177-3AD203B41FA5}">
                      <a16:colId xmlns:a16="http://schemas.microsoft.com/office/drawing/2014/main" val="4034195786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2499505138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4069922051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4079101391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1658835675"/>
                    </a:ext>
                  </a:extLst>
                </a:gridCol>
                <a:gridCol w="724469">
                  <a:extLst>
                    <a:ext uri="{9D8B030D-6E8A-4147-A177-3AD203B41FA5}">
                      <a16:colId xmlns:a16="http://schemas.microsoft.com/office/drawing/2014/main" val="3281075759"/>
                    </a:ext>
                  </a:extLst>
                </a:gridCol>
                <a:gridCol w="798389">
                  <a:extLst>
                    <a:ext uri="{9D8B030D-6E8A-4147-A177-3AD203B41FA5}">
                      <a16:colId xmlns:a16="http://schemas.microsoft.com/office/drawing/2014/main" val="1967494734"/>
                    </a:ext>
                  </a:extLst>
                </a:gridCol>
                <a:gridCol w="853871">
                  <a:extLst>
                    <a:ext uri="{9D8B030D-6E8A-4147-A177-3AD203B41FA5}">
                      <a16:colId xmlns:a16="http://schemas.microsoft.com/office/drawing/2014/main" val="462807744"/>
                    </a:ext>
                  </a:extLst>
                </a:gridCol>
                <a:gridCol w="719069">
                  <a:extLst>
                    <a:ext uri="{9D8B030D-6E8A-4147-A177-3AD203B41FA5}">
                      <a16:colId xmlns:a16="http://schemas.microsoft.com/office/drawing/2014/main" val="33861934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4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5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8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9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strike="noStrike" dirty="0"/>
                        <a:t>10</a:t>
                      </a:r>
                    </a:p>
                  </a:txBody>
                  <a:tcPr marL="63668" marR="63668" marT="34290" marB="34290"/>
                </a:tc>
                <a:extLst>
                  <a:ext uri="{0D108BD9-81ED-4DB2-BD59-A6C34878D82A}">
                    <a16:rowId xmlns:a16="http://schemas.microsoft.com/office/drawing/2014/main" val="28029293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Ziekte Inzicht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aseline="0" dirty="0"/>
                        <a:t>-.07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-.10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rgbClr val="FF0000"/>
                          </a:solidFill>
                        </a:rPr>
                        <a:t>-.20*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rgbClr val="FF0000"/>
                          </a:solidFill>
                        </a:rPr>
                        <a:t>.22*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.16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.05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.03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.04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.11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strike="noStrike" dirty="0"/>
                        <a:t>-.17</a:t>
                      </a:r>
                    </a:p>
                  </a:txBody>
                  <a:tcPr marL="63668" marR="63668" marT="34290" marB="34290"/>
                </a:tc>
                <a:extLst>
                  <a:ext uri="{0D108BD9-81ED-4DB2-BD59-A6C34878D82A}">
                    <a16:rowId xmlns:a16="http://schemas.microsoft.com/office/drawing/2014/main" val="2817591314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DD318C32-D839-4C6F-AF50-BAABBB99F7C9}"/>
              </a:ext>
            </a:extLst>
          </p:cNvPr>
          <p:cNvSpPr txBox="1"/>
          <p:nvPr/>
        </p:nvSpPr>
        <p:spPr>
          <a:xfrm>
            <a:off x="445477" y="4069374"/>
            <a:ext cx="8578955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 globale levenskwaliteit, 2 = Fysiek welbevinden, 3 = emotioneel welbevinden, 4 = pijn, </a:t>
            </a:r>
          </a:p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vermoeidheid, 6 = dyspneu, 7 = slapeloosheid, </a:t>
            </a:r>
          </a:p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= verminderde eetlust, 9 = misselijkheid, 10 = constipatie. </a:t>
            </a:r>
          </a:p>
          <a:p>
            <a:endParaRPr lang="nl-BE" sz="1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2F763D-154C-4642-AFAA-39359F450921}"/>
              </a:ext>
            </a:extLst>
          </p:cNvPr>
          <p:cNvSpPr txBox="1"/>
          <p:nvPr/>
        </p:nvSpPr>
        <p:spPr>
          <a:xfrm>
            <a:off x="1416748" y="3655620"/>
            <a:ext cx="2478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/>
              <a:t>* &lt; .05, ** &lt; .01 (twee- </a:t>
            </a:r>
            <a:r>
              <a:rPr lang="nl-BE" sz="1800" dirty="0" err="1"/>
              <a:t>zijdig</a:t>
            </a:r>
            <a:r>
              <a:rPr lang="nl-BE" sz="1800" dirty="0"/>
              <a:t> getest)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88517F4-21DE-42CE-AE57-96730CCB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04" y="162837"/>
            <a:ext cx="7886700" cy="494353"/>
          </a:xfrm>
        </p:spPr>
        <p:txBody>
          <a:bodyPr>
            <a:normAutofit/>
          </a:bodyPr>
          <a:lstStyle/>
          <a:p>
            <a:r>
              <a:rPr lang="nl-BE" dirty="0"/>
              <a:t>Resultaten : Ziekte Inzicht en </a:t>
            </a:r>
            <a:r>
              <a:rPr lang="nl-BE" dirty="0" err="1"/>
              <a:t>QoL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DCC1950-7C19-452E-A8B6-04392B69A1CD}"/>
              </a:ext>
            </a:extLst>
          </p:cNvPr>
          <p:cNvSpPr txBox="1"/>
          <p:nvPr/>
        </p:nvSpPr>
        <p:spPr>
          <a:xfrm>
            <a:off x="237998" y="1374811"/>
            <a:ext cx="74910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i="1" dirty="0"/>
              <a:t>Correlaties tussen Ziekte Inzicht en de verschillende aspecten van  levenskwaliteit</a:t>
            </a:r>
          </a:p>
        </p:txBody>
      </p:sp>
    </p:spTree>
    <p:extLst>
      <p:ext uri="{BB962C8B-B14F-4D97-AF65-F5344CB8AC3E}">
        <p14:creationId xmlns:p14="http://schemas.microsoft.com/office/powerpoint/2010/main" val="37594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341438"/>
            <a:ext cx="8377478" cy="4624387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Emotionele Levenskwaliteit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93FAC851-26CC-448A-B7A7-D78EC52DAC52}"/>
              </a:ext>
            </a:extLst>
          </p:cNvPr>
          <p:cNvCxnSpPr>
            <a:cxnSpLocks/>
          </p:cNvCxnSpPr>
          <p:nvPr/>
        </p:nvCxnSpPr>
        <p:spPr bwMode="auto">
          <a:xfrm flipV="1">
            <a:off x="2945758" y="2995046"/>
            <a:ext cx="0" cy="700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C67D7DC-936F-40FB-8449-AC217904170C}"/>
              </a:ext>
            </a:extLst>
          </p:cNvPr>
          <p:cNvCxnSpPr>
            <a:cxnSpLocks/>
          </p:cNvCxnSpPr>
          <p:nvPr/>
        </p:nvCxnSpPr>
        <p:spPr bwMode="auto">
          <a:xfrm>
            <a:off x="8787115" y="2991284"/>
            <a:ext cx="0" cy="649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24BEAE5-59FA-4AD1-8423-D4C82901FC93}"/>
              </a:ext>
            </a:extLst>
          </p:cNvPr>
          <p:cNvCxnSpPr>
            <a:cxnSpLocks/>
          </p:cNvCxnSpPr>
          <p:nvPr/>
        </p:nvCxnSpPr>
        <p:spPr bwMode="auto">
          <a:xfrm>
            <a:off x="3536065" y="3316147"/>
            <a:ext cx="9838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1002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BE7A-CA82-43E8-AE82-E6E25908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4F9DF-BA12-4245-9A8F-15AF6A31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341438"/>
            <a:ext cx="8377478" cy="4624387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Ziekte Inzicht                          Emotionele Levenskwaliteit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                         Pijn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93FAC851-26CC-448A-B7A7-D78EC52DAC52}"/>
              </a:ext>
            </a:extLst>
          </p:cNvPr>
          <p:cNvCxnSpPr>
            <a:cxnSpLocks/>
          </p:cNvCxnSpPr>
          <p:nvPr/>
        </p:nvCxnSpPr>
        <p:spPr bwMode="auto">
          <a:xfrm flipV="1">
            <a:off x="2945758" y="2995046"/>
            <a:ext cx="0" cy="700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C67D7DC-936F-40FB-8449-AC217904170C}"/>
              </a:ext>
            </a:extLst>
          </p:cNvPr>
          <p:cNvCxnSpPr>
            <a:cxnSpLocks/>
          </p:cNvCxnSpPr>
          <p:nvPr/>
        </p:nvCxnSpPr>
        <p:spPr bwMode="auto">
          <a:xfrm>
            <a:off x="8787115" y="2991284"/>
            <a:ext cx="0" cy="649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24BEAE5-59FA-4AD1-8423-D4C82901FC93}"/>
              </a:ext>
            </a:extLst>
          </p:cNvPr>
          <p:cNvCxnSpPr>
            <a:cxnSpLocks/>
          </p:cNvCxnSpPr>
          <p:nvPr/>
        </p:nvCxnSpPr>
        <p:spPr bwMode="auto">
          <a:xfrm>
            <a:off x="3536065" y="3316147"/>
            <a:ext cx="9838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121B377-AD5F-499B-9378-3807A371022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95907" y="3923929"/>
            <a:ext cx="3557" cy="473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4669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FBC3513-7FA1-4A96-B913-DF5F2AF779AD}"/>
              </a:ext>
            </a:extLst>
          </p:cNvPr>
          <p:cNvCxnSpPr>
            <a:cxnSpLocks/>
          </p:cNvCxnSpPr>
          <p:nvPr/>
        </p:nvCxnSpPr>
        <p:spPr>
          <a:xfrm flipV="1">
            <a:off x="1283677" y="2373420"/>
            <a:ext cx="1189892" cy="75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C619089-3673-42F2-B8F1-33089A84AB28}"/>
              </a:ext>
            </a:extLst>
          </p:cNvPr>
          <p:cNvCxnSpPr>
            <a:cxnSpLocks/>
          </p:cNvCxnSpPr>
          <p:nvPr/>
        </p:nvCxnSpPr>
        <p:spPr>
          <a:xfrm>
            <a:off x="6236677" y="2373420"/>
            <a:ext cx="925251" cy="71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288F69A-D14F-43DC-A334-B469B2ECF37C}"/>
              </a:ext>
            </a:extLst>
          </p:cNvPr>
          <p:cNvCxnSpPr>
            <a:cxnSpLocks/>
          </p:cNvCxnSpPr>
          <p:nvPr/>
        </p:nvCxnSpPr>
        <p:spPr>
          <a:xfrm>
            <a:off x="2198591" y="3600176"/>
            <a:ext cx="396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03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16616C-663B-4C99-AA76-55394C7F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45" y="348356"/>
            <a:ext cx="6463736" cy="1017456"/>
          </a:xfrm>
        </p:spPr>
        <p:txBody>
          <a:bodyPr>
            <a:noAutofit/>
          </a:bodyPr>
          <a:lstStyle/>
          <a:p>
            <a:r>
              <a:rPr lang="nl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HADS score : Percentage patiënten met normale, milde, matige en ernstige klachten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7C24963-087F-4D6D-BD3B-415061672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636453"/>
              </p:ext>
            </p:extLst>
          </p:nvPr>
        </p:nvGraphicFramePr>
        <p:xfrm>
          <a:off x="1814332" y="2537538"/>
          <a:ext cx="4985796" cy="202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539">
                  <a:extLst>
                    <a:ext uri="{9D8B030D-6E8A-4147-A177-3AD203B41FA5}">
                      <a16:colId xmlns:a16="http://schemas.microsoft.com/office/drawing/2014/main" val="424153902"/>
                    </a:ext>
                  </a:extLst>
                </a:gridCol>
                <a:gridCol w="1130055">
                  <a:extLst>
                    <a:ext uri="{9D8B030D-6E8A-4147-A177-3AD203B41FA5}">
                      <a16:colId xmlns:a16="http://schemas.microsoft.com/office/drawing/2014/main" val="3901847514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3495268209"/>
                    </a:ext>
                  </a:extLst>
                </a:gridCol>
              </a:tblGrid>
              <a:tr h="454518">
                <a:tc>
                  <a:txBody>
                    <a:bodyPr/>
                    <a:lstStyle/>
                    <a:p>
                      <a:r>
                        <a:rPr lang="nl-BE" sz="1400" dirty="0"/>
                        <a:t>HADS scores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ANGST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DEPRESSIE (%)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4430740"/>
                  </a:ext>
                </a:extLst>
              </a:tr>
              <a:tr h="392611">
                <a:tc>
                  <a:txBody>
                    <a:bodyPr/>
                    <a:lstStyle/>
                    <a:p>
                      <a:r>
                        <a:rPr lang="nl-BE" sz="1400" dirty="0"/>
                        <a:t>0 – 7 (normaal)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0412048"/>
                  </a:ext>
                </a:extLst>
              </a:tr>
              <a:tr h="392611">
                <a:tc>
                  <a:txBody>
                    <a:bodyPr/>
                    <a:lstStyle/>
                    <a:p>
                      <a:r>
                        <a:rPr lang="nl-BE" sz="1400" dirty="0"/>
                        <a:t>8 – 10 (mild)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9528509"/>
                  </a:ext>
                </a:extLst>
              </a:tr>
              <a:tr h="392611">
                <a:tc>
                  <a:txBody>
                    <a:bodyPr/>
                    <a:lstStyle/>
                    <a:p>
                      <a:r>
                        <a:rPr lang="nl-BE" sz="1400" dirty="0"/>
                        <a:t>11 – 14 (matig)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24340"/>
                  </a:ext>
                </a:extLst>
              </a:tr>
              <a:tr h="392611">
                <a:tc>
                  <a:txBody>
                    <a:bodyPr/>
                    <a:lstStyle/>
                    <a:p>
                      <a:r>
                        <a:rPr lang="nl-BE" sz="1400" dirty="0"/>
                        <a:t>&gt; 14 (ernstig)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644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7C24963-087F-4D6D-BD3B-415061672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4021" y="2196085"/>
          <a:ext cx="4098161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219">
                  <a:extLst>
                    <a:ext uri="{9D8B030D-6E8A-4147-A177-3AD203B41FA5}">
                      <a16:colId xmlns:a16="http://schemas.microsoft.com/office/drawing/2014/main" val="424153902"/>
                    </a:ext>
                  </a:extLst>
                </a:gridCol>
                <a:gridCol w="928868">
                  <a:extLst>
                    <a:ext uri="{9D8B030D-6E8A-4147-A177-3AD203B41FA5}">
                      <a16:colId xmlns:a16="http://schemas.microsoft.com/office/drawing/2014/main" val="3901847514"/>
                    </a:ext>
                  </a:extLst>
                </a:gridCol>
                <a:gridCol w="1658074">
                  <a:extLst>
                    <a:ext uri="{9D8B030D-6E8A-4147-A177-3AD203B41FA5}">
                      <a16:colId xmlns:a16="http://schemas.microsoft.com/office/drawing/2014/main" val="349526820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nl-BE" sz="1400" dirty="0"/>
                        <a:t>HADS scores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ANGST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DEPRESSIE (%)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44307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0 – 7 (normaal)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04120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8 – 10 (mild)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95285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11 – 14 (matig)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243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&gt; 14 (ernstig)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6444220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E7E5C915-5E41-4217-BE7A-1FD39BC749C0}"/>
              </a:ext>
            </a:extLst>
          </p:cNvPr>
          <p:cNvSpPr txBox="1"/>
          <p:nvPr/>
        </p:nvSpPr>
        <p:spPr>
          <a:xfrm>
            <a:off x="1323371" y="458589"/>
            <a:ext cx="5761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800" dirty="0"/>
              <a:t>Ziekte Inzicht en Angst/Depressie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6D70C59-14BB-42E4-8554-189EAB71DA1F}"/>
              </a:ext>
            </a:extLst>
          </p:cNvPr>
          <p:cNvGraphicFramePr>
            <a:graphicFrameLocks noGrp="1"/>
          </p:cNvGraphicFramePr>
          <p:nvPr/>
        </p:nvGraphicFramePr>
        <p:xfrm>
          <a:off x="633413" y="1341438"/>
          <a:ext cx="7459884" cy="297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462">
                  <a:extLst>
                    <a:ext uri="{9D8B030D-6E8A-4147-A177-3AD203B41FA5}">
                      <a16:colId xmlns:a16="http://schemas.microsoft.com/office/drawing/2014/main" val="3492721533"/>
                    </a:ext>
                  </a:extLst>
                </a:gridCol>
                <a:gridCol w="1758050">
                  <a:extLst>
                    <a:ext uri="{9D8B030D-6E8A-4147-A177-3AD203B41FA5}">
                      <a16:colId xmlns:a16="http://schemas.microsoft.com/office/drawing/2014/main" val="2134765152"/>
                    </a:ext>
                  </a:extLst>
                </a:gridCol>
                <a:gridCol w="1240244">
                  <a:extLst>
                    <a:ext uri="{9D8B030D-6E8A-4147-A177-3AD203B41FA5}">
                      <a16:colId xmlns:a16="http://schemas.microsoft.com/office/drawing/2014/main" val="3248939759"/>
                    </a:ext>
                  </a:extLst>
                </a:gridCol>
                <a:gridCol w="1607128">
                  <a:extLst>
                    <a:ext uri="{9D8B030D-6E8A-4147-A177-3AD203B41FA5}">
                      <a16:colId xmlns:a16="http://schemas.microsoft.com/office/drawing/2014/main" val="43397062"/>
                    </a:ext>
                  </a:extLst>
                </a:gridCol>
              </a:tblGrid>
              <a:tr h="744489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Ziekte Inzicht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Angst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Depressie</a:t>
                      </a:r>
                    </a:p>
                  </a:txBody>
                  <a:tcPr marL="84891" marR="84891"/>
                </a:tc>
                <a:extLst>
                  <a:ext uri="{0D108BD9-81ED-4DB2-BD59-A6C34878D82A}">
                    <a16:rowId xmlns:a16="http://schemas.microsoft.com/office/drawing/2014/main" val="1037372561"/>
                  </a:ext>
                </a:extLst>
              </a:tr>
              <a:tr h="744489">
                <a:tc>
                  <a:txBody>
                    <a:bodyPr/>
                    <a:lstStyle/>
                    <a:p>
                      <a:r>
                        <a:rPr lang="nl-BE" dirty="0"/>
                        <a:t>Ziekte Inzicht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aseline="0" dirty="0"/>
                        <a:t>1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marL="84891" marR="84891"/>
                </a:tc>
                <a:extLst>
                  <a:ext uri="{0D108BD9-81ED-4DB2-BD59-A6C34878D82A}">
                    <a16:rowId xmlns:a16="http://schemas.microsoft.com/office/drawing/2014/main" val="3942300972"/>
                  </a:ext>
                </a:extLst>
              </a:tr>
              <a:tr h="744489">
                <a:tc>
                  <a:txBody>
                    <a:bodyPr/>
                    <a:lstStyle/>
                    <a:p>
                      <a:r>
                        <a:rPr lang="nl-BE" dirty="0"/>
                        <a:t>Angst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.12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marL="84891" marR="84891"/>
                </a:tc>
                <a:extLst>
                  <a:ext uri="{0D108BD9-81ED-4DB2-BD59-A6C34878D82A}">
                    <a16:rowId xmlns:a16="http://schemas.microsoft.com/office/drawing/2014/main" val="2409445853"/>
                  </a:ext>
                </a:extLst>
              </a:tr>
              <a:tr h="744489">
                <a:tc>
                  <a:txBody>
                    <a:bodyPr/>
                    <a:lstStyle/>
                    <a:p>
                      <a:r>
                        <a:rPr lang="nl-BE" dirty="0"/>
                        <a:t>Depressie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.05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.47**</a:t>
                      </a:r>
                    </a:p>
                  </a:txBody>
                  <a:tcPr marL="84891" marR="84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84891" marR="84891"/>
                </a:tc>
                <a:extLst>
                  <a:ext uri="{0D108BD9-81ED-4DB2-BD59-A6C34878D82A}">
                    <a16:rowId xmlns:a16="http://schemas.microsoft.com/office/drawing/2014/main" val="416963323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5B723672-698F-45F3-A80E-5EFCA620F8BF}"/>
              </a:ext>
            </a:extLst>
          </p:cNvPr>
          <p:cNvSpPr txBox="1"/>
          <p:nvPr/>
        </p:nvSpPr>
        <p:spPr>
          <a:xfrm>
            <a:off x="872924" y="4468870"/>
            <a:ext cx="247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** p &lt; .01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F8B7F35-76CB-4482-B813-D635EF9B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545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FBC3513-7FA1-4A96-B913-DF5F2AF779AD}"/>
              </a:ext>
            </a:extLst>
          </p:cNvPr>
          <p:cNvCxnSpPr>
            <a:cxnSpLocks/>
          </p:cNvCxnSpPr>
          <p:nvPr/>
        </p:nvCxnSpPr>
        <p:spPr>
          <a:xfrm flipV="1">
            <a:off x="1283677" y="2373420"/>
            <a:ext cx="1189892" cy="75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C619089-3673-42F2-B8F1-33089A84AB28}"/>
              </a:ext>
            </a:extLst>
          </p:cNvPr>
          <p:cNvCxnSpPr>
            <a:cxnSpLocks/>
          </p:cNvCxnSpPr>
          <p:nvPr/>
        </p:nvCxnSpPr>
        <p:spPr>
          <a:xfrm>
            <a:off x="6236677" y="2373420"/>
            <a:ext cx="925251" cy="71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288F69A-D14F-43DC-A334-B469B2ECF37C}"/>
              </a:ext>
            </a:extLst>
          </p:cNvPr>
          <p:cNvCxnSpPr>
            <a:cxnSpLocks/>
          </p:cNvCxnSpPr>
          <p:nvPr/>
        </p:nvCxnSpPr>
        <p:spPr>
          <a:xfrm>
            <a:off x="2198591" y="3600176"/>
            <a:ext cx="396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7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B1422CE7-3E8B-4255-8AEC-86B81A2E2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88484"/>
              </p:ext>
            </p:extLst>
          </p:nvPr>
        </p:nvGraphicFramePr>
        <p:xfrm>
          <a:off x="235649" y="2347112"/>
          <a:ext cx="851196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49">
                  <a:extLst>
                    <a:ext uri="{9D8B030D-6E8A-4147-A177-3AD203B41FA5}">
                      <a16:colId xmlns:a16="http://schemas.microsoft.com/office/drawing/2014/main" val="1161177386"/>
                    </a:ext>
                  </a:extLst>
                </a:gridCol>
                <a:gridCol w="621048">
                  <a:extLst>
                    <a:ext uri="{9D8B030D-6E8A-4147-A177-3AD203B41FA5}">
                      <a16:colId xmlns:a16="http://schemas.microsoft.com/office/drawing/2014/main" val="2291496088"/>
                    </a:ext>
                  </a:extLst>
                </a:gridCol>
                <a:gridCol w="607158">
                  <a:extLst>
                    <a:ext uri="{9D8B030D-6E8A-4147-A177-3AD203B41FA5}">
                      <a16:colId xmlns:a16="http://schemas.microsoft.com/office/drawing/2014/main" val="4034195786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2499505138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4069922051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4079101391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1658835675"/>
                    </a:ext>
                  </a:extLst>
                </a:gridCol>
                <a:gridCol w="724469">
                  <a:extLst>
                    <a:ext uri="{9D8B030D-6E8A-4147-A177-3AD203B41FA5}">
                      <a16:colId xmlns:a16="http://schemas.microsoft.com/office/drawing/2014/main" val="3281075759"/>
                    </a:ext>
                  </a:extLst>
                </a:gridCol>
                <a:gridCol w="798389">
                  <a:extLst>
                    <a:ext uri="{9D8B030D-6E8A-4147-A177-3AD203B41FA5}">
                      <a16:colId xmlns:a16="http://schemas.microsoft.com/office/drawing/2014/main" val="1967494734"/>
                    </a:ext>
                  </a:extLst>
                </a:gridCol>
                <a:gridCol w="853871">
                  <a:extLst>
                    <a:ext uri="{9D8B030D-6E8A-4147-A177-3AD203B41FA5}">
                      <a16:colId xmlns:a16="http://schemas.microsoft.com/office/drawing/2014/main" val="462807744"/>
                    </a:ext>
                  </a:extLst>
                </a:gridCol>
                <a:gridCol w="719069">
                  <a:extLst>
                    <a:ext uri="{9D8B030D-6E8A-4147-A177-3AD203B41FA5}">
                      <a16:colId xmlns:a16="http://schemas.microsoft.com/office/drawing/2014/main" val="33861934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4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5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8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9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strike="noStrike" dirty="0"/>
                        <a:t>10</a:t>
                      </a:r>
                    </a:p>
                  </a:txBody>
                  <a:tcPr marL="63668" marR="63668" marT="34290" marB="34290"/>
                </a:tc>
                <a:extLst>
                  <a:ext uri="{0D108BD9-81ED-4DB2-BD59-A6C34878D82A}">
                    <a16:rowId xmlns:a16="http://schemas.microsoft.com/office/drawing/2014/main" val="28029293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Ziekte Inzicht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aseline="0" dirty="0"/>
                        <a:t>-.07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-.10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-.20*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.22*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.16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.05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.03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.04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.11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strike="noStrike" dirty="0"/>
                        <a:t>-.17</a:t>
                      </a:r>
                    </a:p>
                  </a:txBody>
                  <a:tcPr marL="63668" marR="63668" marT="34290" marB="34290"/>
                </a:tc>
                <a:extLst>
                  <a:ext uri="{0D108BD9-81ED-4DB2-BD59-A6C34878D82A}">
                    <a16:rowId xmlns:a16="http://schemas.microsoft.com/office/drawing/2014/main" val="28175913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Angst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-.23*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-.21*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-.73**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.37**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.11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.21*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.38**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.12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.11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strike="noStrike" dirty="0"/>
                        <a:t>.21*</a:t>
                      </a:r>
                    </a:p>
                  </a:txBody>
                  <a:tcPr marL="63668" marR="63668" marT="34290" marB="34290"/>
                </a:tc>
                <a:extLst>
                  <a:ext uri="{0D108BD9-81ED-4DB2-BD59-A6C34878D82A}">
                    <a16:rowId xmlns:a16="http://schemas.microsoft.com/office/drawing/2014/main" val="30193996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BE" sz="1400" dirty="0"/>
                        <a:t>Depressie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-.63**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-.44**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-.44**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.46**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.49**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.44**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.20**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.45**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.29**</a:t>
                      </a:r>
                    </a:p>
                  </a:txBody>
                  <a:tcPr marL="63668" marR="636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strike="noStrike" dirty="0"/>
                        <a:t>.27**</a:t>
                      </a:r>
                    </a:p>
                  </a:txBody>
                  <a:tcPr marL="63668" marR="63668" marT="34290" marB="34290"/>
                </a:tc>
                <a:extLst>
                  <a:ext uri="{0D108BD9-81ED-4DB2-BD59-A6C34878D82A}">
                    <a16:rowId xmlns:a16="http://schemas.microsoft.com/office/drawing/2014/main" val="1847720103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DD318C32-D839-4C6F-AF50-BAABBB99F7C9}"/>
              </a:ext>
            </a:extLst>
          </p:cNvPr>
          <p:cNvSpPr txBox="1"/>
          <p:nvPr/>
        </p:nvSpPr>
        <p:spPr>
          <a:xfrm>
            <a:off x="445477" y="4069374"/>
            <a:ext cx="8578955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1= globale levenskwaliteit, 2 = Fysiek welbevinden, 3 = emotioneel welbevinden, 4 = pijn, </a:t>
            </a:r>
          </a:p>
          <a:p>
            <a:r>
              <a:rPr lang="nl-BE" sz="3200" dirty="0"/>
              <a:t>5 = vermoeidheid, 6 = dyspneu, 7 = slapeloosheid, </a:t>
            </a:r>
          </a:p>
          <a:p>
            <a:r>
              <a:rPr lang="nl-BE" sz="3200" dirty="0"/>
              <a:t>8 = verminderde eetlust, 9 = misselijkheid, 10 = constipatie. </a:t>
            </a:r>
          </a:p>
          <a:p>
            <a:endParaRPr lang="nl-BE" sz="1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2F763D-154C-4642-AFAA-39359F450921}"/>
              </a:ext>
            </a:extLst>
          </p:cNvPr>
          <p:cNvSpPr txBox="1"/>
          <p:nvPr/>
        </p:nvSpPr>
        <p:spPr>
          <a:xfrm>
            <a:off x="1416748" y="3655620"/>
            <a:ext cx="2478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/>
              <a:t>* &lt; .05, ** &lt; .01 (twee- </a:t>
            </a:r>
            <a:r>
              <a:rPr lang="nl-BE" sz="1800" dirty="0" err="1"/>
              <a:t>zijdig</a:t>
            </a:r>
            <a:r>
              <a:rPr lang="nl-BE" sz="1800" dirty="0"/>
              <a:t> getest)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88517F4-21DE-42CE-AE57-96730CCB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04" y="162837"/>
            <a:ext cx="7886700" cy="494353"/>
          </a:xfrm>
        </p:spPr>
        <p:txBody>
          <a:bodyPr>
            <a:normAutofit fontScale="90000"/>
          </a:bodyPr>
          <a:lstStyle/>
          <a:p>
            <a:r>
              <a:rPr lang="nl-BE" dirty="0"/>
              <a:t>Resultaten : Ziekte Inzicht en Angst/Depressie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DCC1950-7C19-452E-A8B6-04392B69A1CD}"/>
              </a:ext>
            </a:extLst>
          </p:cNvPr>
          <p:cNvSpPr txBox="1"/>
          <p:nvPr/>
        </p:nvSpPr>
        <p:spPr>
          <a:xfrm>
            <a:off x="237998" y="1374811"/>
            <a:ext cx="74910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i="1" dirty="0"/>
              <a:t>Correlaties tussen Ziekte Inzicht en de verschillende aspecten van  levenskwaliteit</a:t>
            </a:r>
          </a:p>
        </p:txBody>
      </p:sp>
    </p:spTree>
    <p:extLst>
      <p:ext uri="{BB962C8B-B14F-4D97-AF65-F5344CB8AC3E}">
        <p14:creationId xmlns:p14="http://schemas.microsoft.com/office/powerpoint/2010/main" val="407698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     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0AAB007-E2C6-4A8E-BE79-CBDAEC0B7D9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1128347" y="2497080"/>
            <a:ext cx="1207476" cy="820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F7DEBC4-1D9B-4063-B675-AF986F1CF1DA}"/>
              </a:ext>
            </a:extLst>
          </p:cNvPr>
          <p:cNvCxnSpPr>
            <a:cxnSpLocks/>
          </p:cNvCxnSpPr>
          <p:nvPr/>
        </p:nvCxnSpPr>
        <p:spPr bwMode="auto">
          <a:xfrm>
            <a:off x="1649392" y="3573232"/>
            <a:ext cx="4791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3EA764-3FFF-4939-97AA-9F1952C1246C}"/>
              </a:ext>
            </a:extLst>
          </p:cNvPr>
          <p:cNvCxnSpPr>
            <a:cxnSpLocks/>
          </p:cNvCxnSpPr>
          <p:nvPr/>
        </p:nvCxnSpPr>
        <p:spPr bwMode="auto">
          <a:xfrm>
            <a:off x="6192715" y="2412441"/>
            <a:ext cx="873888" cy="905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4854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     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0AAB007-E2C6-4A8E-BE79-CBDAEC0B7D9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1128347" y="2497080"/>
            <a:ext cx="1207476" cy="820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F7DEBC4-1D9B-4063-B675-AF986F1CF1DA}"/>
              </a:ext>
            </a:extLst>
          </p:cNvPr>
          <p:cNvCxnSpPr>
            <a:cxnSpLocks/>
          </p:cNvCxnSpPr>
          <p:nvPr/>
        </p:nvCxnSpPr>
        <p:spPr bwMode="auto">
          <a:xfrm>
            <a:off x="1649392" y="3573232"/>
            <a:ext cx="4791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3EA764-3FFF-4939-97AA-9F1952C1246C}"/>
              </a:ext>
            </a:extLst>
          </p:cNvPr>
          <p:cNvCxnSpPr>
            <a:cxnSpLocks/>
          </p:cNvCxnSpPr>
          <p:nvPr/>
        </p:nvCxnSpPr>
        <p:spPr bwMode="auto">
          <a:xfrm>
            <a:off x="6192715" y="2412441"/>
            <a:ext cx="873888" cy="905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56753A-FDC2-4653-B6F6-37FE889FC8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0669" y="3802284"/>
            <a:ext cx="0" cy="897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CB71DB7-E863-4DB7-AAF5-316FF37CE935}"/>
              </a:ext>
            </a:extLst>
          </p:cNvPr>
          <p:cNvSpPr txBox="1"/>
          <p:nvPr/>
        </p:nvSpPr>
        <p:spPr>
          <a:xfrm>
            <a:off x="3217763" y="480227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Copingstrategie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DEDC015-AF83-4B10-B9EB-403EF0BC9FFD}"/>
              </a:ext>
            </a:extLst>
          </p:cNvPr>
          <p:cNvSpPr txBox="1"/>
          <p:nvPr/>
        </p:nvSpPr>
        <p:spPr>
          <a:xfrm>
            <a:off x="4609617" y="2971800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5F52B0D-D943-4D18-A4E7-9DF9E5166099}"/>
              </a:ext>
            </a:extLst>
          </p:cNvPr>
          <p:cNvSpPr txBox="1"/>
          <p:nvPr/>
        </p:nvSpPr>
        <p:spPr>
          <a:xfrm>
            <a:off x="4049270" y="3413054"/>
            <a:ext cx="965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81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Achtergrond</a:t>
            </a:r>
          </a:p>
        </p:txBody>
      </p:sp>
      <p:pic>
        <p:nvPicPr>
          <p:cNvPr id="8294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27" y="1039813"/>
            <a:ext cx="7239868" cy="5361110"/>
          </a:xfrm>
        </p:spPr>
      </p:pic>
      <p:sp>
        <p:nvSpPr>
          <p:cNvPr id="4" name="Tekstvak 3"/>
          <p:cNvSpPr txBox="1"/>
          <p:nvPr/>
        </p:nvSpPr>
        <p:spPr>
          <a:xfrm>
            <a:off x="578734" y="6099859"/>
            <a:ext cx="35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 err="1">
                <a:latin typeface="Arial" panose="020B0604020202020204" pitchFamily="34" charset="0"/>
              </a:rPr>
              <a:t>Temel</a:t>
            </a:r>
            <a:r>
              <a:rPr lang="nl-BE" sz="1800" baseline="0" dirty="0">
                <a:latin typeface="Arial" panose="020B0604020202020204" pitchFamily="34" charset="0"/>
              </a:rPr>
              <a:t>, et al. NEJM, 2010</a:t>
            </a:r>
          </a:p>
        </p:txBody>
      </p:sp>
      <p:sp>
        <p:nvSpPr>
          <p:cNvPr id="2" name="Rechthoek 1"/>
          <p:cNvSpPr/>
          <p:nvPr/>
        </p:nvSpPr>
        <p:spPr bwMode="auto">
          <a:xfrm>
            <a:off x="972273" y="5573209"/>
            <a:ext cx="2233914" cy="5266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646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     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0AAB007-E2C6-4A8E-BE79-CBDAEC0B7D9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1128347" y="2497080"/>
            <a:ext cx="1207476" cy="820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F7DEBC4-1D9B-4063-B675-AF986F1CF1DA}"/>
              </a:ext>
            </a:extLst>
          </p:cNvPr>
          <p:cNvCxnSpPr>
            <a:cxnSpLocks/>
          </p:cNvCxnSpPr>
          <p:nvPr/>
        </p:nvCxnSpPr>
        <p:spPr bwMode="auto">
          <a:xfrm>
            <a:off x="1649392" y="3573232"/>
            <a:ext cx="4791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3EA764-3FFF-4939-97AA-9F1952C1246C}"/>
              </a:ext>
            </a:extLst>
          </p:cNvPr>
          <p:cNvCxnSpPr>
            <a:cxnSpLocks/>
          </p:cNvCxnSpPr>
          <p:nvPr/>
        </p:nvCxnSpPr>
        <p:spPr bwMode="auto">
          <a:xfrm>
            <a:off x="6192715" y="2412441"/>
            <a:ext cx="873888" cy="905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56753A-FDC2-4653-B6F6-37FE889FC8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0669" y="3802284"/>
            <a:ext cx="0" cy="897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CB71DB7-E863-4DB7-AAF5-316FF37CE935}"/>
              </a:ext>
            </a:extLst>
          </p:cNvPr>
          <p:cNvSpPr txBox="1"/>
          <p:nvPr/>
        </p:nvSpPr>
        <p:spPr>
          <a:xfrm>
            <a:off x="3217763" y="480227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Copingstrategie</a:t>
            </a:r>
            <a:endParaRPr lang="nl-BE" dirty="0"/>
          </a:p>
        </p:txBody>
      </p:sp>
      <p:sp>
        <p:nvSpPr>
          <p:cNvPr id="15" name="Vermenigvuldigingsteken 14">
            <a:extLst>
              <a:ext uri="{FF2B5EF4-FFF2-40B4-BE49-F238E27FC236}">
                <a16:creationId xmlns:a16="http://schemas.microsoft.com/office/drawing/2014/main" id="{5AC27974-C92F-4E1B-BF29-C40B0F9CBCAF}"/>
              </a:ext>
            </a:extLst>
          </p:cNvPr>
          <p:cNvSpPr/>
          <p:nvPr/>
        </p:nvSpPr>
        <p:spPr bwMode="auto">
          <a:xfrm>
            <a:off x="3443469" y="3828409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53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     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0AAB007-E2C6-4A8E-BE79-CBDAEC0B7D9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1128347" y="2497080"/>
            <a:ext cx="1207476" cy="820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F7DEBC4-1D9B-4063-B675-AF986F1CF1DA}"/>
              </a:ext>
            </a:extLst>
          </p:cNvPr>
          <p:cNvCxnSpPr>
            <a:cxnSpLocks/>
          </p:cNvCxnSpPr>
          <p:nvPr/>
        </p:nvCxnSpPr>
        <p:spPr bwMode="auto">
          <a:xfrm>
            <a:off x="1649392" y="3573232"/>
            <a:ext cx="4791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3EA764-3FFF-4939-97AA-9F1952C1246C}"/>
              </a:ext>
            </a:extLst>
          </p:cNvPr>
          <p:cNvCxnSpPr>
            <a:cxnSpLocks/>
          </p:cNvCxnSpPr>
          <p:nvPr/>
        </p:nvCxnSpPr>
        <p:spPr bwMode="auto">
          <a:xfrm>
            <a:off x="6192715" y="2412441"/>
            <a:ext cx="873888" cy="905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56753A-FDC2-4653-B6F6-37FE889FC8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0669" y="3802284"/>
            <a:ext cx="0" cy="897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CB71DB7-E863-4DB7-AAF5-316FF37CE935}"/>
              </a:ext>
            </a:extLst>
          </p:cNvPr>
          <p:cNvSpPr txBox="1"/>
          <p:nvPr/>
        </p:nvSpPr>
        <p:spPr>
          <a:xfrm>
            <a:off x="3217763" y="480227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Copingstrategie</a:t>
            </a:r>
            <a:endParaRPr lang="nl-BE" dirty="0"/>
          </a:p>
        </p:txBody>
      </p:sp>
      <p:sp>
        <p:nvSpPr>
          <p:cNvPr id="15" name="Vermenigvuldigingsteken 14">
            <a:extLst>
              <a:ext uri="{FF2B5EF4-FFF2-40B4-BE49-F238E27FC236}">
                <a16:creationId xmlns:a16="http://schemas.microsoft.com/office/drawing/2014/main" id="{5AC27974-C92F-4E1B-BF29-C40B0F9CBCAF}"/>
              </a:ext>
            </a:extLst>
          </p:cNvPr>
          <p:cNvSpPr/>
          <p:nvPr/>
        </p:nvSpPr>
        <p:spPr bwMode="auto">
          <a:xfrm>
            <a:off x="3443469" y="3828409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74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     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0AAB007-E2C6-4A8E-BE79-CBDAEC0B7D9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1128347" y="2497080"/>
            <a:ext cx="1207476" cy="820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F7DEBC4-1D9B-4063-B675-AF986F1CF1DA}"/>
              </a:ext>
            </a:extLst>
          </p:cNvPr>
          <p:cNvCxnSpPr>
            <a:cxnSpLocks/>
          </p:cNvCxnSpPr>
          <p:nvPr/>
        </p:nvCxnSpPr>
        <p:spPr bwMode="auto">
          <a:xfrm>
            <a:off x="1649392" y="3573232"/>
            <a:ext cx="4791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3EA764-3FFF-4939-97AA-9F1952C1246C}"/>
              </a:ext>
            </a:extLst>
          </p:cNvPr>
          <p:cNvCxnSpPr>
            <a:cxnSpLocks/>
          </p:cNvCxnSpPr>
          <p:nvPr/>
        </p:nvCxnSpPr>
        <p:spPr bwMode="auto">
          <a:xfrm>
            <a:off x="6192715" y="2412441"/>
            <a:ext cx="873888" cy="905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56753A-FDC2-4653-B6F6-37FE889FC8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0669" y="3894423"/>
            <a:ext cx="2540642" cy="8048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CB71DB7-E863-4DB7-AAF5-316FF37CE935}"/>
              </a:ext>
            </a:extLst>
          </p:cNvPr>
          <p:cNvSpPr txBox="1"/>
          <p:nvPr/>
        </p:nvSpPr>
        <p:spPr>
          <a:xfrm>
            <a:off x="3217763" y="4802278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aseline="0" dirty="0"/>
              <a:t>Positief </a:t>
            </a:r>
            <a:r>
              <a:rPr lang="nl-BE" baseline="0" dirty="0" err="1"/>
              <a:t>Herbenomen</a:t>
            </a:r>
            <a:r>
              <a:rPr lang="nl-BE" baseline="0" dirty="0"/>
              <a:t> </a:t>
            </a:r>
          </a:p>
        </p:txBody>
      </p:sp>
      <p:sp>
        <p:nvSpPr>
          <p:cNvPr id="14" name="Plusteken 13">
            <a:extLst>
              <a:ext uri="{FF2B5EF4-FFF2-40B4-BE49-F238E27FC236}">
                <a16:creationId xmlns:a16="http://schemas.microsoft.com/office/drawing/2014/main" id="{6FD7D1A2-D78C-4EF7-81B3-15F4009D0E67}"/>
              </a:ext>
            </a:extLst>
          </p:cNvPr>
          <p:cNvSpPr/>
          <p:nvPr/>
        </p:nvSpPr>
        <p:spPr bwMode="auto">
          <a:xfrm>
            <a:off x="6084253" y="4243079"/>
            <a:ext cx="553370" cy="642575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73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6D0A-ACA8-4ED7-A503-5878D3A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1" y="509286"/>
            <a:ext cx="7767523" cy="849480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2640A-F41A-4530-B3F0-E398C6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3" y="1443404"/>
            <a:ext cx="8292611" cy="38003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3900F4-9CE1-48F4-8A9D-600D9909D4FC}"/>
              </a:ext>
            </a:extLst>
          </p:cNvPr>
          <p:cNvSpPr/>
          <p:nvPr/>
        </p:nvSpPr>
        <p:spPr>
          <a:xfrm>
            <a:off x="123093" y="3318056"/>
            <a:ext cx="2010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Times New Roman" panose="02020603050405020304" pitchFamily="18" charset="0"/>
              </a:rPr>
              <a:t>Ziekte Inzicht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CC39E0-8C57-4501-B1A0-266E680F0440}"/>
              </a:ext>
            </a:extLst>
          </p:cNvPr>
          <p:cNvSpPr txBox="1"/>
          <p:nvPr/>
        </p:nvSpPr>
        <p:spPr>
          <a:xfrm>
            <a:off x="6290458" y="33180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     Levenskwaliteit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62DB2-798D-4975-94D3-322277F0EB71}"/>
              </a:ext>
            </a:extLst>
          </p:cNvPr>
          <p:cNvSpPr txBox="1"/>
          <p:nvPr/>
        </p:nvSpPr>
        <p:spPr>
          <a:xfrm>
            <a:off x="2520461" y="2076451"/>
            <a:ext cx="3487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Angst/ Depressieve gevoelens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809965BB-9799-426E-8478-BF7A2A2DF792}"/>
              </a:ext>
            </a:extLst>
          </p:cNvPr>
          <p:cNvSpPr/>
          <p:nvPr/>
        </p:nvSpPr>
        <p:spPr bwMode="auto">
          <a:xfrm>
            <a:off x="1421423" y="2275731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0AAB007-E2C6-4A8E-BE79-CBDAEC0B7D9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1128347" y="2497080"/>
            <a:ext cx="1207476" cy="820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F7DEBC4-1D9B-4063-B675-AF986F1CF1DA}"/>
              </a:ext>
            </a:extLst>
          </p:cNvPr>
          <p:cNvCxnSpPr>
            <a:cxnSpLocks/>
          </p:cNvCxnSpPr>
          <p:nvPr/>
        </p:nvCxnSpPr>
        <p:spPr bwMode="auto">
          <a:xfrm>
            <a:off x="1649392" y="3573232"/>
            <a:ext cx="4791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3EA764-3FFF-4939-97AA-9F1952C1246C}"/>
              </a:ext>
            </a:extLst>
          </p:cNvPr>
          <p:cNvCxnSpPr>
            <a:cxnSpLocks/>
          </p:cNvCxnSpPr>
          <p:nvPr/>
        </p:nvCxnSpPr>
        <p:spPr bwMode="auto">
          <a:xfrm>
            <a:off x="6192715" y="2412441"/>
            <a:ext cx="873888" cy="905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56753A-FDC2-4653-B6F6-37FE889FC8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0669" y="3802284"/>
            <a:ext cx="0" cy="897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CB71DB7-E863-4DB7-AAF5-316FF37CE935}"/>
              </a:ext>
            </a:extLst>
          </p:cNvPr>
          <p:cNvSpPr txBox="1"/>
          <p:nvPr/>
        </p:nvSpPr>
        <p:spPr>
          <a:xfrm>
            <a:off x="3217763" y="480227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Copingstrategie</a:t>
            </a:r>
            <a:endParaRPr lang="nl-BE" dirty="0"/>
          </a:p>
        </p:txBody>
      </p:sp>
      <p:sp>
        <p:nvSpPr>
          <p:cNvPr id="15" name="Vermenigvuldigingsteken 14">
            <a:extLst>
              <a:ext uri="{FF2B5EF4-FFF2-40B4-BE49-F238E27FC236}">
                <a16:creationId xmlns:a16="http://schemas.microsoft.com/office/drawing/2014/main" id="{5AC27974-C92F-4E1B-BF29-C40B0F9CBCAF}"/>
              </a:ext>
            </a:extLst>
          </p:cNvPr>
          <p:cNvSpPr/>
          <p:nvPr/>
        </p:nvSpPr>
        <p:spPr bwMode="auto">
          <a:xfrm>
            <a:off x="3443469" y="3828409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348817-BBC3-4E1F-ABFC-0EC9C55A4D51}"/>
              </a:ext>
            </a:extLst>
          </p:cNvPr>
          <p:cNvSpPr txBox="1"/>
          <p:nvPr/>
        </p:nvSpPr>
        <p:spPr>
          <a:xfrm>
            <a:off x="6860457" y="191043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4575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6A7CD-3E4C-4E9C-88B0-9BB1527C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9FD650-7A66-41FC-BF4B-A83DFDB3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ANGST                                                         </a:t>
            </a:r>
            <a:r>
              <a:rPr lang="nl-BE" dirty="0" err="1"/>
              <a:t>QoL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     </a:t>
            </a:r>
            <a:endParaRPr lang="nl-B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/>
              <a:t>                                Emotionele steun </a:t>
            </a:r>
            <a:r>
              <a:rPr lang="nl-BE" dirty="0">
                <a:solidFill>
                  <a:srgbClr val="00B050"/>
                </a:solidFill>
              </a:rPr>
              <a:t>+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C9D4A68-31C9-4D9A-BF81-AD0FAD376AB7}"/>
              </a:ext>
            </a:extLst>
          </p:cNvPr>
          <p:cNvCxnSpPr>
            <a:cxnSpLocks/>
          </p:cNvCxnSpPr>
          <p:nvPr/>
        </p:nvCxnSpPr>
        <p:spPr bwMode="auto">
          <a:xfrm>
            <a:off x="2060532" y="2899775"/>
            <a:ext cx="40584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A3C233B-C8E2-407B-A499-66862BCC8F82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1858" y="3375840"/>
            <a:ext cx="0" cy="968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2120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6A7CD-3E4C-4E9C-88B0-9BB1527C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9FD650-7A66-41FC-BF4B-A83DFDB3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DEPRESSIEVE                                        </a:t>
            </a:r>
            <a:r>
              <a:rPr lang="nl-BE" dirty="0" err="1"/>
              <a:t>QoL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gevoelens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                             Positief Herbenoemen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00B050"/>
                </a:solidFill>
              </a:rPr>
              <a:t>+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C9D4A68-31C9-4D9A-BF81-AD0FAD376AB7}"/>
              </a:ext>
            </a:extLst>
          </p:cNvPr>
          <p:cNvCxnSpPr>
            <a:cxnSpLocks/>
          </p:cNvCxnSpPr>
          <p:nvPr/>
        </p:nvCxnSpPr>
        <p:spPr bwMode="auto">
          <a:xfrm>
            <a:off x="3003869" y="2847690"/>
            <a:ext cx="28181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A3C233B-C8E2-407B-A499-66862BCC8F82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1858" y="3169160"/>
            <a:ext cx="0" cy="968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8474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063AA-682F-42EA-8F52-7CA76832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56451-37B8-47A8-A363-1B437A2F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Ziekte Inzicht lijkt belangrijk voor de patiënt </a:t>
            </a:r>
            <a:r>
              <a:rPr lang="nl-BE" dirty="0" err="1"/>
              <a:t>ivm</a:t>
            </a:r>
            <a:r>
              <a:rPr lang="nl-BE" dirty="0"/>
              <a:t> een behandeling op maat</a:t>
            </a:r>
          </a:p>
          <a:p>
            <a:endParaRPr lang="nl-BE" dirty="0"/>
          </a:p>
          <a:p>
            <a:r>
              <a:rPr lang="nl-BE" dirty="0"/>
              <a:t>Opgepast: Ziekte Inzicht gaat samen met een verminderde emotionele levenskwaliteit</a:t>
            </a:r>
          </a:p>
          <a:p>
            <a:endParaRPr lang="nl-BE" dirty="0"/>
          </a:p>
          <a:p>
            <a:r>
              <a:rPr lang="nl-BE" dirty="0"/>
              <a:t>Anderzijds: Ziekte Inzicht gaat niet gepaard met A/D</a:t>
            </a:r>
          </a:p>
          <a:p>
            <a:endParaRPr lang="nl-BE" dirty="0"/>
          </a:p>
          <a:p>
            <a:r>
              <a:rPr lang="nl-BE" dirty="0"/>
              <a:t>A/D komen voor bij 4/10 patiënten</a:t>
            </a:r>
          </a:p>
          <a:p>
            <a:endParaRPr lang="nl-BE" dirty="0"/>
          </a:p>
          <a:p>
            <a:r>
              <a:rPr lang="nl-BE" dirty="0"/>
              <a:t>Verminderde Levenskwaliteit en A/D gaan samen </a:t>
            </a:r>
          </a:p>
        </p:txBody>
      </p:sp>
    </p:spTree>
    <p:extLst>
      <p:ext uri="{BB962C8B-B14F-4D97-AF65-F5344CB8AC3E}">
        <p14:creationId xmlns:p14="http://schemas.microsoft.com/office/powerpoint/2010/main" val="2673675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D705D-7498-4543-9A33-D0D44E06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8ADEE-8DC1-4A36-AA6E-889AED69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b="1" dirty="0"/>
              <a:t>Psychosociale ondersteuning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r>
              <a:rPr lang="nl-BE" b="1" dirty="0"/>
              <a:t>Is een voorwaarde bij communicatie over de palliatieve setting van </a:t>
            </a:r>
            <a:r>
              <a:rPr lang="nl-BE" b="1"/>
              <a:t>de patiënt.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666481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D705D-7498-4543-9A33-D0D44E06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8ADEE-8DC1-4A36-AA6E-889AED69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b="1" dirty="0"/>
              <a:t>Psychosociale ondersteuning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r>
              <a:rPr lang="nl-BE" b="1" dirty="0"/>
              <a:t>Is een voorwaarde bij communicatie over de palliatieve setting van de patiënt.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r>
              <a:rPr lang="nl-BE" b="1" dirty="0">
                <a:solidFill>
                  <a:srgbClr val="FF0000"/>
                </a:solidFill>
              </a:rPr>
              <a:t>TEAM WORK !!!!!</a:t>
            </a:r>
          </a:p>
        </p:txBody>
      </p:sp>
    </p:spTree>
    <p:extLst>
      <p:ext uri="{BB962C8B-B14F-4D97-AF65-F5344CB8AC3E}">
        <p14:creationId xmlns:p14="http://schemas.microsoft.com/office/powerpoint/2010/main" val="2338795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Ontwikkelen van een vroegtijdig palliatief zorgtraject in het UZA</a:t>
            </a:r>
          </a:p>
        </p:txBody>
      </p:sp>
      <p:sp>
        <p:nvSpPr>
          <p:cNvPr id="9728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989138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nl-BE" altLang="nl-BE" sz="4800" b="1" dirty="0"/>
          </a:p>
          <a:p>
            <a:pPr marL="0" indent="0" algn="ctr">
              <a:buNone/>
            </a:pPr>
            <a:r>
              <a:rPr lang="nl-BE" altLang="nl-BE" sz="4800" b="1" dirty="0"/>
              <a:t>“Palliatief </a:t>
            </a:r>
            <a:r>
              <a:rPr lang="nl-BE" altLang="nl-BE" sz="4800" b="1" dirty="0" err="1"/>
              <a:t>Luisteruur</a:t>
            </a:r>
            <a:r>
              <a:rPr lang="nl-BE" altLang="nl-BE" sz="4800" b="1" dirty="0"/>
              <a:t>™”</a:t>
            </a:r>
          </a:p>
          <a:p>
            <a:pPr marL="0" indent="0" algn="ctr">
              <a:buFontTx/>
              <a:buNone/>
            </a:pPr>
            <a:endParaRPr lang="nl-BE" altLang="nl-BE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283902" y="6545035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2015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96472" y="626952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aseline="0" dirty="0">
                <a:latin typeface="+mj-lt"/>
              </a:rPr>
              <a:t>Janss</a:t>
            </a:r>
            <a:r>
              <a:rPr lang="nl-BE" sz="1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</a:t>
            </a:r>
            <a:r>
              <a:rPr lang="nl-BE" sz="1800" baseline="0" dirty="0">
                <a:latin typeface="+mj-lt"/>
              </a:rPr>
              <a:t>, </a:t>
            </a:r>
            <a:r>
              <a:rPr lang="nl-BE" sz="1800" baseline="0" dirty="0">
                <a:solidFill>
                  <a:schemeClr val="bg1"/>
                </a:solidFill>
                <a:latin typeface="+mj-lt"/>
              </a:rPr>
              <a:t>et al. ERJ, 2016</a:t>
            </a:r>
          </a:p>
        </p:txBody>
      </p:sp>
    </p:spTree>
    <p:extLst>
      <p:ext uri="{BB962C8B-B14F-4D97-AF65-F5344CB8AC3E}">
        <p14:creationId xmlns:p14="http://schemas.microsoft.com/office/powerpoint/2010/main" val="4521162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413" y="706438"/>
            <a:ext cx="7870825" cy="635000"/>
          </a:xfrm>
        </p:spPr>
        <p:txBody>
          <a:bodyPr/>
          <a:lstStyle/>
          <a:p>
            <a:r>
              <a:rPr lang="nl-BE" dirty="0"/>
              <a:t>Vroegtijdig palliatief zorgtraject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3175" y="2035919"/>
            <a:ext cx="7870825" cy="4624387"/>
          </a:xfrm>
        </p:spPr>
        <p:txBody>
          <a:bodyPr/>
          <a:lstStyle/>
          <a:p>
            <a:pPr marL="0" indent="0">
              <a:buNone/>
            </a:pPr>
            <a:r>
              <a:rPr lang="nl-BE" altLang="nl-BE" sz="2800" dirty="0"/>
              <a:t>Ziekte Inzicht                               </a:t>
            </a:r>
          </a:p>
          <a:p>
            <a:pPr marL="0" indent="0">
              <a:buNone/>
            </a:pPr>
            <a:endParaRPr lang="nl-BE" altLang="nl-BE" sz="2800" dirty="0"/>
          </a:p>
          <a:p>
            <a:pPr marL="0" indent="0">
              <a:buNone/>
            </a:pPr>
            <a:r>
              <a:rPr lang="nl-BE" altLang="nl-BE" sz="2800" dirty="0"/>
              <a:t>Levenskwaliteit</a:t>
            </a:r>
          </a:p>
          <a:p>
            <a:pPr marL="0" indent="0">
              <a:buNone/>
            </a:pPr>
            <a:endParaRPr lang="nl-BE" altLang="nl-BE" sz="2800" dirty="0"/>
          </a:p>
          <a:p>
            <a:pPr marL="0" indent="0">
              <a:buNone/>
            </a:pPr>
            <a:r>
              <a:rPr lang="nl-BE" altLang="nl-BE" sz="2800" dirty="0"/>
              <a:t>Overleving</a:t>
            </a:r>
          </a:p>
          <a:p>
            <a:endParaRPr lang="nl-BE" sz="2800" dirty="0"/>
          </a:p>
        </p:txBody>
      </p:sp>
      <p:sp>
        <p:nvSpPr>
          <p:cNvPr id="4" name="Pijl: omhoog 3"/>
          <p:cNvSpPr/>
          <p:nvPr/>
        </p:nvSpPr>
        <p:spPr bwMode="auto">
          <a:xfrm>
            <a:off x="824395" y="2968906"/>
            <a:ext cx="162046" cy="42826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5" name="Pijl: omhoog 4"/>
          <p:cNvSpPr/>
          <p:nvPr/>
        </p:nvSpPr>
        <p:spPr bwMode="auto">
          <a:xfrm>
            <a:off x="830182" y="1983833"/>
            <a:ext cx="162046" cy="42826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" name="Pijl: omhoog 5"/>
          <p:cNvSpPr/>
          <p:nvPr/>
        </p:nvSpPr>
        <p:spPr bwMode="auto">
          <a:xfrm>
            <a:off x="824395" y="3953979"/>
            <a:ext cx="162046" cy="42826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" b="36905"/>
          <a:stretch/>
        </p:blipFill>
        <p:spPr bwMode="auto">
          <a:xfrm>
            <a:off x="3670743" y="2661102"/>
            <a:ext cx="4896836" cy="33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94481" y="5827854"/>
            <a:ext cx="35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 err="1">
                <a:latin typeface="Arial" panose="020B0604020202020204" pitchFamily="34" charset="0"/>
              </a:rPr>
              <a:t>Temel</a:t>
            </a:r>
            <a:r>
              <a:rPr lang="nl-BE" sz="1800" baseline="0" dirty="0">
                <a:latin typeface="Arial" panose="020B0604020202020204" pitchFamily="34" charset="0"/>
              </a:rPr>
              <a:t>, et al. NEJM, 2010</a:t>
            </a:r>
          </a:p>
        </p:txBody>
      </p:sp>
    </p:spTree>
    <p:extLst>
      <p:ext uri="{BB962C8B-B14F-4D97-AF65-F5344CB8AC3E}">
        <p14:creationId xmlns:p14="http://schemas.microsoft.com/office/powerpoint/2010/main" val="101169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Ontwikkelen van het Palliatief </a:t>
            </a:r>
            <a:r>
              <a:rPr lang="nl-BE" altLang="nl-BE" dirty="0" err="1"/>
              <a:t>Luisteruur</a:t>
            </a:r>
            <a:r>
              <a:rPr lang="nl-BE" altLang="nl-BE" dirty="0"/>
              <a:t>™</a:t>
            </a:r>
          </a:p>
        </p:txBody>
      </p:sp>
      <p:sp>
        <p:nvSpPr>
          <p:cNvPr id="104451" name="Tijdelijke aanduiding voor inhoud 2"/>
          <p:cNvSpPr>
            <a:spLocks noGrp="1"/>
          </p:cNvSpPr>
          <p:nvPr>
            <p:ph idx="1"/>
          </p:nvPr>
        </p:nvSpPr>
        <p:spPr>
          <a:xfrm>
            <a:off x="633413" y="1360227"/>
            <a:ext cx="7870825" cy="4624387"/>
          </a:xfrm>
        </p:spPr>
        <p:txBody>
          <a:bodyPr/>
          <a:lstStyle/>
          <a:p>
            <a:pPr marL="0" indent="0" algn="ctr">
              <a:buNone/>
            </a:pPr>
            <a:r>
              <a:rPr lang="nl-BE" altLang="nl-BE" sz="2800" dirty="0">
                <a:solidFill>
                  <a:srgbClr val="FF0000"/>
                </a:solidFill>
              </a:rPr>
              <a:t>HOLISTISCHE AANPAK</a:t>
            </a:r>
          </a:p>
          <a:p>
            <a:pPr marL="0" indent="0">
              <a:buNone/>
            </a:pPr>
            <a:endParaRPr lang="nl-BE" altLang="nl-BE" sz="2800" dirty="0"/>
          </a:p>
          <a:p>
            <a:r>
              <a:rPr lang="nl-BE" altLang="nl-BE" sz="2800" dirty="0"/>
              <a:t>Longarts-oncoloog</a:t>
            </a:r>
          </a:p>
          <a:p>
            <a:r>
              <a:rPr lang="nl-BE" altLang="nl-BE" sz="2800" dirty="0"/>
              <a:t>Verpleegkundig Traject Begeleider </a:t>
            </a:r>
          </a:p>
          <a:p>
            <a:r>
              <a:rPr lang="nl-BE" altLang="nl-BE" sz="2800" dirty="0"/>
              <a:t>Psycholoog</a:t>
            </a:r>
          </a:p>
          <a:p>
            <a:r>
              <a:rPr lang="nl-BE" altLang="nl-BE" sz="2800" dirty="0"/>
              <a:t>Sociaal Werker</a:t>
            </a:r>
          </a:p>
          <a:p>
            <a:r>
              <a:rPr lang="nl-BE" altLang="nl-BE" sz="2800" dirty="0"/>
              <a:t>Arts PST (huisarts)</a:t>
            </a:r>
          </a:p>
          <a:p>
            <a:r>
              <a:rPr lang="nl-BE" altLang="nl-BE" sz="2800" dirty="0"/>
              <a:t>Arts PST (pijnkliniek)</a:t>
            </a:r>
          </a:p>
          <a:p>
            <a:r>
              <a:rPr lang="nl-BE" altLang="nl-BE" sz="2800" dirty="0"/>
              <a:t>Diëtiste</a:t>
            </a:r>
          </a:p>
          <a:p>
            <a:pPr marL="0" indent="0" algn="ctr">
              <a:buFontTx/>
              <a:buNone/>
            </a:pPr>
            <a:endParaRPr lang="nl-BE" altLang="nl-BE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283902" y="6545035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2015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96472" y="626952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aseline="0" dirty="0">
                <a:latin typeface="+mj-lt"/>
              </a:rPr>
              <a:t>Janss</a:t>
            </a:r>
            <a:r>
              <a:rPr lang="nl-BE" sz="1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</a:t>
            </a:r>
            <a:r>
              <a:rPr lang="nl-BE" sz="1800" baseline="0" dirty="0">
                <a:latin typeface="+mj-lt"/>
              </a:rPr>
              <a:t>, </a:t>
            </a:r>
            <a:r>
              <a:rPr lang="nl-BE" sz="1800" baseline="0" dirty="0">
                <a:solidFill>
                  <a:schemeClr val="bg1"/>
                </a:solidFill>
                <a:latin typeface="+mj-lt"/>
              </a:rPr>
              <a:t>et al. ERJ, 2016</a:t>
            </a:r>
          </a:p>
        </p:txBody>
      </p:sp>
    </p:spTree>
    <p:extLst>
      <p:ext uri="{BB962C8B-B14F-4D97-AF65-F5344CB8AC3E}">
        <p14:creationId xmlns:p14="http://schemas.microsoft.com/office/powerpoint/2010/main" val="359359640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>
          <a:xfrm>
            <a:off x="633413" y="943034"/>
            <a:ext cx="7870825" cy="635000"/>
          </a:xfrm>
        </p:spPr>
        <p:txBody>
          <a:bodyPr/>
          <a:lstStyle/>
          <a:p>
            <a:r>
              <a:rPr lang="nl-BE" altLang="nl-BE" dirty="0"/>
              <a:t>Ontwikkelen van het Palliatief </a:t>
            </a:r>
            <a:r>
              <a:rPr lang="nl-BE" altLang="nl-BE" dirty="0" err="1"/>
              <a:t>Luisteruur</a:t>
            </a:r>
            <a:r>
              <a:rPr lang="nl-BE" altLang="nl-BE" dirty="0"/>
              <a:t>™</a:t>
            </a:r>
          </a:p>
        </p:txBody>
      </p:sp>
      <p:sp>
        <p:nvSpPr>
          <p:cNvPr id="104451" name="Tijdelijke aanduiding voor inhoud 2"/>
          <p:cNvSpPr>
            <a:spLocks noGrp="1"/>
          </p:cNvSpPr>
          <p:nvPr>
            <p:ph idx="1"/>
          </p:nvPr>
        </p:nvSpPr>
        <p:spPr>
          <a:xfrm>
            <a:off x="633413" y="2164665"/>
            <a:ext cx="7870825" cy="4624387"/>
          </a:xfrm>
        </p:spPr>
        <p:txBody>
          <a:bodyPr/>
          <a:lstStyle/>
          <a:p>
            <a:pPr marL="0" indent="0" algn="ctr">
              <a:buNone/>
            </a:pPr>
            <a:r>
              <a:rPr lang="nl-BE" altLang="nl-BE" sz="2800" b="1" dirty="0">
                <a:solidFill>
                  <a:srgbClr val="FF0000"/>
                </a:solidFill>
              </a:rPr>
              <a:t>HOLISTISCHE AANPAK</a:t>
            </a:r>
          </a:p>
          <a:p>
            <a:pPr marL="0" indent="0">
              <a:buNone/>
            </a:pPr>
            <a:endParaRPr lang="nl-BE" altLang="nl-BE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2554" y="2071073"/>
          <a:ext cx="8768219" cy="50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ballon: rechthoek 6"/>
          <p:cNvSpPr/>
          <p:nvPr/>
        </p:nvSpPr>
        <p:spPr bwMode="auto">
          <a:xfrm>
            <a:off x="1139869" y="3221961"/>
            <a:ext cx="1083501" cy="612648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0" name="Tekstballon: rechthoek 9"/>
          <p:cNvSpPr/>
          <p:nvPr/>
        </p:nvSpPr>
        <p:spPr bwMode="auto">
          <a:xfrm>
            <a:off x="2594976" y="3221961"/>
            <a:ext cx="1083501" cy="612648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1" name="Tekstballon: rechthoek 10"/>
          <p:cNvSpPr/>
          <p:nvPr/>
        </p:nvSpPr>
        <p:spPr bwMode="auto">
          <a:xfrm>
            <a:off x="4094500" y="3221961"/>
            <a:ext cx="1083501" cy="612648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2" name="Tekstballon: rechthoek 11"/>
          <p:cNvSpPr/>
          <p:nvPr/>
        </p:nvSpPr>
        <p:spPr bwMode="auto">
          <a:xfrm>
            <a:off x="5594024" y="3221961"/>
            <a:ext cx="1083501" cy="612648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3" name="Tekstballon: rechthoek 12"/>
          <p:cNvSpPr/>
          <p:nvPr/>
        </p:nvSpPr>
        <p:spPr bwMode="auto">
          <a:xfrm>
            <a:off x="7064790" y="3240186"/>
            <a:ext cx="1083501" cy="612648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283902" y="6545035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2015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296472" y="626952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aseline="0" dirty="0">
                <a:latin typeface="+mj-lt"/>
              </a:rPr>
              <a:t>Janss</a:t>
            </a:r>
            <a:r>
              <a:rPr lang="nl-BE" sz="1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</a:t>
            </a:r>
            <a:r>
              <a:rPr lang="nl-BE" sz="1800" baseline="0" dirty="0">
                <a:latin typeface="+mj-lt"/>
              </a:rPr>
              <a:t>, </a:t>
            </a:r>
            <a:r>
              <a:rPr lang="nl-BE" sz="1800" baseline="0" dirty="0">
                <a:solidFill>
                  <a:schemeClr val="bg1"/>
                </a:solidFill>
                <a:latin typeface="+mj-lt"/>
              </a:rPr>
              <a:t>et al. ERJ, 2016</a:t>
            </a:r>
          </a:p>
        </p:txBody>
      </p:sp>
    </p:spTree>
    <p:extLst>
      <p:ext uri="{BB962C8B-B14F-4D97-AF65-F5344CB8AC3E}">
        <p14:creationId xmlns:p14="http://schemas.microsoft.com/office/powerpoint/2010/main" val="337324831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>
          <a:xfrm>
            <a:off x="1618060" y="1564526"/>
            <a:ext cx="6868715" cy="476250"/>
          </a:xfrm>
        </p:spPr>
        <p:txBody>
          <a:bodyPr>
            <a:normAutofit fontScale="90000"/>
          </a:bodyPr>
          <a:lstStyle/>
          <a:p>
            <a:r>
              <a:rPr lang="nl-BE" altLang="nl-BE" dirty="0"/>
              <a:t>Ontwikkelen van het Palliatief </a:t>
            </a:r>
            <a:r>
              <a:rPr lang="nl-BE" altLang="nl-BE" dirty="0" err="1"/>
              <a:t>Luisteruur</a:t>
            </a:r>
            <a:r>
              <a:rPr lang="nl-BE" altLang="nl-BE" dirty="0"/>
              <a:t>™</a:t>
            </a:r>
          </a:p>
        </p:txBody>
      </p:sp>
      <p:sp>
        <p:nvSpPr>
          <p:cNvPr id="104451" name="Tijdelijke aanduiding voor inhoud 2"/>
          <p:cNvSpPr>
            <a:spLocks noGrp="1"/>
          </p:cNvSpPr>
          <p:nvPr>
            <p:ph idx="1"/>
          </p:nvPr>
        </p:nvSpPr>
        <p:spPr>
          <a:xfrm>
            <a:off x="1618061" y="2480750"/>
            <a:ext cx="5903119" cy="3468290"/>
          </a:xfrm>
        </p:spPr>
        <p:txBody>
          <a:bodyPr/>
          <a:lstStyle/>
          <a:p>
            <a:pPr marL="0" indent="0" algn="ctr">
              <a:buNone/>
            </a:pPr>
            <a:r>
              <a:rPr lang="nl-BE" altLang="nl-BE" b="1" dirty="0">
                <a:solidFill>
                  <a:srgbClr val="FF0000"/>
                </a:solidFill>
              </a:rPr>
              <a:t>HOLISTISCHE AANPAK</a:t>
            </a:r>
          </a:p>
          <a:p>
            <a:pPr marL="0" indent="0">
              <a:buNone/>
            </a:pPr>
            <a:endParaRPr lang="nl-BE" altLang="nl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31746" y="1500188"/>
          <a:ext cx="7745102" cy="472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ballon: rechthoek 6"/>
          <p:cNvSpPr/>
          <p:nvPr/>
        </p:nvSpPr>
        <p:spPr bwMode="auto">
          <a:xfrm>
            <a:off x="1006740" y="2827904"/>
            <a:ext cx="812626" cy="459486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0" name="Tekstballon: rechthoek 9"/>
          <p:cNvSpPr/>
          <p:nvPr/>
        </p:nvSpPr>
        <p:spPr bwMode="auto">
          <a:xfrm>
            <a:off x="2346313" y="2827904"/>
            <a:ext cx="812626" cy="459486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1" name="Tekstballon: rechthoek 10"/>
          <p:cNvSpPr/>
          <p:nvPr/>
        </p:nvSpPr>
        <p:spPr bwMode="auto">
          <a:xfrm>
            <a:off x="3770260" y="2827904"/>
            <a:ext cx="812626" cy="459486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2" name="Tekstballon: rechthoek 11"/>
          <p:cNvSpPr/>
          <p:nvPr/>
        </p:nvSpPr>
        <p:spPr bwMode="auto">
          <a:xfrm>
            <a:off x="5299120" y="2827904"/>
            <a:ext cx="812626" cy="459486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13" name="Tekstballon: rechthoek 12"/>
          <p:cNvSpPr/>
          <p:nvPr/>
        </p:nvSpPr>
        <p:spPr bwMode="auto">
          <a:xfrm>
            <a:off x="6607902" y="2827904"/>
            <a:ext cx="812626" cy="459486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latin typeface="Times New Roman" pitchFamily="-107" charset="0"/>
              </a:rPr>
              <a:t>2 maanden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355927" y="5766027"/>
            <a:ext cx="2590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2015</a:t>
            </a:r>
          </a:p>
        </p:txBody>
      </p:sp>
      <p:sp>
        <p:nvSpPr>
          <p:cNvPr id="5" name="Pijl: U-vormig 4">
            <a:extLst>
              <a:ext uri="{FF2B5EF4-FFF2-40B4-BE49-F238E27FC236}">
                <a16:creationId xmlns:a16="http://schemas.microsoft.com/office/drawing/2014/main" id="{CD32D7FB-0CAD-42FB-BA2C-CC542FD3A554}"/>
              </a:ext>
            </a:extLst>
          </p:cNvPr>
          <p:cNvSpPr/>
          <p:nvPr/>
        </p:nvSpPr>
        <p:spPr>
          <a:xfrm flipV="1">
            <a:off x="504937" y="4999712"/>
            <a:ext cx="4215653" cy="7838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E178C2-BACD-4B73-A9A5-E8DB9ABCA55D}"/>
              </a:ext>
            </a:extLst>
          </p:cNvPr>
          <p:cNvSpPr txBox="1"/>
          <p:nvPr/>
        </p:nvSpPr>
        <p:spPr>
          <a:xfrm rot="10800000" flipH="1" flipV="1">
            <a:off x="4103370" y="4861213"/>
            <a:ext cx="18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/>
              <a:t>HUISARTS  + PHA</a:t>
            </a:r>
          </a:p>
        </p:txBody>
      </p:sp>
      <p:sp>
        <p:nvSpPr>
          <p:cNvPr id="14" name="Rechteraccolade 13">
            <a:extLst>
              <a:ext uri="{FF2B5EF4-FFF2-40B4-BE49-F238E27FC236}">
                <a16:creationId xmlns:a16="http://schemas.microsoft.com/office/drawing/2014/main" id="{A0474ADD-F1FF-47D3-A231-FAD9E71E45A5}"/>
              </a:ext>
            </a:extLst>
          </p:cNvPr>
          <p:cNvSpPr/>
          <p:nvPr/>
        </p:nvSpPr>
        <p:spPr>
          <a:xfrm rot="5400000">
            <a:off x="4169888" y="1066183"/>
            <a:ext cx="387490" cy="6909896"/>
          </a:xfrm>
          <a:prstGeom prst="rightBrace">
            <a:avLst>
              <a:gd name="adj1" fmla="val 0"/>
              <a:gd name="adj2" fmla="val 4728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44424124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B4F5-58DD-40D4-ABED-EB9F5002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255" y="2743200"/>
            <a:ext cx="5854303" cy="258366"/>
          </a:xfrm>
        </p:spPr>
        <p:txBody>
          <a:bodyPr/>
          <a:lstStyle/>
          <a:p>
            <a:pPr>
              <a:defRPr/>
            </a:pPr>
            <a:r>
              <a:rPr lang="en-US" sz="525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Final OS analysis (2-Yrs follow-up)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64ACD557-18F9-4AAF-8E9A-0AF7EB7C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05" y="1730218"/>
            <a:ext cx="6858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kstvak 2">
            <a:extLst>
              <a:ext uri="{FF2B5EF4-FFF2-40B4-BE49-F238E27FC236}">
                <a16:creationId xmlns:a16="http://schemas.microsoft.com/office/drawing/2014/main" id="{0BFEF7ED-A15D-4FCB-B83C-FBA07A69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57" y="5393532"/>
            <a:ext cx="201208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BE" sz="1050">
                <a:solidFill>
                  <a:schemeClr val="tx1"/>
                </a:solidFill>
                <a:latin typeface="Times New Roman" panose="02020603050405020304" pitchFamily="18" charset="0"/>
              </a:rPr>
              <a:t>Denis et al, JAMA , 2019 Jan 22; 321(3): 306–307</a:t>
            </a:r>
            <a:endParaRPr lang="nl-BE" altLang="nl-BE" sz="105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Tekstvak 2">
            <a:extLst>
              <a:ext uri="{FF2B5EF4-FFF2-40B4-BE49-F238E27FC236}">
                <a16:creationId xmlns:a16="http://schemas.microsoft.com/office/drawing/2014/main" id="{B11AAB87-E3B9-477D-B156-CF6CA623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675" y="1730218"/>
            <a:ext cx="3055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chemeClr val="tx1"/>
                </a:solidFill>
                <a:latin typeface="Times New Roman" panose="02020603050405020304" pitchFamily="18" charset="0"/>
              </a:rPr>
              <a:t>N = 121 lung cancer patients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6CE23D90-2076-491C-AE4D-EC6FCE4B87D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1189436" y="5133975"/>
            <a:ext cx="57578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0" tIns="0" rIns="135000" bIns="0" anchor="ctr"/>
          <a:lstStyle>
            <a:lvl1pPr>
              <a:spcBef>
                <a:spcPct val="20000"/>
              </a:spcBef>
              <a:buChar char="•"/>
              <a:defRPr sz="18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-"/>
              <a:defRPr sz="165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-"/>
              <a:defRPr sz="1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•"/>
              <a:defRPr sz="1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750">
                <a:solidFill>
                  <a:srgbClr val="333333"/>
                </a:solidFill>
              </a:rPr>
              <a:t>JNCI: Journal of the National Cancer Institute, Volume 109, Issue 9, September 2017, djx029, https://doi.org/10.1093/jnci/djx029</a:t>
            </a: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924C7BF5-5739-49DD-BCED-BB390BB6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1655302"/>
            <a:ext cx="4581525" cy="459581"/>
          </a:xfrm>
        </p:spPr>
        <p:txBody>
          <a:bodyPr anchor="t"/>
          <a:lstStyle/>
          <a:p>
            <a:pPr algn="l"/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 Screenshot of the graphical representation of the evolution of a patient from his weekly completed forms.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F19B28A-D321-4849-8857-59BA44872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23" y="5557837"/>
            <a:ext cx="79414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New picture">
            <a:extLst>
              <a:ext uri="{FF2B5EF4-FFF2-40B4-BE49-F238E27FC236}">
                <a16:creationId xmlns:a16="http://schemas.microsoft.com/office/drawing/2014/main" id="{5FD6BB2C-89AF-43B7-84F2-06C72077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55" y="2209641"/>
            <a:ext cx="4459022" cy="289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kstvak 1">
            <a:extLst>
              <a:ext uri="{FF2B5EF4-FFF2-40B4-BE49-F238E27FC236}">
                <a16:creationId xmlns:a16="http://schemas.microsoft.com/office/drawing/2014/main" id="{0715FACC-8E8C-4747-AB51-580C85DF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21" y="5075844"/>
            <a:ext cx="43556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D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BE" sz="1050" dirty="0">
                <a:solidFill>
                  <a:schemeClr val="tx1"/>
                </a:solidFill>
                <a:latin typeface="Times New Roman" panose="02020603050405020304" pitchFamily="18" charset="0"/>
              </a:rPr>
              <a:t>sum of five self-assessed symptoms (appetite loss, fatigue [asthenia], pain, cough, and breathlessness) </a:t>
            </a:r>
            <a:r>
              <a:rPr lang="nl-BE" altLang="nl-BE" sz="10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Treshold</a:t>
            </a:r>
            <a:r>
              <a:rPr lang="nl-BE" altLang="nl-BE" sz="1050" dirty="0">
                <a:solidFill>
                  <a:schemeClr val="tx1"/>
                </a:solidFill>
                <a:latin typeface="Times New Roman" panose="02020603050405020304" pitchFamily="18" charset="0"/>
              </a:rPr>
              <a:t> = 7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28D70-456D-42F3-B399-B4F70B40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VPZ bestaat 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B724C1-31D8-4904-8157-3DF15D1B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Duidelijke communicatie over de palliatieve setting</a:t>
            </a:r>
          </a:p>
          <a:p>
            <a:pPr marL="0" indent="0">
              <a:buNone/>
            </a:pPr>
            <a:r>
              <a:rPr lang="nl-BE" dirty="0"/>
              <a:t>   (PALLIATIEF LUISTERUUR)</a:t>
            </a:r>
          </a:p>
          <a:p>
            <a:r>
              <a:rPr lang="nl-BE" dirty="0"/>
              <a:t>Goede symptoom controle (via PROM </a:t>
            </a:r>
            <a:r>
              <a:rPr lang="nl-BE" dirty="0" err="1"/>
              <a:t>dmv</a:t>
            </a:r>
            <a:r>
              <a:rPr lang="nl-BE" dirty="0"/>
              <a:t> app)</a:t>
            </a:r>
          </a:p>
          <a:p>
            <a:r>
              <a:rPr lang="nl-BE" dirty="0"/>
              <a:t>Sociale steun (familie betrekken, premies aanvragen,..)</a:t>
            </a:r>
          </a:p>
          <a:p>
            <a:r>
              <a:rPr lang="nl-BE" dirty="0"/>
              <a:t>VTB : wilsverklaring, regelmatige gesprekken over wat de patiënt wel/niet wil.</a:t>
            </a:r>
          </a:p>
          <a:p>
            <a:r>
              <a:rPr lang="nl-BE" dirty="0"/>
              <a:t>Psychologische ondersteuning</a:t>
            </a:r>
          </a:p>
          <a:p>
            <a:pPr marL="0" indent="0">
              <a:buNone/>
            </a:pPr>
            <a:r>
              <a:rPr lang="nl-BE" dirty="0"/>
              <a:t>                                          - angst/depressieve klachten</a:t>
            </a:r>
          </a:p>
          <a:p>
            <a:pPr marL="0" indent="0">
              <a:buNone/>
            </a:pPr>
            <a:r>
              <a:rPr lang="nl-BE" dirty="0"/>
              <a:t>                                          - coping  (via AMTRA?)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6783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28D70-456D-42F3-B399-B4F70B40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VPZ bestaat 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B724C1-31D8-4904-8157-3DF15D1B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Duidelijke communicatie over de palliatieve setting</a:t>
            </a:r>
          </a:p>
          <a:p>
            <a:pPr marL="0" indent="0">
              <a:buNone/>
            </a:pPr>
            <a:r>
              <a:rPr lang="nl-BE" dirty="0"/>
              <a:t>   (PALLIATIEF LUISTERUUR)</a:t>
            </a:r>
          </a:p>
          <a:p>
            <a:r>
              <a:rPr lang="nl-BE" dirty="0"/>
              <a:t>Goede symptoom controle (via </a:t>
            </a:r>
            <a:r>
              <a:rPr lang="nl-BE" dirty="0">
                <a:solidFill>
                  <a:srgbClr val="FF0000"/>
                </a:solidFill>
              </a:rPr>
              <a:t>PROM </a:t>
            </a:r>
            <a:r>
              <a:rPr lang="nl-BE" dirty="0" err="1">
                <a:solidFill>
                  <a:srgbClr val="FF0000"/>
                </a:solidFill>
              </a:rPr>
              <a:t>dmv</a:t>
            </a:r>
            <a:r>
              <a:rPr lang="nl-BE" dirty="0">
                <a:solidFill>
                  <a:srgbClr val="FF0000"/>
                </a:solidFill>
              </a:rPr>
              <a:t> app</a:t>
            </a:r>
            <a:r>
              <a:rPr lang="nl-BE" dirty="0"/>
              <a:t>)</a:t>
            </a:r>
          </a:p>
          <a:p>
            <a:r>
              <a:rPr lang="nl-BE" dirty="0"/>
              <a:t>Sociale steun (familie betrekken, premies aanvragen,..)</a:t>
            </a:r>
          </a:p>
          <a:p>
            <a:r>
              <a:rPr lang="nl-BE" dirty="0"/>
              <a:t>VTB : wilsverklaring, regelmatige gesprekken over wat de patiënt wel/niet wil.</a:t>
            </a:r>
          </a:p>
          <a:p>
            <a:r>
              <a:rPr lang="nl-BE" dirty="0"/>
              <a:t>Psychologische ondersteuning</a:t>
            </a:r>
          </a:p>
          <a:p>
            <a:pPr marL="0" indent="0">
              <a:buNone/>
            </a:pPr>
            <a:r>
              <a:rPr lang="nl-BE" dirty="0"/>
              <a:t>                                          - angst/depressieve klachten</a:t>
            </a:r>
          </a:p>
          <a:p>
            <a:pPr marL="0" indent="0">
              <a:buNone/>
            </a:pPr>
            <a:r>
              <a:rPr lang="nl-BE" dirty="0"/>
              <a:t>                                          - </a:t>
            </a:r>
            <a:r>
              <a:rPr lang="nl-BE" dirty="0">
                <a:solidFill>
                  <a:srgbClr val="FF0000"/>
                </a:solidFill>
              </a:rPr>
              <a:t>coping</a:t>
            </a:r>
            <a:r>
              <a:rPr lang="nl-BE" dirty="0"/>
              <a:t>  (via AMTRA?)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550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4B570-DD62-4D68-B4B6-452ADFE0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UZA en VPZ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24CE8-E482-4FB1-90C9-9471355FB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BE" sz="4800" dirty="0"/>
          </a:p>
          <a:p>
            <a:pPr algn="ctr"/>
            <a:endParaRPr lang="nl-BE" sz="4800" dirty="0"/>
          </a:p>
          <a:p>
            <a:pPr algn="ctr"/>
            <a:r>
              <a:rPr lang="nl-BE" sz="4800" dirty="0" err="1">
                <a:solidFill>
                  <a:srgbClr val="FF0000"/>
                </a:solidFill>
              </a:rPr>
              <a:t>Work</a:t>
            </a:r>
            <a:r>
              <a:rPr lang="nl-BE" sz="4800" dirty="0">
                <a:solidFill>
                  <a:srgbClr val="FF0000"/>
                </a:solidFill>
              </a:rPr>
              <a:t> in </a:t>
            </a:r>
            <a:r>
              <a:rPr lang="nl-BE" sz="4800" dirty="0" err="1">
                <a:solidFill>
                  <a:srgbClr val="FF0000"/>
                </a:solidFill>
              </a:rPr>
              <a:t>progress</a:t>
            </a:r>
            <a:endParaRPr lang="nl-BE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652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39521-5D84-4681-ABDC-A6D2EF6A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VRAGEN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56AC1-9849-4DD8-858F-DFBDBCAB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313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>
          <a:xfrm>
            <a:off x="633413" y="856224"/>
            <a:ext cx="7870825" cy="635000"/>
          </a:xfrm>
        </p:spPr>
        <p:txBody>
          <a:bodyPr/>
          <a:lstStyle/>
          <a:p>
            <a:r>
              <a:rPr lang="nl-BE" altLang="nl-BE" dirty="0"/>
              <a:t>Ontwikkelen van een vroegtijdig palliatief zorgtraject in het UZA</a:t>
            </a:r>
          </a:p>
        </p:txBody>
      </p:sp>
      <p:sp>
        <p:nvSpPr>
          <p:cNvPr id="9728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989138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nl-BE" altLang="nl-BE" sz="4800" b="1"/>
          </a:p>
          <a:p>
            <a:pPr marL="0" indent="0" algn="ctr">
              <a:buFontTx/>
              <a:buNone/>
            </a:pPr>
            <a:r>
              <a:rPr lang="nl-BE" altLang="nl-BE" sz="48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96039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el 1"/>
          <p:cNvSpPr>
            <a:spLocks noGrp="1"/>
          </p:cNvSpPr>
          <p:nvPr>
            <p:ph type="title"/>
          </p:nvPr>
        </p:nvSpPr>
        <p:spPr>
          <a:xfrm>
            <a:off x="633413" y="485831"/>
            <a:ext cx="7870825" cy="635000"/>
          </a:xfrm>
        </p:spPr>
        <p:txBody>
          <a:bodyPr/>
          <a:lstStyle/>
          <a:p>
            <a:r>
              <a:rPr lang="nl-BE" altLang="nl-BE" dirty="0"/>
              <a:t>Multicentrisch onderzoek over </a:t>
            </a:r>
            <a:br>
              <a:rPr lang="nl-BE" altLang="nl-BE" dirty="0"/>
            </a:br>
            <a:r>
              <a:rPr lang="nl-BE" altLang="nl-BE" dirty="0"/>
              <a:t>ziekte inzicht</a:t>
            </a:r>
          </a:p>
        </p:txBody>
      </p:sp>
      <p:sp>
        <p:nvSpPr>
          <p:cNvPr id="105475" name="Tijdelijke aanduiding voor inhoud 2"/>
          <p:cNvSpPr>
            <a:spLocks noGrp="1"/>
          </p:cNvSpPr>
          <p:nvPr>
            <p:ph idx="1"/>
          </p:nvPr>
        </p:nvSpPr>
        <p:spPr>
          <a:xfrm>
            <a:off x="888050" y="1034710"/>
            <a:ext cx="7870825" cy="4996572"/>
          </a:xfrm>
        </p:spPr>
        <p:txBody>
          <a:bodyPr/>
          <a:lstStyle/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r>
              <a:rPr lang="nl-BE" altLang="nl-BE" dirty="0"/>
              <a:t>Wat weet de patiënt?   </a:t>
            </a:r>
          </a:p>
          <a:p>
            <a:pPr lvl="2">
              <a:lnSpc>
                <a:spcPct val="150000"/>
              </a:lnSpc>
              <a:defRPr/>
            </a:pPr>
            <a:r>
              <a:rPr lang="nl-BE" altLang="nl-BE" dirty="0"/>
              <a:t>                   </a:t>
            </a:r>
            <a:r>
              <a:rPr lang="nl-BE" altLang="nl-BE" sz="2400" dirty="0"/>
              <a:t>Is er </a:t>
            </a:r>
            <a:r>
              <a:rPr lang="nl-BE" altLang="nl-BE" sz="2400" dirty="0">
                <a:solidFill>
                  <a:srgbClr val="FF0000"/>
                </a:solidFill>
              </a:rPr>
              <a:t>ziekte inzicht</a:t>
            </a:r>
            <a:r>
              <a:rPr lang="nl-BE" altLang="nl-BE" sz="2400" dirty="0"/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BE" altLang="nl-BE" dirty="0"/>
              <a:t>Willen patiënten spreken over prognose en over de zorg rondom het levenseinde?</a:t>
            </a:r>
          </a:p>
          <a:p>
            <a:pPr lvl="2">
              <a:lnSpc>
                <a:spcPct val="150000"/>
              </a:lnSpc>
              <a:defRPr/>
            </a:pPr>
            <a:r>
              <a:rPr lang="nl-BE" altLang="nl-BE" dirty="0"/>
              <a:t>                   </a:t>
            </a:r>
            <a:r>
              <a:rPr lang="nl-BE" altLang="nl-BE" sz="2400" dirty="0">
                <a:solidFill>
                  <a:srgbClr val="FF0000"/>
                </a:solidFill>
              </a:rPr>
              <a:t>Informatie voorkeur</a:t>
            </a:r>
            <a:r>
              <a:rPr lang="nl-BE" altLang="nl-BE" sz="2400" dirty="0"/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BE" altLang="nl-BE" dirty="0"/>
              <a:t>Is er arts/patiënt communicatie?</a:t>
            </a:r>
          </a:p>
          <a:p>
            <a:pPr lvl="2">
              <a:lnSpc>
                <a:spcPct val="150000"/>
              </a:lnSpc>
              <a:defRPr/>
            </a:pPr>
            <a:r>
              <a:rPr lang="nl-BE" altLang="nl-BE" dirty="0"/>
              <a:t>                    </a:t>
            </a:r>
            <a:r>
              <a:rPr lang="nl-BE" altLang="nl-BE" sz="2400" dirty="0">
                <a:solidFill>
                  <a:srgbClr val="FF0000"/>
                </a:solidFill>
              </a:rPr>
              <a:t>Communicatie</a:t>
            </a:r>
            <a:r>
              <a:rPr lang="nl-BE" altLang="nl-BE" sz="2400" dirty="0"/>
              <a:t>?</a:t>
            </a:r>
          </a:p>
          <a:p>
            <a:pPr marL="0" indent="0">
              <a:buFontTx/>
              <a:buNone/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r>
              <a:rPr lang="nl-BE" altLang="nl-BE" dirty="0"/>
              <a:t>Vragen zoals in de studie van El-</a:t>
            </a:r>
            <a:r>
              <a:rPr lang="nl-BE" altLang="nl-BE" dirty="0" err="1"/>
              <a:t>Jawari</a:t>
            </a:r>
            <a:endParaRPr lang="nl-BE" altLang="nl-BE" dirty="0"/>
          </a:p>
          <a:p>
            <a:pPr>
              <a:defRPr/>
            </a:pPr>
            <a:endParaRPr lang="nl-BE" altLang="nl-BE" dirty="0"/>
          </a:p>
          <a:p>
            <a:pPr>
              <a:defRPr/>
            </a:pPr>
            <a:r>
              <a:rPr lang="nl-BE" altLang="nl-BE" dirty="0"/>
              <a:t>Eigen vragenlijst opstellen</a:t>
            </a:r>
          </a:p>
          <a:p>
            <a:pPr>
              <a:defRPr/>
            </a:pPr>
            <a:endParaRPr lang="nl-BE" altLang="nl-BE" dirty="0"/>
          </a:p>
        </p:txBody>
      </p:sp>
      <p:sp>
        <p:nvSpPr>
          <p:cNvPr id="2" name="Pijl: rechts 1"/>
          <p:cNvSpPr/>
          <p:nvPr/>
        </p:nvSpPr>
        <p:spPr bwMode="auto">
          <a:xfrm>
            <a:off x="2210759" y="2615878"/>
            <a:ext cx="798653" cy="11574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5" name="Pijl: rechts 4"/>
          <p:cNvSpPr/>
          <p:nvPr/>
        </p:nvSpPr>
        <p:spPr bwMode="auto">
          <a:xfrm>
            <a:off x="2210759" y="5401518"/>
            <a:ext cx="798653" cy="11574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" name="Pijl: rechts 5"/>
          <p:cNvSpPr/>
          <p:nvPr/>
        </p:nvSpPr>
        <p:spPr bwMode="auto">
          <a:xfrm>
            <a:off x="2210759" y="4312793"/>
            <a:ext cx="798653" cy="11574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502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07E60-29CA-49E0-8799-C5841B76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 OPRECHTE DANK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C7AFD1-EA11-4679-875F-7B6D6569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Onder andere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Anneke, Elke, Danny, Els, Erika, Ann-Marie, Anna</a:t>
            </a:r>
          </a:p>
        </p:txBody>
      </p:sp>
    </p:spTree>
    <p:extLst>
      <p:ext uri="{BB962C8B-B14F-4D97-AF65-F5344CB8AC3E}">
        <p14:creationId xmlns:p14="http://schemas.microsoft.com/office/powerpoint/2010/main" val="373261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Onderzoek </a:t>
            </a:r>
            <a:r>
              <a:rPr lang="nl-BE" altLang="nl-BE" dirty="0" err="1"/>
              <a:t>ivm</a:t>
            </a:r>
            <a:r>
              <a:rPr lang="nl-BE" altLang="nl-BE" dirty="0"/>
              <a:t> ziekte inzicht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413" y="1920174"/>
            <a:ext cx="7870825" cy="46243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BE" altLang="nl-BE" b="1" dirty="0"/>
              <a:t>Demografische gegevens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dirty="0"/>
              <a:t>106 </a:t>
            </a:r>
            <a:r>
              <a:rPr lang="en-US" dirty="0" err="1"/>
              <a:t>patiënten</a:t>
            </a:r>
            <a:endParaRPr lang="en-US" dirty="0"/>
          </a:p>
          <a:p>
            <a:pPr>
              <a:defRPr/>
            </a:pPr>
            <a:r>
              <a:rPr lang="en-US" dirty="0" err="1"/>
              <a:t>Mediane</a:t>
            </a:r>
            <a:r>
              <a:rPr lang="en-US" dirty="0"/>
              <a:t> </a:t>
            </a:r>
            <a:r>
              <a:rPr lang="en-US" dirty="0" err="1"/>
              <a:t>leeftijd</a:t>
            </a:r>
            <a:r>
              <a:rPr lang="en-US" dirty="0"/>
              <a:t>: 65 </a:t>
            </a:r>
            <a:r>
              <a:rPr lang="en-US" dirty="0" err="1"/>
              <a:t>jaar</a:t>
            </a:r>
            <a:r>
              <a:rPr lang="en-US" dirty="0"/>
              <a:t> (42-84)</a:t>
            </a:r>
          </a:p>
          <a:p>
            <a:pPr>
              <a:defRPr/>
            </a:pPr>
            <a:r>
              <a:rPr lang="en-US" dirty="0" err="1"/>
              <a:t>Mannen</a:t>
            </a:r>
            <a:r>
              <a:rPr lang="en-US" dirty="0"/>
              <a:t>: 71% </a:t>
            </a:r>
          </a:p>
          <a:p>
            <a:pPr>
              <a:defRPr/>
            </a:pPr>
            <a:r>
              <a:rPr lang="en-US" dirty="0" err="1"/>
              <a:t>Uitgezaaide</a:t>
            </a:r>
            <a:r>
              <a:rPr lang="en-US" dirty="0"/>
              <a:t> </a:t>
            </a:r>
            <a:r>
              <a:rPr lang="en-US" dirty="0" err="1"/>
              <a:t>longkanker</a:t>
            </a:r>
            <a:r>
              <a:rPr lang="en-US" dirty="0"/>
              <a:t>: 83% </a:t>
            </a:r>
          </a:p>
          <a:p>
            <a:pPr lvl="1">
              <a:defRPr/>
            </a:pPr>
            <a:r>
              <a:rPr lang="en-US" sz="1800" dirty="0"/>
              <a:t>17 </a:t>
            </a:r>
            <a:r>
              <a:rPr lang="en-US" sz="1800" dirty="0" err="1"/>
              <a:t>patiënten</a:t>
            </a:r>
            <a:r>
              <a:rPr lang="en-US" sz="1800" dirty="0"/>
              <a:t> met </a:t>
            </a:r>
            <a:r>
              <a:rPr lang="en-US" sz="1800" dirty="0" err="1"/>
              <a:t>mesothelioom</a:t>
            </a:r>
            <a:r>
              <a:rPr lang="en-US" sz="1800" dirty="0"/>
              <a:t>, </a:t>
            </a:r>
            <a:r>
              <a:rPr lang="en-US" sz="1800" dirty="0" err="1"/>
              <a:t>mediane</a:t>
            </a:r>
            <a:r>
              <a:rPr lang="en-US" sz="1800" dirty="0"/>
              <a:t> </a:t>
            </a:r>
            <a:r>
              <a:rPr lang="en-US" sz="1800" dirty="0" err="1"/>
              <a:t>leeftijd</a:t>
            </a:r>
            <a:r>
              <a:rPr lang="en-US" sz="1800" dirty="0"/>
              <a:t> 65 </a:t>
            </a:r>
            <a:r>
              <a:rPr lang="en-US" sz="1800" dirty="0" err="1"/>
              <a:t>jaar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87% </a:t>
            </a:r>
            <a:r>
              <a:rPr lang="en-US" sz="1800" dirty="0" err="1"/>
              <a:t>mannen</a:t>
            </a:r>
            <a:endParaRPr lang="nl-BE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4115840" y="6509539"/>
            <a:ext cx="50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Janssens, et al.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nl-BE" sz="1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2017</a:t>
            </a:r>
          </a:p>
        </p:txBody>
      </p:sp>
    </p:spTree>
    <p:extLst>
      <p:ext uri="{BB962C8B-B14F-4D97-AF65-F5344CB8AC3E}">
        <p14:creationId xmlns:p14="http://schemas.microsoft.com/office/powerpoint/2010/main" val="35294296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A arial lichte achtergrond">
  <a:themeElements>
    <a:clrScheme name="">
      <a:dk1>
        <a:srgbClr val="000000"/>
      </a:dk1>
      <a:lt1>
        <a:srgbClr val="FFFFFF"/>
      </a:lt1>
      <a:dk2>
        <a:srgbClr val="003D62"/>
      </a:dk2>
      <a:lt2>
        <a:srgbClr val="DDDDDD"/>
      </a:lt2>
      <a:accent1>
        <a:srgbClr val="B6C4D8"/>
      </a:accent1>
      <a:accent2>
        <a:srgbClr val="003D62"/>
      </a:accent2>
      <a:accent3>
        <a:srgbClr val="FFFFFF"/>
      </a:accent3>
      <a:accent4>
        <a:srgbClr val="000000"/>
      </a:accent4>
      <a:accent5>
        <a:srgbClr val="D7DEE9"/>
      </a:accent5>
      <a:accent6>
        <a:srgbClr val="003658"/>
      </a:accent6>
      <a:hlink>
        <a:srgbClr val="7E002F"/>
      </a:hlink>
      <a:folHlink>
        <a:srgbClr val="D9BDB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3D62"/>
        </a:dk2>
        <a:lt2>
          <a:srgbClr val="DDDDDD"/>
        </a:lt2>
        <a:accent1>
          <a:srgbClr val="B6C4D8"/>
        </a:accent1>
        <a:accent2>
          <a:srgbClr val="003D62"/>
        </a:accent2>
        <a:accent3>
          <a:srgbClr val="FFFFFF"/>
        </a:accent3>
        <a:accent4>
          <a:srgbClr val="003353"/>
        </a:accent4>
        <a:accent5>
          <a:srgbClr val="D7DEE9"/>
        </a:accent5>
        <a:accent6>
          <a:srgbClr val="003658"/>
        </a:accent6>
        <a:hlink>
          <a:srgbClr val="7E002F"/>
        </a:hlink>
        <a:folHlink>
          <a:srgbClr val="D9BD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y Title Master">
  <a:themeElements>
    <a:clrScheme name="Gray Title Master 7">
      <a:dk1>
        <a:srgbClr val="143442"/>
      </a:dk1>
      <a:lt1>
        <a:srgbClr val="FFFFFF"/>
      </a:lt1>
      <a:dk2>
        <a:srgbClr val="143442"/>
      </a:dk2>
      <a:lt2>
        <a:srgbClr val="569BBD"/>
      </a:lt2>
      <a:accent1>
        <a:srgbClr val="F8981D"/>
      </a:accent1>
      <a:accent2>
        <a:srgbClr val="B7D446"/>
      </a:accent2>
      <a:accent3>
        <a:srgbClr val="FFFFFF"/>
      </a:accent3>
      <a:accent4>
        <a:srgbClr val="0F2B37"/>
      </a:accent4>
      <a:accent5>
        <a:srgbClr val="FBCAAB"/>
      </a:accent5>
      <a:accent6>
        <a:srgbClr val="A6C03F"/>
      </a:accent6>
      <a:hlink>
        <a:srgbClr val="7ECDC3"/>
      </a:hlink>
      <a:folHlink>
        <a:srgbClr val="E37EB2"/>
      </a:folHlink>
    </a:clrScheme>
    <a:fontScheme name="Gray Title Master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y Title Master 1">
        <a:dk1>
          <a:srgbClr val="3E3E5C"/>
        </a:dk1>
        <a:lt1>
          <a:srgbClr val="FFFFFF"/>
        </a:lt1>
        <a:dk2>
          <a:srgbClr val="353062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EADB7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 Title Master 2">
        <a:dk1>
          <a:srgbClr val="777777"/>
        </a:dk1>
        <a:lt1>
          <a:srgbClr val="FFFFFF"/>
        </a:lt1>
        <a:dk2>
          <a:srgbClr val="2D2753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DACB3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 Title Master 3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 Title Master 4">
        <a:dk1>
          <a:srgbClr val="00446A"/>
        </a:dk1>
        <a:lt1>
          <a:srgbClr val="FFFFFF"/>
        </a:lt1>
        <a:dk2>
          <a:srgbClr val="00446A"/>
        </a:dk2>
        <a:lt2>
          <a:srgbClr val="569BBD"/>
        </a:lt2>
        <a:accent1>
          <a:srgbClr val="F8981D"/>
        </a:accent1>
        <a:accent2>
          <a:srgbClr val="B7D446"/>
        </a:accent2>
        <a:accent3>
          <a:srgbClr val="FFFFFF"/>
        </a:accent3>
        <a:accent4>
          <a:srgbClr val="003959"/>
        </a:accent4>
        <a:accent5>
          <a:srgbClr val="FBCAAB"/>
        </a:accent5>
        <a:accent6>
          <a:srgbClr val="A6C03F"/>
        </a:accent6>
        <a:hlink>
          <a:srgbClr val="7ECDC3"/>
        </a:hlink>
        <a:folHlink>
          <a:srgbClr val="E37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 Title Master 5">
        <a:dk1>
          <a:srgbClr val="00446A"/>
        </a:dk1>
        <a:lt1>
          <a:srgbClr val="FFFFFF"/>
        </a:lt1>
        <a:dk2>
          <a:srgbClr val="00446A"/>
        </a:dk2>
        <a:lt2>
          <a:srgbClr val="E37EB2"/>
        </a:lt2>
        <a:accent1>
          <a:srgbClr val="F8981D"/>
        </a:accent1>
        <a:accent2>
          <a:srgbClr val="B7D446"/>
        </a:accent2>
        <a:accent3>
          <a:srgbClr val="FFFFFF"/>
        </a:accent3>
        <a:accent4>
          <a:srgbClr val="003959"/>
        </a:accent4>
        <a:accent5>
          <a:srgbClr val="FBCAAB"/>
        </a:accent5>
        <a:accent6>
          <a:srgbClr val="A6C03F"/>
        </a:accent6>
        <a:hlink>
          <a:srgbClr val="7ECDC3"/>
        </a:hlink>
        <a:folHlink>
          <a:srgbClr val="569B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 Title Master 6">
        <a:dk1>
          <a:srgbClr val="143442"/>
        </a:dk1>
        <a:lt1>
          <a:srgbClr val="FFFFFF"/>
        </a:lt1>
        <a:dk2>
          <a:srgbClr val="143442"/>
        </a:dk2>
        <a:lt2>
          <a:srgbClr val="E37EB2"/>
        </a:lt2>
        <a:accent1>
          <a:srgbClr val="F8981D"/>
        </a:accent1>
        <a:accent2>
          <a:srgbClr val="B7D446"/>
        </a:accent2>
        <a:accent3>
          <a:srgbClr val="FFFFFF"/>
        </a:accent3>
        <a:accent4>
          <a:srgbClr val="0F2B37"/>
        </a:accent4>
        <a:accent5>
          <a:srgbClr val="FBCAAB"/>
        </a:accent5>
        <a:accent6>
          <a:srgbClr val="A6C03F"/>
        </a:accent6>
        <a:hlink>
          <a:srgbClr val="7ECDC3"/>
        </a:hlink>
        <a:folHlink>
          <a:srgbClr val="569B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 Title Master 7">
        <a:dk1>
          <a:srgbClr val="143442"/>
        </a:dk1>
        <a:lt1>
          <a:srgbClr val="FFFFFF"/>
        </a:lt1>
        <a:dk2>
          <a:srgbClr val="143442"/>
        </a:dk2>
        <a:lt2>
          <a:srgbClr val="569BBD"/>
        </a:lt2>
        <a:accent1>
          <a:srgbClr val="F8981D"/>
        </a:accent1>
        <a:accent2>
          <a:srgbClr val="B7D446"/>
        </a:accent2>
        <a:accent3>
          <a:srgbClr val="FFFFFF"/>
        </a:accent3>
        <a:accent4>
          <a:srgbClr val="0F2B37"/>
        </a:accent4>
        <a:accent5>
          <a:srgbClr val="FBCAAB"/>
        </a:accent5>
        <a:accent6>
          <a:srgbClr val="A6C03F"/>
        </a:accent6>
        <a:hlink>
          <a:srgbClr val="7ECDC3"/>
        </a:hlink>
        <a:folHlink>
          <a:srgbClr val="E37E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 arial lichte achtergrond.potx</Template>
  <TotalTime>9968</TotalTime>
  <Words>1905</Words>
  <Application>Microsoft Office PowerPoint</Application>
  <PresentationFormat>Diavoorstelling (4:3)</PresentationFormat>
  <Paragraphs>572</Paragraphs>
  <Slides>58</Slides>
  <Notes>2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58</vt:i4>
      </vt:variant>
    </vt:vector>
  </HeadingPairs>
  <TitlesOfParts>
    <vt:vector size="67" baseType="lpstr">
      <vt:lpstr>ＭＳ Ｐゴシック</vt:lpstr>
      <vt:lpstr>Arial</vt:lpstr>
      <vt:lpstr>Arial Narrow</vt:lpstr>
      <vt:lpstr>Calibri</vt:lpstr>
      <vt:lpstr>Times New Roman</vt:lpstr>
      <vt:lpstr>Verdana</vt:lpstr>
      <vt:lpstr>Wingdings</vt:lpstr>
      <vt:lpstr>UA arial lichte achtergrond</vt:lpstr>
      <vt:lpstr>Gray Title Master</vt:lpstr>
      <vt:lpstr>Vroegtijdig palliatief zorgtraject, hoe pakken we dit aan?</vt:lpstr>
      <vt:lpstr>Palliatief Zorgtraject</vt:lpstr>
      <vt:lpstr>Communicatie over de palliatieve setting</vt:lpstr>
      <vt:lpstr>Achtergrond</vt:lpstr>
      <vt:lpstr>Vroegtijdig palliatief zorgtraject </vt:lpstr>
      <vt:lpstr>Ontwikkelen van een vroegtijdig palliatief zorgtraject in het UZA</vt:lpstr>
      <vt:lpstr>Multicentrisch onderzoek over  ziekte inzicht</vt:lpstr>
      <vt:lpstr>MET OPRECHTE DANK </vt:lpstr>
      <vt:lpstr>Onderzoek ivm ziekte inzicht</vt:lpstr>
      <vt:lpstr>VRAGENLIJST</vt:lpstr>
      <vt:lpstr>RESULTATEN ZIEKTE INZICHT</vt:lpstr>
      <vt:lpstr>RESULTATEN ZIEKTE INZICHT</vt:lpstr>
      <vt:lpstr>PowerPoint-presentatie</vt:lpstr>
      <vt:lpstr>RESULTATEN ZIEKTE INZICHT</vt:lpstr>
      <vt:lpstr>RESULTATEN INFORMATIE VOORKEUR</vt:lpstr>
      <vt:lpstr>RESULTATEN COMMUNICATIE</vt:lpstr>
      <vt:lpstr>Conclusie uit deze gegevens</vt:lpstr>
      <vt:lpstr>En wat met Ziekte Inzicht</vt:lpstr>
      <vt:lpstr>PowerPoint-presentatie</vt:lpstr>
      <vt:lpstr>PowerPoint-presentatie</vt:lpstr>
      <vt:lpstr>PowerPoint-presentatie</vt:lpstr>
      <vt:lpstr>Onderzoeksvraag</vt:lpstr>
      <vt:lpstr>PowerPoint-presentatie</vt:lpstr>
      <vt:lpstr>Onderzoeksvraag</vt:lpstr>
      <vt:lpstr>Onderzoeksvraag</vt:lpstr>
      <vt:lpstr>Studie: Invloed van ziekte inzicht op QoL?</vt:lpstr>
      <vt:lpstr>Studie: Invloed van ziekte inzicht op QoL?</vt:lpstr>
      <vt:lpstr>Demografische kenmerken N = 125</vt:lpstr>
      <vt:lpstr>PowerPoint-presentatie</vt:lpstr>
      <vt:lpstr>Resultaten : Ziekte Inzicht en QoL</vt:lpstr>
      <vt:lpstr>PowerPoint-presentatie</vt:lpstr>
      <vt:lpstr>PowerPoint-presentatie</vt:lpstr>
      <vt:lpstr>Onderzoeksvraag</vt:lpstr>
      <vt:lpstr>HADS score : Percentage patiënten met normale, milde, matige en ernstige klachten</vt:lpstr>
      <vt:lpstr>PowerPoint-presentatie</vt:lpstr>
      <vt:lpstr>Onderzoeksvraag</vt:lpstr>
      <vt:lpstr>Resultaten : Ziekte Inzicht en Angst/Depressie</vt:lpstr>
      <vt:lpstr>Onderzoeksvraag</vt:lpstr>
      <vt:lpstr>Onderzoeksvraag</vt:lpstr>
      <vt:lpstr>Onderzoeksvraag</vt:lpstr>
      <vt:lpstr>Onderzoeksvraag</vt:lpstr>
      <vt:lpstr>Onderzoeksvraag</vt:lpstr>
      <vt:lpstr>Onderzoeksvraag</vt:lpstr>
      <vt:lpstr> </vt:lpstr>
      <vt:lpstr> </vt:lpstr>
      <vt:lpstr>BESLUIT</vt:lpstr>
      <vt:lpstr>PowerPoint-presentatie</vt:lpstr>
      <vt:lpstr>PowerPoint-presentatie</vt:lpstr>
      <vt:lpstr>Ontwikkelen van een vroegtijdig palliatief zorgtraject in het UZA</vt:lpstr>
      <vt:lpstr>Ontwikkelen van het Palliatief Luisteruur™</vt:lpstr>
      <vt:lpstr>Ontwikkelen van het Palliatief Luisteruur™</vt:lpstr>
      <vt:lpstr>Ontwikkelen van het Palliatief Luisteruur™</vt:lpstr>
      <vt:lpstr>Final OS analysis (2-Yrs follow-up)</vt:lpstr>
      <vt:lpstr>Figure 1. Screenshot of the graphical representation of the evolution of a patient from his weekly completed forms.</vt:lpstr>
      <vt:lpstr>VPZ bestaat uit</vt:lpstr>
      <vt:lpstr>VPZ bestaat uit</vt:lpstr>
      <vt:lpstr>UZA en VPZ</vt:lpstr>
      <vt:lpstr>VRAGEN ?</vt:lpstr>
    </vt:vector>
  </TitlesOfParts>
  <Company>UZA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aspects of EGFR-TKI treatment</dc:title>
  <dc:subject>none</dc:subject>
  <dc:creator>Paul Germonpré</dc:creator>
  <cp:lastModifiedBy>Janssens, Annelies (MOCA)</cp:lastModifiedBy>
  <cp:revision>229</cp:revision>
  <cp:lastPrinted>2011-06-14T21:14:59Z</cp:lastPrinted>
  <dcterms:created xsi:type="dcterms:W3CDTF">2011-09-10T12:25:02Z</dcterms:created>
  <dcterms:modified xsi:type="dcterms:W3CDTF">2019-12-17T11:09:42Z</dcterms:modified>
</cp:coreProperties>
</file>