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23" r:id="rId2"/>
    <p:sldId id="324" r:id="rId3"/>
    <p:sldId id="325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4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pos="340">
          <p15:clr>
            <a:srgbClr val="A4A3A4"/>
          </p15:clr>
        </p15:guide>
        <p15:guide id="4" pos="5420">
          <p15:clr>
            <a:srgbClr val="A4A3A4"/>
          </p15:clr>
        </p15:guide>
        <p15:guide id="5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92" d="100"/>
          <a:sy n="92" d="100"/>
        </p:scale>
        <p:origin x="942" y="90"/>
      </p:cViewPr>
      <p:guideLst>
        <p:guide orient="horz" pos="754"/>
        <p:guide orient="horz" pos="3838"/>
        <p:guide pos="340"/>
        <p:guide pos="54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121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30D92-9D29-4B80-B01C-A254EB54E9B4}" type="datetimeFigureOut">
              <a:rPr lang="nl-BE" smtClean="0"/>
              <a:t>14/03/2018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E2D88-A443-4BD9-B76C-DEDAF17D37A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57987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7BB96-5CC4-4FBA-B6DA-4C0FA69C8B55}" type="datetimeFigureOut">
              <a:rPr lang="nl-NL" smtClean="0"/>
              <a:t>14-3-2018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9E7CB-B55B-433F-ACF3-9EACF2CD01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768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zonder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00" y="5190331"/>
            <a:ext cx="9153710" cy="166884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750" y="1196975"/>
            <a:ext cx="8064500" cy="2160017"/>
          </a:xfrm>
        </p:spPr>
        <p:txBody>
          <a:bodyPr lIns="72000" rIns="72000" anchor="b" anchorCtr="0">
            <a:noAutofit/>
          </a:bodyPr>
          <a:lstStyle>
            <a:lvl1pPr algn="l">
              <a:defRPr sz="3600" b="0">
                <a:solidFill>
                  <a:schemeClr val="tx2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750" y="3645024"/>
            <a:ext cx="8064500" cy="1656184"/>
          </a:xfrm>
        </p:spPr>
        <p:txBody>
          <a:bodyPr lIns="72000" rIns="72000">
            <a:noAutofit/>
          </a:bodyPr>
          <a:lstStyle>
            <a:lvl1pPr marL="0" indent="0" algn="l">
              <a:buNone/>
              <a:defRPr sz="26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294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full page zonder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0"/>
            <a:ext cx="9144000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om een afbeelding toe te voegen</a:t>
            </a:r>
            <a:endParaRPr lang="nl-NL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/>
            </a:lvl1pPr>
          </a:lstStyle>
          <a:p>
            <a:r>
              <a:rPr lang="nl-BE" dirty="0" smtClean="0"/>
              <a:t>Kopieer vanuit een andere dia de kleine boog met de ‘U’ en plak hem in deze dia. De foto moet achter de boog staan.</a:t>
            </a:r>
            <a:endParaRPr lang="nl-NL" dirty="0" smtClean="0"/>
          </a:p>
          <a:p>
            <a:endParaRPr lang="nl-NL" dirty="0" smtClean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60A7-6202-4C5B-B798-73425609F823}" type="datetime1">
              <a:rPr lang="nl-NL" smtClean="0"/>
              <a:t>14-3-2018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beeldpresentatie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8159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full page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9144000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om een afbeelding toe te voegen</a:t>
            </a:r>
            <a:endParaRPr lang="nl-NL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/>
            </a:lvl1pPr>
          </a:lstStyle>
          <a:p>
            <a:r>
              <a:rPr lang="nl-BE" dirty="0" smtClean="0"/>
              <a:t>Kopieer vanuit een andere dia de kleine boog met de ‘U’ en plak hem in deze dia. De foto moet achter de boog staan.</a:t>
            </a:r>
            <a:endParaRPr lang="nl-NL" dirty="0" smtClean="0"/>
          </a:p>
          <a:p>
            <a:endParaRPr lang="nl-NL" dirty="0" smtClean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60A7-6202-4C5B-B798-73425609F823}" type="datetime1">
              <a:rPr lang="nl-NL" smtClean="0"/>
              <a:t>14-3-2018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voorbeeldpresentatie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Ondertitel 2"/>
          <p:cNvSpPr>
            <a:spLocks noGrp="1"/>
          </p:cNvSpPr>
          <p:nvPr>
            <p:ph type="subTitle" idx="14" hasCustomPrompt="1"/>
          </p:nvPr>
        </p:nvSpPr>
        <p:spPr>
          <a:xfrm>
            <a:off x="539750" y="3645024"/>
            <a:ext cx="4032000" cy="472813"/>
          </a:xfrm>
          <a:solidFill>
            <a:schemeClr val="accent4">
              <a:alpha val="75000"/>
            </a:schemeClr>
          </a:solidFill>
        </p:spPr>
        <p:txBody>
          <a:bodyPr lIns="72000" tIns="36000" rIns="72000" bIns="36000"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tekst toe te 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4810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afbeeldi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539552" y="360000"/>
            <a:ext cx="3960000" cy="936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10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39552" y="1440000"/>
            <a:ext cx="3960000" cy="4860000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85788" indent="-228600">
              <a:defRPr sz="1800"/>
            </a:lvl3pPr>
            <a:lvl4pPr marL="958850" indent="-228600">
              <a:defRPr sz="1600"/>
            </a:lvl4pPr>
            <a:lvl5pPr marL="1296988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644008" y="0"/>
            <a:ext cx="4499992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om een afbeelding toe te voegen</a:t>
            </a:r>
            <a:endParaRPr lang="nl-NL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/>
            </a:lvl1pPr>
          </a:lstStyle>
          <a:p>
            <a:r>
              <a:rPr lang="nl-BE" dirty="0" smtClean="0"/>
              <a:t>Kopieer vanuit een andere dia de kleine boog met de ‘U’ en plak hem in deze dia. De foto moet achter de boog staan.</a:t>
            </a:r>
            <a:endParaRPr lang="nl-NL" dirty="0" smtClean="0"/>
          </a:p>
          <a:p>
            <a:endParaRPr lang="nl-NL" dirty="0" smtClean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60A7-6202-4C5B-B798-73425609F823}" type="datetime1">
              <a:rPr lang="nl-NL" smtClean="0"/>
              <a:t>14-3-2018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voorbeeldpresentatie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921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afbeelding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0"/>
            <a:ext cx="4499992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om een afbeelding toe te voegen</a:t>
            </a:r>
            <a:endParaRPr lang="nl-NL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/>
            </a:lvl1pPr>
          </a:lstStyle>
          <a:p>
            <a:r>
              <a:rPr lang="nl-BE" dirty="0" smtClean="0"/>
              <a:t>Kopieer vanuit een andere dia de kleine boog met de ‘U’ en plak hem in deze dia. De foto moet achter de boog staan.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860000" y="360000"/>
            <a:ext cx="3960000" cy="936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9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860000" y="1440000"/>
            <a:ext cx="3960000" cy="4680000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85788" indent="-228600">
              <a:defRPr sz="1800"/>
            </a:lvl3pPr>
            <a:lvl4pPr marL="958850" indent="-228600">
              <a:defRPr sz="1600"/>
            </a:lvl4pPr>
            <a:lvl5pPr marL="1296988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848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met afbeelding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10"/>
          <p:cNvSpPr>
            <a:spLocks noGrp="1"/>
          </p:cNvSpPr>
          <p:nvPr>
            <p:ph type="pic" sz="quarter" idx="14" hasCustomPrompt="1"/>
          </p:nvPr>
        </p:nvSpPr>
        <p:spPr>
          <a:xfrm>
            <a:off x="-9246" y="-6037"/>
            <a:ext cx="9153245" cy="685279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Klik op het pictogram om een afbeelding toe te voegen</a:t>
            </a:r>
            <a:endParaRPr lang="nl-NL" dirty="0"/>
          </a:p>
        </p:txBody>
      </p:sp>
      <p:sp>
        <p:nvSpPr>
          <p:cNvPr id="8" name="Tijdelijke aanduiding voor afbeelding 7"/>
          <p:cNvSpPr>
            <a:spLocks noGrp="1"/>
          </p:cNvSpPr>
          <p:nvPr>
            <p:ph type="pic" sz="quarter" idx="13" hasCustomPrompt="1"/>
          </p:nvPr>
        </p:nvSpPr>
        <p:spPr>
          <a:xfrm>
            <a:off x="-9245" y="5197559"/>
            <a:ext cx="9162000" cy="166261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BE" dirty="0" smtClean="0"/>
              <a:t>Kopieer vanuit een andere dia de hoge boog met volledige logo en plak hem in deze dia. De foto moet achter de boog staan.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750" y="3645024"/>
            <a:ext cx="8064500" cy="472813"/>
          </a:xfrm>
          <a:solidFill>
            <a:schemeClr val="accent4">
              <a:alpha val="75000"/>
            </a:schemeClr>
          </a:solidFill>
        </p:spPr>
        <p:txBody>
          <a:bodyPr lIns="72000" tIns="36000" rIns="72000" bIns="36000"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13" name="Titel 1"/>
          <p:cNvSpPr>
            <a:spLocks noGrp="1"/>
          </p:cNvSpPr>
          <p:nvPr>
            <p:ph type="ctrTitle"/>
          </p:nvPr>
        </p:nvSpPr>
        <p:spPr>
          <a:xfrm>
            <a:off x="539750" y="2730292"/>
            <a:ext cx="8064500" cy="626701"/>
          </a:xfrm>
          <a:solidFill>
            <a:schemeClr val="accent4">
              <a:alpha val="75000"/>
            </a:schemeClr>
          </a:solidFill>
        </p:spPr>
        <p:txBody>
          <a:bodyPr lIns="72000" tIns="36000" rIns="72000" bIns="36000" anchor="b" anchorCtr="0">
            <a:spAutoFit/>
          </a:bodyPr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234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oofdstuk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1700808"/>
            <a:ext cx="8064500" cy="1656184"/>
          </a:xfrm>
        </p:spPr>
        <p:txBody>
          <a:bodyPr lIns="72000" rIns="72000" anchor="b" anchorCtr="0">
            <a:noAutofit/>
          </a:bodyPr>
          <a:lstStyle>
            <a:lvl1pPr algn="l">
              <a:defRPr sz="3600" b="1" cap="none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750" y="1196975"/>
            <a:ext cx="8064500" cy="503833"/>
          </a:xfrm>
        </p:spPr>
        <p:txBody>
          <a:bodyPr lIns="72000" rIns="72000" anchor="b">
            <a:noAutofit/>
          </a:bodyPr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6035-8169-445B-99AD-38F647E173A8}" type="datetime1">
              <a:rPr lang="nl-NL" smtClean="0"/>
              <a:t>14-3-2018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voorbeeldpresentatie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775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met tekst of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196976"/>
            <a:ext cx="8064896" cy="4895850"/>
          </a:xfrm>
        </p:spPr>
        <p:txBody>
          <a:bodyPr/>
          <a:lstStyle>
            <a:lvl2pPr marL="216000" indent="-216000">
              <a:defRPr sz="2600"/>
            </a:lvl2pPr>
            <a:lvl3pPr marL="576000" indent="-216000">
              <a:defRPr sz="2400"/>
            </a:lvl3pPr>
            <a:lvl4pPr marL="936000" indent="-216000">
              <a:defRPr sz="2200"/>
            </a:lvl4pPr>
            <a:lvl5pPr marL="1296000" indent="-216000">
              <a:defRPr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EDBC-F276-4708-BB2C-8BF9B9604881}" type="datetime1">
              <a:rPr lang="nl-NL" smtClean="0"/>
              <a:t>14-3-2018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voorbeeldpresentatie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072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 en twee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9750" y="1196976"/>
            <a:ext cx="3960242" cy="4895849"/>
          </a:xfrm>
        </p:spPr>
        <p:txBody>
          <a:bodyPr/>
          <a:lstStyle>
            <a:lvl1pPr>
              <a:defRPr sz="2800"/>
            </a:lvl1pPr>
            <a:lvl2pPr marL="285750" indent="-285750">
              <a:defRPr sz="2400"/>
            </a:lvl2pPr>
            <a:lvl3pPr marL="585788" indent="-228600">
              <a:defRPr sz="2000"/>
            </a:lvl3pPr>
            <a:lvl4pPr marL="958850" indent="-228600">
              <a:defRPr sz="1800"/>
            </a:lvl4pPr>
            <a:lvl5pPr marL="1309688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4008" y="1196976"/>
            <a:ext cx="3960242" cy="4895849"/>
          </a:xfrm>
        </p:spPr>
        <p:txBody>
          <a:bodyPr/>
          <a:lstStyle>
            <a:lvl1pPr>
              <a:defRPr sz="2800"/>
            </a:lvl1pPr>
            <a:lvl2pPr marL="285750" indent="-285750">
              <a:defRPr sz="2400"/>
            </a:lvl2pPr>
            <a:lvl3pPr marL="585788" indent="-228600">
              <a:defRPr sz="2000"/>
            </a:lvl3pPr>
            <a:lvl4pPr marL="958850" indent="-228600">
              <a:defRPr sz="1800"/>
            </a:lvl4pPr>
            <a:lvl5pPr marL="1309688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4772-17F8-4E3A-83E4-CBDF682CE967}" type="datetime1">
              <a:rPr lang="nl-NL" smtClean="0"/>
              <a:t>14-3-2018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voorbeeldpresentatie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242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itel en 2 kolommen: 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552" y="1196975"/>
            <a:ext cx="3957836" cy="791865"/>
          </a:xfrm>
          <a:solidFill>
            <a:schemeClr val="accent4"/>
          </a:solidFill>
        </p:spPr>
        <p:txBody>
          <a:bodyPr lIns="72000" rIns="72000" anchor="b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39552" y="2060848"/>
            <a:ext cx="3957836" cy="4031977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85788" indent="-228600">
              <a:defRPr sz="1800"/>
            </a:lvl3pPr>
            <a:lvl4pPr marL="958850" indent="-228600">
              <a:defRPr sz="1600"/>
            </a:lvl4pPr>
            <a:lvl5pPr marL="1296988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196975"/>
            <a:ext cx="3959225" cy="791865"/>
          </a:xfrm>
          <a:solidFill>
            <a:schemeClr val="accent4"/>
          </a:solidFill>
        </p:spPr>
        <p:txBody>
          <a:bodyPr lIns="72000" rIns="72000" anchor="b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060848"/>
            <a:ext cx="3959225" cy="4031977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85788" indent="-228600">
              <a:defRPr sz="1800"/>
            </a:lvl3pPr>
            <a:lvl4pPr marL="958850" indent="-228600">
              <a:defRPr sz="1600"/>
            </a:lvl4pPr>
            <a:lvl5pPr marL="1309688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F2F8-F7C6-4601-B5D1-4C666ED97577}" type="datetime1">
              <a:rPr lang="nl-NL" smtClean="0"/>
              <a:t>14-3-2018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voorbeeldpresentatie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713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F28B-E245-4898-8A0D-E2E4E58A61F0}" type="datetime1">
              <a:rPr lang="nl-NL" smtClean="0"/>
              <a:t>14-3-2018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voorbeeldpresentatie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2483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9C64-F411-4FDC-96AD-EC98B445DDC5}" type="datetime1">
              <a:rPr lang="nl-NL" smtClean="0"/>
              <a:t>14-3-2018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voorbeeldpresentatie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466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llustratie of diagram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5013176"/>
            <a:ext cx="8064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39750" y="5590455"/>
            <a:ext cx="8064500" cy="411257"/>
          </a:xfrm>
        </p:spPr>
        <p:txBody>
          <a:bodyPr>
            <a:spAutoFit/>
          </a:bodyPr>
          <a:lstStyle>
            <a:lvl1pPr marL="0" indent="0">
              <a:buNone/>
              <a:defRPr sz="2200">
                <a:solidFill>
                  <a:schemeClr val="accent3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2D7C-B77E-48FB-B6F1-3640447F226A}" type="datetime1">
              <a:rPr lang="nl-NL" smtClean="0"/>
              <a:t>14-3-2018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voorbeeldpresentatie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quarter" idx="13" hasCustomPrompt="1"/>
          </p:nvPr>
        </p:nvSpPr>
        <p:spPr>
          <a:xfrm>
            <a:off x="545668" y="0"/>
            <a:ext cx="8058582" cy="4984577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NL" dirty="0" smtClean="0"/>
              <a:t>Klik op het pictogram om een illustratie, grafiek, tabel of filmpje toe te 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205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064896" cy="936105"/>
          </a:xfrm>
          <a:prstGeom prst="rect">
            <a:avLst/>
          </a:prstGeom>
        </p:spPr>
        <p:txBody>
          <a:bodyPr vert="horz" lIns="0" tIns="36000" rIns="0" bIns="3600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552" y="1196976"/>
            <a:ext cx="8064896" cy="4895850"/>
          </a:xfrm>
          <a:prstGeom prst="rect">
            <a:avLst/>
          </a:prstGeom>
        </p:spPr>
        <p:txBody>
          <a:bodyPr vert="horz" lIns="0" tIns="36000" rIns="0" bIns="3600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236296" y="6327740"/>
            <a:ext cx="1008112" cy="227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4F06C36-30E3-4EC4-970C-BDB2513E3A51}" type="datetime1">
              <a:rPr lang="nl-NL" smtClean="0"/>
              <a:t>14-3-2018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220072" y="6562118"/>
            <a:ext cx="3024336" cy="2071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voorbeeldpresentatie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-4356" y="6602881"/>
            <a:ext cx="461556" cy="2572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B032377-C103-4EFE-98C1-80A6E5A7472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8960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0" r:id="rId4"/>
    <p:sldLayoutId id="2147483652" r:id="rId5"/>
    <p:sldLayoutId id="2147483653" r:id="rId6"/>
    <p:sldLayoutId id="2147483654" r:id="rId7"/>
    <p:sldLayoutId id="2147483655" r:id="rId8"/>
    <p:sldLayoutId id="2147483657" r:id="rId9"/>
    <p:sldLayoutId id="2147483660" r:id="rId10"/>
    <p:sldLayoutId id="2147483662" r:id="rId11"/>
    <p:sldLayoutId id="2147483663" r:id="rId12"/>
    <p:sldLayoutId id="2147483664" r:id="rId13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26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2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inicaltrials.gov/" TargetMode="External"/><Relationship Id="rId2" Type="http://schemas.openxmlformats.org/officeDocument/2006/relationships/hyperlink" Target="https://www.mycancergenome.org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lesley.debacker@uza.be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DDC6F75-3458-41E9-9175-56C0FE22B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699023"/>
            <a:ext cx="6858000" cy="1103986"/>
          </a:xfrm>
        </p:spPr>
        <p:txBody>
          <a:bodyPr>
            <a:normAutofit/>
          </a:bodyPr>
          <a:lstStyle/>
          <a:p>
            <a:r>
              <a:rPr lang="nl-BE" b="1" dirty="0">
                <a:solidFill>
                  <a:srgbClr val="92D050"/>
                </a:solidFill>
              </a:rPr>
              <a:t>TOGA protocollen boek</a:t>
            </a:r>
            <a:br>
              <a:rPr lang="nl-BE" b="1" dirty="0">
                <a:solidFill>
                  <a:srgbClr val="92D050"/>
                </a:solidFill>
              </a:rPr>
            </a:br>
            <a:r>
              <a:rPr lang="nl-BE" sz="2025" b="1" dirty="0"/>
              <a:t>20 maart 2018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3EC2997F-5293-467D-B750-806957700E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  <a:p>
            <a:endParaRPr lang="nl-BE" dirty="0"/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xmlns="" id="{CFF6EF36-53FC-488D-A22A-29D651E01C19}"/>
              </a:ext>
            </a:extLst>
          </p:cNvPr>
          <p:cNvSpPr txBox="1">
            <a:spLocks/>
          </p:cNvSpPr>
          <p:nvPr/>
        </p:nvSpPr>
        <p:spPr>
          <a:xfrm>
            <a:off x="694418" y="3463999"/>
            <a:ext cx="7806602" cy="337355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BE" sz="1800" dirty="0"/>
          </a:p>
          <a:p>
            <a:pPr lvl="1"/>
            <a:endParaRPr lang="nl-BE" sz="1500" dirty="0"/>
          </a:p>
        </p:txBody>
      </p:sp>
      <p:pic>
        <p:nvPicPr>
          <p:cNvPr id="5" name="Picture 2" descr="Afbeeldingsresultaat voor groepswerk">
            <a:extLst>
              <a:ext uri="{FF2B5EF4-FFF2-40B4-BE49-F238E27FC236}">
                <a16:creationId xmlns:a16="http://schemas.microsoft.com/office/drawing/2014/main" xmlns="" id="{992B7EB4-9BB2-44CF-B01B-6ECEE3471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173" y="3463999"/>
            <a:ext cx="4496243" cy="190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228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070F32C-2B92-49E1-A6BB-316F79753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rgbClr val="92D050"/>
                </a:solidFill>
              </a:rPr>
              <a:t>Follow-up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xmlns="" id="{1A5A120C-5A30-4C8B-AC39-0AFA7544075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40" y="2125266"/>
            <a:ext cx="6495437" cy="3263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632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313E798-294B-4F23-A1B4-24FEA7AAE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err="1">
                <a:solidFill>
                  <a:srgbClr val="92D050"/>
                </a:solidFill>
              </a:rPr>
              <a:t>Anatomopathologie</a:t>
            </a:r>
            <a:endParaRPr lang="nl-BE" b="1" dirty="0">
              <a:solidFill>
                <a:srgbClr val="92D05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3F001A65-CA67-4A0B-8734-58F801E20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188179"/>
            <a:ext cx="8064896" cy="4895850"/>
          </a:xfrm>
        </p:spPr>
        <p:txBody>
          <a:bodyPr/>
          <a:lstStyle/>
          <a:p>
            <a:r>
              <a:rPr lang="nl-BE" dirty="0" err="1"/>
              <a:t>Dr</a:t>
            </a:r>
            <a:r>
              <a:rPr lang="nl-BE" dirty="0"/>
              <a:t> Marjan </a:t>
            </a:r>
            <a:r>
              <a:rPr lang="nl-BE" dirty="0" err="1"/>
              <a:t>Hertoghs</a:t>
            </a:r>
            <a:endParaRPr lang="nl-BE" dirty="0"/>
          </a:p>
          <a:p>
            <a:r>
              <a:rPr lang="nl-BE" dirty="0"/>
              <a:t>Prof </a:t>
            </a:r>
            <a:r>
              <a:rPr lang="nl-BE" dirty="0" err="1"/>
              <a:t>Dr</a:t>
            </a:r>
            <a:r>
              <a:rPr lang="nl-BE" dirty="0"/>
              <a:t> Patrick </a:t>
            </a:r>
            <a:r>
              <a:rPr lang="nl-BE" dirty="0" smtClean="0"/>
              <a:t>Pauwels</a:t>
            </a:r>
          </a:p>
          <a:p>
            <a:endParaRPr lang="nl-B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 smtClean="0"/>
              <a:t>classificatie van longtumoren, adenocarcinomen, </a:t>
            </a:r>
            <a:r>
              <a:rPr lang="nl-BE" dirty="0" err="1" smtClean="0"/>
              <a:t>grootcellige</a:t>
            </a:r>
            <a:r>
              <a:rPr lang="nl-BE" dirty="0" smtClean="0"/>
              <a:t> carcinomen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 err="1" smtClean="0"/>
              <a:t>immunohistochemie</a:t>
            </a:r>
            <a:r>
              <a:rPr lang="nl-BE" dirty="0" smtClean="0"/>
              <a:t> NSCLC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 err="1" smtClean="0"/>
              <a:t>reflextesting</a:t>
            </a:r>
            <a:endParaRPr lang="nl-BE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 smtClean="0"/>
              <a:t>classificatie van NET tumoren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 smtClean="0"/>
              <a:t>classificatie van </a:t>
            </a:r>
            <a:r>
              <a:rPr lang="nl-BE" dirty="0" err="1" smtClean="0"/>
              <a:t>mesothelioma</a:t>
            </a:r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10597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6CB3999-E71C-4559-8C22-7D0A3468D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b="1" dirty="0">
                <a:solidFill>
                  <a:srgbClr val="92D050"/>
                </a:solidFill>
              </a:rPr>
              <a:t>Radiotherapie en behandeling van solitaire hersenmetastase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52F6A546-51E8-4964-8D11-2BDD2FB0D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772816"/>
            <a:ext cx="7903789" cy="3898975"/>
          </a:xfrm>
          <a:ln w="3175">
            <a:noFill/>
          </a:ln>
        </p:spPr>
        <p:txBody>
          <a:bodyPr>
            <a:normAutofit/>
          </a:bodyPr>
          <a:lstStyle/>
          <a:p>
            <a:r>
              <a:rPr lang="nl-BE" dirty="0" err="1"/>
              <a:t>Dr</a:t>
            </a:r>
            <a:r>
              <a:rPr lang="nl-BE" dirty="0"/>
              <a:t> Christel De </a:t>
            </a:r>
            <a:r>
              <a:rPr lang="nl-BE" dirty="0" err="1"/>
              <a:t>Pooter</a:t>
            </a:r>
            <a:endParaRPr lang="nl-BE" dirty="0"/>
          </a:p>
          <a:p>
            <a:r>
              <a:rPr lang="nl-BE" dirty="0" err="1"/>
              <a:t>Dr</a:t>
            </a:r>
            <a:r>
              <a:rPr lang="nl-BE" dirty="0"/>
              <a:t> Chris Goor</a:t>
            </a:r>
          </a:p>
          <a:p>
            <a:endParaRPr lang="nl-BE" dirty="0"/>
          </a:p>
          <a:p>
            <a:pPr lvl="1"/>
            <a:r>
              <a:rPr lang="nl-BE" dirty="0"/>
              <a:t>Belang van stereotactische RT</a:t>
            </a:r>
          </a:p>
          <a:p>
            <a:pPr lvl="1"/>
            <a:endParaRPr lang="nl-BE" dirty="0"/>
          </a:p>
          <a:p>
            <a:pPr lvl="1"/>
            <a:endParaRPr lang="nl-BE" dirty="0"/>
          </a:p>
          <a:p>
            <a:pPr lvl="1"/>
            <a:r>
              <a:rPr lang="nl-BE" sz="2800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 ASCO meeting: donderdag 21 juni 2018</a:t>
            </a:r>
          </a:p>
          <a:p>
            <a:pPr lvl="1"/>
            <a:r>
              <a:rPr lang="nl-BE" sz="2800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Herfst symposium: vrijdag 05 oktober 2018</a:t>
            </a:r>
          </a:p>
          <a:p>
            <a:pPr lvl="1"/>
            <a:endParaRPr lang="nl-BE" b="1" i="1" dirty="0">
              <a:solidFill>
                <a:srgbClr val="92D050"/>
              </a:solidFill>
            </a:endParaRPr>
          </a:p>
          <a:p>
            <a:pPr lvl="1"/>
            <a:endParaRPr lang="nl-BE" dirty="0"/>
          </a:p>
          <a:p>
            <a:pPr lvl="1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24051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625B5E8-C8FA-416C-ADF6-900B1D389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>MOC</a:t>
            </a:r>
            <a:br>
              <a:rPr lang="nl-NL" dirty="0"/>
            </a:br>
            <a:r>
              <a:rPr lang="nl-NL" dirty="0"/>
              <a:t>multidisciplinair oncologisch handboek: 2004</a:t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endParaRPr lang="nl-BE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A88D980A-6548-43AE-8CD6-76FF52C564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28650" y="2427060"/>
            <a:ext cx="5572231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>
              <a:tabLst>
                <a:tab pos="336947" algn="r"/>
              </a:tabLst>
            </a:pPr>
            <a:r>
              <a:rPr lang="nl-NL" altLang="nl-BE" sz="1200" dirty="0">
                <a:ea typeface="Times New Roman" panose="02020603050405020304" pitchFamily="18" charset="0"/>
                <a:cs typeface="Arial" panose="020B0604020202020204" pitchFamily="34" charset="0"/>
              </a:rPr>
              <a:t>AZ Heilige Familie, Reet</a:t>
            </a:r>
            <a:endParaRPr lang="nl-BE" altLang="nl-BE" sz="1200" dirty="0"/>
          </a:p>
          <a:p>
            <a:pPr defTabSz="685800">
              <a:tabLst>
                <a:tab pos="336947" algn="r"/>
              </a:tabLst>
            </a:pPr>
            <a:r>
              <a:rPr lang="nl-BE" altLang="nl-BE" sz="1200" dirty="0">
                <a:ea typeface="Times New Roman" panose="02020603050405020304" pitchFamily="18" charset="0"/>
                <a:cs typeface="Arial" panose="020B0604020202020204" pitchFamily="34" charset="0"/>
              </a:rPr>
              <a:t>AZ </a:t>
            </a:r>
            <a:r>
              <a:rPr lang="nl-BE" altLang="nl-BE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Klina</a:t>
            </a:r>
            <a:r>
              <a:rPr lang="nl-BE" altLang="nl-BE" sz="1200" dirty="0">
                <a:ea typeface="Times New Roman" panose="02020603050405020304" pitchFamily="18" charset="0"/>
                <a:cs typeface="Arial" panose="020B0604020202020204" pitchFamily="34" charset="0"/>
              </a:rPr>
              <a:t>, Brasschaat</a:t>
            </a:r>
            <a:endParaRPr lang="nl-BE" altLang="nl-BE" sz="1200" dirty="0"/>
          </a:p>
          <a:p>
            <a:pPr defTabSz="685800">
              <a:tabLst>
                <a:tab pos="336947" algn="r"/>
              </a:tabLst>
            </a:pPr>
            <a:r>
              <a:rPr lang="nl-BE" altLang="nl-BE" sz="1200" dirty="0">
                <a:ea typeface="Times New Roman" panose="02020603050405020304" pitchFamily="18" charset="0"/>
                <a:cs typeface="Arial" panose="020B0604020202020204" pitchFamily="34" charset="0"/>
              </a:rPr>
              <a:t>AZ Nikolaas, St </a:t>
            </a:r>
            <a:r>
              <a:rPr lang="nl-BE" altLang="nl-BE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Niklaas</a:t>
            </a:r>
            <a:endParaRPr lang="nl-BE" altLang="nl-BE" sz="1200" dirty="0"/>
          </a:p>
          <a:p>
            <a:pPr defTabSz="685800">
              <a:tabLst>
                <a:tab pos="336947" algn="r"/>
              </a:tabLst>
            </a:pPr>
            <a:r>
              <a:rPr lang="en-US" altLang="nl-BE" sz="1200" dirty="0">
                <a:ea typeface="Times New Roman" panose="02020603050405020304" pitchFamily="18" charset="0"/>
                <a:cs typeface="Arial" panose="020B0604020202020204" pitchFamily="34" charset="0"/>
              </a:rPr>
              <a:t>GZA campus St </a:t>
            </a:r>
            <a:r>
              <a:rPr lang="en-US" altLang="nl-BE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Augustinus</a:t>
            </a:r>
            <a:r>
              <a:rPr lang="en-US" altLang="nl-BE" sz="1200" dirty="0">
                <a:ea typeface="Times New Roman" panose="02020603050405020304" pitchFamily="18" charset="0"/>
                <a:cs typeface="Arial" panose="020B0604020202020204" pitchFamily="34" charset="0"/>
              </a:rPr>
              <a:t>, St </a:t>
            </a:r>
            <a:r>
              <a:rPr lang="en-US" altLang="nl-BE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Vincentius</a:t>
            </a:r>
            <a:r>
              <a:rPr lang="en-US" altLang="nl-BE" sz="1200" dirty="0">
                <a:ea typeface="Times New Roman" panose="02020603050405020304" pitchFamily="18" charset="0"/>
                <a:cs typeface="Arial" panose="020B0604020202020204" pitchFamily="34" charset="0"/>
              </a:rPr>
              <a:t>, St </a:t>
            </a:r>
            <a:r>
              <a:rPr lang="en-US" altLang="nl-BE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Jozef</a:t>
            </a:r>
            <a:endParaRPr lang="nl-BE" altLang="nl-BE" sz="1200" dirty="0"/>
          </a:p>
          <a:p>
            <a:pPr defTabSz="685800">
              <a:tabLst>
                <a:tab pos="336947" algn="r"/>
              </a:tabLst>
            </a:pPr>
            <a:r>
              <a:rPr lang="en-US" altLang="nl-BE" sz="1200" dirty="0">
                <a:ea typeface="Times New Roman" panose="02020603050405020304" pitchFamily="18" charset="0"/>
                <a:cs typeface="Arial" panose="020B0604020202020204" pitchFamily="34" charset="0"/>
              </a:rPr>
              <a:t>AZ St </a:t>
            </a:r>
            <a:r>
              <a:rPr lang="en-US" altLang="nl-BE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Dimpna</a:t>
            </a:r>
            <a:r>
              <a:rPr lang="en-US" altLang="nl-BE" sz="1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nl-BE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Geel</a:t>
            </a:r>
            <a:endParaRPr lang="nl-BE" altLang="nl-BE" sz="1200" dirty="0"/>
          </a:p>
          <a:p>
            <a:pPr defTabSz="685800">
              <a:tabLst>
                <a:tab pos="336947" algn="r"/>
              </a:tabLst>
            </a:pPr>
            <a:r>
              <a:rPr lang="en-US" altLang="nl-BE" sz="1200" dirty="0">
                <a:ea typeface="Times New Roman" panose="02020603050405020304" pitchFamily="18" charset="0"/>
                <a:cs typeface="Arial" panose="020B0604020202020204" pitchFamily="34" charset="0"/>
              </a:rPr>
              <a:t>AZ St </a:t>
            </a:r>
            <a:r>
              <a:rPr lang="en-US" altLang="nl-BE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Jozef</a:t>
            </a:r>
            <a:r>
              <a:rPr lang="en-US" altLang="nl-BE" sz="1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nl-BE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Malle</a:t>
            </a:r>
            <a:endParaRPr lang="nl-BE" altLang="nl-BE" sz="1200" dirty="0"/>
          </a:p>
          <a:p>
            <a:pPr defTabSz="685800">
              <a:tabLst>
                <a:tab pos="336947" algn="r"/>
              </a:tabLst>
            </a:pPr>
            <a:r>
              <a:rPr lang="nl-NL" altLang="nl-BE" sz="1200" dirty="0">
                <a:ea typeface="Times New Roman" panose="02020603050405020304" pitchFamily="18" charset="0"/>
                <a:cs typeface="Arial" panose="020B0604020202020204" pitchFamily="34" charset="0"/>
              </a:rPr>
              <a:t>Heilig Hartziekenhuis Lier</a:t>
            </a:r>
            <a:endParaRPr lang="nl-BE" altLang="nl-BE" sz="1200" dirty="0"/>
          </a:p>
          <a:p>
            <a:pPr defTabSz="685800">
              <a:tabLst>
                <a:tab pos="336947" algn="r"/>
              </a:tabLst>
            </a:pPr>
            <a:r>
              <a:rPr lang="nl-NL" altLang="nl-BE" sz="1200" dirty="0">
                <a:ea typeface="Times New Roman" panose="02020603050405020304" pitchFamily="18" charset="0"/>
                <a:cs typeface="Arial" panose="020B0604020202020204" pitchFamily="34" charset="0"/>
              </a:rPr>
              <a:t>Monica vzw (campus Antwerpen, campus Deurne)</a:t>
            </a:r>
            <a:endParaRPr lang="nl-BE" altLang="nl-BE" sz="1200" dirty="0"/>
          </a:p>
          <a:p>
            <a:pPr defTabSz="685800">
              <a:tabLst>
                <a:tab pos="336947" algn="r"/>
              </a:tabLst>
            </a:pPr>
            <a:r>
              <a:rPr lang="nl-NL" altLang="nl-BE" sz="1200" dirty="0">
                <a:ea typeface="Times New Roman" panose="02020603050405020304" pitchFamily="18" charset="0"/>
                <a:cs typeface="Arial" panose="020B0604020202020204" pitchFamily="34" charset="0"/>
              </a:rPr>
              <a:t>St Jozefkliniek Bornem</a:t>
            </a:r>
            <a:endParaRPr lang="nl-BE" altLang="nl-BE" sz="1200" dirty="0"/>
          </a:p>
          <a:p>
            <a:pPr defTabSz="685800">
              <a:tabLst>
                <a:tab pos="336947" algn="r"/>
              </a:tabLst>
            </a:pPr>
            <a:r>
              <a:rPr lang="nl-NL" altLang="nl-BE" sz="1200" dirty="0">
                <a:ea typeface="Times New Roman" panose="02020603050405020304" pitchFamily="18" charset="0"/>
                <a:cs typeface="Arial" panose="020B0604020202020204" pitchFamily="34" charset="0"/>
              </a:rPr>
              <a:t>Universitair Ziekenhuis Antwerpen (UZA)</a:t>
            </a:r>
            <a:endParaRPr lang="nl-BE" altLang="nl-BE" sz="1200" dirty="0"/>
          </a:p>
          <a:p>
            <a:pPr defTabSz="685800">
              <a:tabLst>
                <a:tab pos="336947" algn="r"/>
              </a:tabLst>
            </a:pPr>
            <a:r>
              <a:rPr lang="nl-NL" altLang="nl-BE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ZiekenhuisNetwerk</a:t>
            </a:r>
            <a:r>
              <a:rPr lang="nl-NL" altLang="nl-BE" sz="1200" dirty="0">
                <a:ea typeface="Times New Roman" panose="02020603050405020304" pitchFamily="18" charset="0"/>
                <a:cs typeface="Arial" panose="020B0604020202020204" pitchFamily="34" charset="0"/>
              </a:rPr>
              <a:t> Antwerpen (ZNA), campus Middelheim, STER en Jan </a:t>
            </a:r>
            <a:r>
              <a:rPr lang="nl-NL" altLang="nl-BE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Palfijn</a:t>
            </a:r>
            <a:endParaRPr lang="nl-BE" altLang="nl-BE" sz="1200" dirty="0"/>
          </a:p>
          <a:p>
            <a:pPr defTabSz="685800">
              <a:tabLst>
                <a:tab pos="336947" algn="r"/>
              </a:tabLst>
            </a:pPr>
            <a:r>
              <a:rPr lang="nl-NL" altLang="nl-BE" sz="1200" dirty="0">
                <a:ea typeface="Times New Roman" panose="02020603050405020304" pitchFamily="18" charset="0"/>
                <a:cs typeface="Arial" panose="020B0604020202020204" pitchFamily="34" charset="0"/>
              </a:rPr>
              <a:t>H Hart Ziekenhuis Mol</a:t>
            </a:r>
            <a:endParaRPr lang="nl-BE" altLang="nl-BE" sz="1200" dirty="0"/>
          </a:p>
          <a:p>
            <a:pPr defTabSz="685800">
              <a:tabLst>
                <a:tab pos="336947" algn="r"/>
              </a:tabLst>
            </a:pPr>
            <a:r>
              <a:rPr lang="nl-NL" altLang="nl-BE" sz="12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AZ St Elisabeth Herentals</a:t>
            </a:r>
            <a:endParaRPr lang="nl-BE" altLang="nl-BE" sz="1200" dirty="0"/>
          </a:p>
          <a:p>
            <a:pPr defTabSz="685800">
              <a:tabLst>
                <a:tab pos="336947" algn="r"/>
              </a:tabLst>
            </a:pPr>
            <a:r>
              <a:rPr lang="nl-NL" altLang="nl-BE" sz="12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AZ St Maarten Mechelen</a:t>
            </a:r>
            <a:endParaRPr lang="nl-BE" altLang="nl-BE" sz="1200" dirty="0"/>
          </a:p>
          <a:p>
            <a:pPr defTabSz="685800">
              <a:tabLst>
                <a:tab pos="336947" algn="r"/>
              </a:tabLst>
            </a:pPr>
            <a:endParaRPr lang="nl-BE" altLang="nl-BE" sz="1350" dirty="0"/>
          </a:p>
        </p:txBody>
      </p:sp>
    </p:spTree>
    <p:extLst>
      <p:ext uri="{BB962C8B-B14F-4D97-AF65-F5344CB8AC3E}">
        <p14:creationId xmlns:p14="http://schemas.microsoft.com/office/powerpoint/2010/main" val="394851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290BF63-FCAB-4DCC-A51E-1B38A0B2B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rgbClr val="92D050"/>
                </a:solidFill>
              </a:rPr>
              <a:t>Behandeling van NSCLC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AA03A4AD-89CE-4B9B-8B31-577D77E29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err="1"/>
              <a:t>Dr</a:t>
            </a:r>
            <a:r>
              <a:rPr lang="nl-BE" dirty="0"/>
              <a:t> Sarah </a:t>
            </a:r>
            <a:r>
              <a:rPr lang="nl-BE" dirty="0" err="1"/>
              <a:t>Declerck</a:t>
            </a:r>
            <a:r>
              <a:rPr lang="nl-BE" dirty="0"/>
              <a:t>: stadium IV: ESMO </a:t>
            </a:r>
            <a:r>
              <a:rPr lang="nl-BE" dirty="0" err="1"/>
              <a:t>guidelines</a:t>
            </a:r>
            <a:r>
              <a:rPr lang="nl-BE" dirty="0"/>
              <a:t>, </a:t>
            </a:r>
            <a:r>
              <a:rPr lang="nl-BE" dirty="0" err="1"/>
              <a:t>medical</a:t>
            </a:r>
            <a:r>
              <a:rPr lang="nl-BE" dirty="0"/>
              <a:t> </a:t>
            </a:r>
            <a:r>
              <a:rPr lang="nl-BE" dirty="0" err="1"/>
              <a:t>need</a:t>
            </a:r>
            <a:r>
              <a:rPr lang="nl-BE" dirty="0"/>
              <a:t> toegevoegd, immunotherapie, NSCC en SCC, pre operatieve evaluatie</a:t>
            </a:r>
          </a:p>
          <a:p>
            <a:endParaRPr lang="nl-BE" dirty="0"/>
          </a:p>
          <a:p>
            <a:r>
              <a:rPr lang="nl-BE" dirty="0" err="1"/>
              <a:t>Dr</a:t>
            </a:r>
            <a:r>
              <a:rPr lang="nl-BE" dirty="0"/>
              <a:t> Danny Galdermans: doelgerichte therapie: apart hoofdstuk: EGFR, ALK, ROS, BRAF //  MET, RET, HER</a:t>
            </a:r>
          </a:p>
          <a:p>
            <a:pPr lvl="1"/>
            <a:r>
              <a:rPr lang="nl-BE" b="1" u="sng" dirty="0">
                <a:hlinkClick r:id="rId2"/>
              </a:rPr>
              <a:t>https://www.mycancergenome.org/</a:t>
            </a:r>
            <a:endParaRPr lang="nl-BE" dirty="0"/>
          </a:p>
          <a:p>
            <a:pPr lvl="2"/>
            <a:r>
              <a:rPr lang="nl-BE" b="1" dirty="0"/>
              <a:t>mutaties opzoeken en voorstel naar therapie </a:t>
            </a:r>
            <a:endParaRPr lang="nl-BE" dirty="0"/>
          </a:p>
          <a:p>
            <a:pPr lvl="1"/>
            <a:r>
              <a:rPr lang="nl-BE" b="1" u="sng" dirty="0">
                <a:hlinkClick r:id="rId3"/>
              </a:rPr>
              <a:t>https://www.</a:t>
            </a:r>
            <a:r>
              <a:rPr lang="nl-BE" b="1" u="sng" dirty="0">
                <a:solidFill>
                  <a:schemeClr val="accent1"/>
                </a:solidFill>
                <a:hlinkClick r:id="rId3"/>
              </a:rPr>
              <a:t>clinicaltrials</a:t>
            </a:r>
            <a:r>
              <a:rPr lang="nl-BE" b="1" u="sng" dirty="0">
                <a:hlinkClick r:id="rId3"/>
              </a:rPr>
              <a:t>.gov</a:t>
            </a:r>
            <a:endParaRPr lang="nl-BE" dirty="0"/>
          </a:p>
          <a:p>
            <a:pPr lvl="2"/>
            <a:r>
              <a:rPr lang="nl-BE" b="1" dirty="0"/>
              <a:t>trial sites per land</a:t>
            </a:r>
            <a:endParaRPr lang="nl-BE" dirty="0"/>
          </a:p>
          <a:p>
            <a:pPr lvl="1"/>
            <a:r>
              <a:rPr lang="nl-BE" b="1" u="sng" dirty="0">
                <a:solidFill>
                  <a:schemeClr val="accent1"/>
                </a:solidFill>
              </a:rPr>
              <a:t>Leg het voor aan het MAB: </a:t>
            </a:r>
            <a:r>
              <a:rPr lang="nl-BE" b="1" u="sng" dirty="0" err="1">
                <a:solidFill>
                  <a:schemeClr val="accent1"/>
                </a:solidFill>
              </a:rPr>
              <a:t>Molecular</a:t>
            </a:r>
            <a:r>
              <a:rPr lang="nl-BE" b="1" u="sng" dirty="0">
                <a:solidFill>
                  <a:schemeClr val="accent1"/>
                </a:solidFill>
              </a:rPr>
              <a:t> </a:t>
            </a:r>
            <a:r>
              <a:rPr lang="nl-BE" b="1" u="sng" dirty="0" err="1">
                <a:solidFill>
                  <a:schemeClr val="accent1"/>
                </a:solidFill>
              </a:rPr>
              <a:t>Advisory</a:t>
            </a:r>
            <a:r>
              <a:rPr lang="nl-BE" b="1" u="sng" dirty="0">
                <a:solidFill>
                  <a:schemeClr val="accent1"/>
                </a:solidFill>
              </a:rPr>
              <a:t> Board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280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B5F7CFC-4386-4BA8-A7D2-DD589AC58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rgbClr val="92D050"/>
                </a:solidFill>
              </a:rPr>
              <a:t>Behandeling van SCLC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286736A9-10E7-4193-890E-A78B590BF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Weinig verandering</a:t>
            </a:r>
          </a:p>
          <a:p>
            <a:r>
              <a:rPr lang="nl-BE" dirty="0"/>
              <a:t>Meedoen aan studies bv. MERU studie, ROVA-T, DLL3 blokker	 </a:t>
            </a:r>
          </a:p>
        </p:txBody>
      </p:sp>
    </p:spTree>
    <p:extLst>
      <p:ext uri="{BB962C8B-B14F-4D97-AF65-F5344CB8AC3E}">
        <p14:creationId xmlns:p14="http://schemas.microsoft.com/office/powerpoint/2010/main" val="1720523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1D756A1-C97B-4BF0-B187-CDB3D4837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rgbClr val="92D050"/>
                </a:solidFill>
              </a:rPr>
              <a:t>Behandeling van mesothelioom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0C1D34AF-F00A-488E-9053-215886A8C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/>
              <a:t>Dr</a:t>
            </a:r>
            <a:r>
              <a:rPr lang="nl-BE" dirty="0"/>
              <a:t> Koen </a:t>
            </a:r>
            <a:r>
              <a:rPr lang="nl-BE" dirty="0" err="1"/>
              <a:t>Deschepper</a:t>
            </a:r>
            <a:r>
              <a:rPr lang="nl-BE" dirty="0"/>
              <a:t> </a:t>
            </a:r>
          </a:p>
          <a:p>
            <a:endParaRPr lang="nl-BE" dirty="0"/>
          </a:p>
          <a:p>
            <a:pPr lvl="1"/>
            <a:r>
              <a:rPr lang="nl-BE" dirty="0"/>
              <a:t>ESMO </a:t>
            </a:r>
            <a:r>
              <a:rPr lang="nl-BE" dirty="0" err="1"/>
              <a:t>Guidelines</a:t>
            </a:r>
            <a:endParaRPr lang="nl-BE" dirty="0"/>
          </a:p>
          <a:p>
            <a:pPr lvl="1"/>
            <a:r>
              <a:rPr lang="nl-BE" dirty="0"/>
              <a:t>Studies!</a:t>
            </a:r>
          </a:p>
          <a:p>
            <a:pPr lvl="1"/>
            <a:r>
              <a:rPr lang="nl-BE" dirty="0"/>
              <a:t>Profylactische RT op insteekplaatsen: niet nuttig</a:t>
            </a:r>
          </a:p>
          <a:p>
            <a:pPr lvl="1"/>
            <a:r>
              <a:rPr lang="nl-BE" dirty="0" err="1"/>
              <a:t>extrapleurale</a:t>
            </a:r>
            <a:r>
              <a:rPr lang="nl-BE" dirty="0"/>
              <a:t> </a:t>
            </a:r>
            <a:r>
              <a:rPr lang="nl-BE" dirty="0" err="1"/>
              <a:t>pneumonectomie</a:t>
            </a:r>
            <a:r>
              <a:rPr lang="nl-BE" dirty="0"/>
              <a:t> en chemoradiatie: wegens hoge mortaliteit (tot 30%) alleen in trialverband</a:t>
            </a:r>
          </a:p>
          <a:p>
            <a:pPr lvl="1"/>
            <a:r>
              <a:rPr lang="nl-BE" dirty="0" err="1"/>
              <a:t>extended</a:t>
            </a:r>
            <a:r>
              <a:rPr lang="nl-BE" dirty="0"/>
              <a:t> </a:t>
            </a:r>
            <a:r>
              <a:rPr lang="nl-BE" dirty="0" err="1"/>
              <a:t>pleurectomie</a:t>
            </a:r>
            <a:r>
              <a:rPr lang="nl-BE" dirty="0"/>
              <a:t>/decorticatie maar long blijft ter plaatse</a:t>
            </a:r>
          </a:p>
        </p:txBody>
      </p:sp>
    </p:spTree>
    <p:extLst>
      <p:ext uri="{BB962C8B-B14F-4D97-AF65-F5344CB8AC3E}">
        <p14:creationId xmlns:p14="http://schemas.microsoft.com/office/powerpoint/2010/main" val="60520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CC98FD9-79AA-45D4-B8DA-361264419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rgbClr val="92D050"/>
                </a:solidFill>
              </a:rPr>
              <a:t>Behandeling van maligne </a:t>
            </a:r>
            <a:r>
              <a:rPr lang="nl-BE" b="1" dirty="0" err="1">
                <a:solidFill>
                  <a:srgbClr val="92D050"/>
                </a:solidFill>
              </a:rPr>
              <a:t>thymoom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82867BCB-7FA0-4367-A19B-5061D2C5D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Prof </a:t>
            </a:r>
            <a:r>
              <a:rPr lang="nl-BE" dirty="0" err="1"/>
              <a:t>Dr</a:t>
            </a:r>
            <a:r>
              <a:rPr lang="nl-BE" dirty="0"/>
              <a:t> Paul Van </a:t>
            </a:r>
            <a:r>
              <a:rPr lang="nl-BE" dirty="0" smtClean="0"/>
              <a:t>Schil</a:t>
            </a:r>
          </a:p>
          <a:p>
            <a:endParaRPr lang="nl-B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 smtClean="0"/>
              <a:t>weinig verandering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474909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FC3D65E-A4DF-42D0-BF62-94C4DC0E1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b="1" dirty="0">
                <a:solidFill>
                  <a:srgbClr val="92D050"/>
                </a:solidFill>
              </a:rPr>
              <a:t>Behandeling van </a:t>
            </a:r>
            <a:r>
              <a:rPr lang="nl-BE" b="1" dirty="0" err="1">
                <a:solidFill>
                  <a:srgbClr val="92D050"/>
                </a:solidFill>
              </a:rPr>
              <a:t>Neuro-Endocriene</a:t>
            </a:r>
            <a:r>
              <a:rPr lang="nl-BE" b="1" dirty="0">
                <a:solidFill>
                  <a:srgbClr val="92D050"/>
                </a:solidFill>
              </a:rPr>
              <a:t> Tumoren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5A44F0A3-565F-4DD0-88F3-722A92442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Dr</a:t>
            </a:r>
            <a:r>
              <a:rPr lang="nl-NL" dirty="0"/>
              <a:t> Anneke </a:t>
            </a:r>
            <a:r>
              <a:rPr lang="nl-NL" dirty="0" err="1"/>
              <a:t>Lefebure</a:t>
            </a:r>
            <a:endParaRPr lang="nl-NL" dirty="0"/>
          </a:p>
          <a:p>
            <a:endParaRPr lang="nl-NL" dirty="0"/>
          </a:p>
          <a:p>
            <a:pPr lvl="1"/>
            <a:r>
              <a:rPr lang="nl-NL" dirty="0"/>
              <a:t>NET-MOC  bij </a:t>
            </a:r>
            <a:r>
              <a:rPr lang="nl-NL" u="sng" dirty="0">
                <a:hlinkClick r:id="rId2"/>
              </a:rPr>
              <a:t>lesley.debacker@uza.be</a:t>
            </a:r>
            <a:r>
              <a:rPr lang="nl-NL" dirty="0"/>
              <a:t>)</a:t>
            </a:r>
          </a:p>
          <a:p>
            <a:pPr lvl="1"/>
            <a:r>
              <a:rPr lang="nl-NL" dirty="0" err="1"/>
              <a:t>Everolimus</a:t>
            </a:r>
            <a:r>
              <a:rPr lang="nl-NL" dirty="0"/>
              <a:t> 10 mg tablet  1/dag</a:t>
            </a:r>
          </a:p>
          <a:p>
            <a:pPr lvl="1"/>
            <a:r>
              <a:rPr lang="nl-NL" dirty="0"/>
              <a:t>PRRT (</a:t>
            </a:r>
            <a:r>
              <a:rPr lang="nl-NL" dirty="0" err="1"/>
              <a:t>Peptid</a:t>
            </a:r>
            <a:r>
              <a:rPr lang="nl-NL" dirty="0"/>
              <a:t> Receptor Radionucleotide Therapie)</a:t>
            </a:r>
          </a:p>
          <a:p>
            <a:pPr lvl="4"/>
            <a:r>
              <a:rPr lang="nl-NL" dirty="0"/>
              <a:t>Via NET MOC, via UZ Leuven of </a:t>
            </a:r>
            <a:r>
              <a:rPr lang="nl-NL" dirty="0" err="1"/>
              <a:t>Bordet</a:t>
            </a:r>
            <a:r>
              <a:rPr lang="nl-NL" dirty="0"/>
              <a:t> (nog niet terugbetaald) </a:t>
            </a:r>
            <a:endParaRPr lang="nl-BE" dirty="0"/>
          </a:p>
          <a:p>
            <a:pPr lvl="1"/>
            <a:r>
              <a:rPr lang="nl-NL" dirty="0"/>
              <a:t>Chemotherapie: bv CAPTEM (</a:t>
            </a:r>
            <a:r>
              <a:rPr lang="nl-NL" dirty="0" err="1"/>
              <a:t>capecitabine-temozolomide</a:t>
            </a:r>
            <a:r>
              <a:rPr lang="nl-NL" dirty="0"/>
              <a:t>); </a:t>
            </a:r>
            <a:r>
              <a:rPr lang="nl-NL" dirty="0" err="1"/>
              <a:t>platinum-vepesid</a:t>
            </a:r>
            <a:r>
              <a:rPr lang="nl-NL" dirty="0"/>
              <a:t> ? ( bij </a:t>
            </a:r>
            <a:r>
              <a:rPr lang="nl-NL" dirty="0" err="1"/>
              <a:t>aggressieve</a:t>
            </a:r>
            <a:r>
              <a:rPr lang="nl-NL" dirty="0"/>
              <a:t> NET tumoren)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068801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A627CF6-C177-4797-8A65-0D9248915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rgbClr val="92D050"/>
                </a:solidFill>
              </a:rPr>
              <a:t>Behandeling van</a:t>
            </a:r>
            <a:endParaRPr lang="nl-BE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xmlns="" id="{189EBAFA-AAFF-429A-981F-167B1DF7B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  <a:p>
            <a:r>
              <a:rPr lang="nl-BE" dirty="0"/>
              <a:t>Vena Cava Superior Syndroom</a:t>
            </a:r>
          </a:p>
          <a:p>
            <a:r>
              <a:rPr lang="nl-BE" dirty="0"/>
              <a:t>Dubbele tumoren</a:t>
            </a:r>
          </a:p>
          <a:p>
            <a:r>
              <a:rPr lang="nl-BE" dirty="0"/>
              <a:t>Maligne pleuravocht</a:t>
            </a:r>
          </a:p>
          <a:p>
            <a:r>
              <a:rPr lang="nl-BE" dirty="0" err="1"/>
              <a:t>Interventionele</a:t>
            </a:r>
            <a:r>
              <a:rPr lang="nl-BE" dirty="0"/>
              <a:t> bronchoscopie</a:t>
            </a:r>
          </a:p>
          <a:p>
            <a:endParaRPr lang="nl-BE" dirty="0"/>
          </a:p>
          <a:p>
            <a:pPr lvl="1"/>
            <a:r>
              <a:rPr lang="nl-BE" b="1" dirty="0">
                <a:solidFill>
                  <a:srgbClr val="92D050"/>
                </a:solidFill>
              </a:rPr>
              <a:t>IDEM</a:t>
            </a:r>
          </a:p>
        </p:txBody>
      </p:sp>
    </p:spTree>
    <p:extLst>
      <p:ext uri="{BB962C8B-B14F-4D97-AF65-F5344CB8AC3E}">
        <p14:creationId xmlns:p14="http://schemas.microsoft.com/office/powerpoint/2010/main" val="2279972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99AAC6B-EA4C-4C79-BF8B-B4E7DC66C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rgbClr val="92D050"/>
                </a:solidFill>
              </a:rPr>
              <a:t>Behandeling van SPN</a:t>
            </a:r>
            <a:endParaRPr lang="nl-BE" dirty="0"/>
          </a:p>
        </p:txBody>
      </p:sp>
      <p:pic>
        <p:nvPicPr>
          <p:cNvPr id="4" name="Tijdelijke aanduiding voor inhoud 3" descr="Afbeeldingsresultaat voor fleischner society app">
            <a:extLst>
              <a:ext uri="{FF2B5EF4-FFF2-40B4-BE49-F238E27FC236}">
                <a16:creationId xmlns:a16="http://schemas.microsoft.com/office/drawing/2014/main" xmlns="" id="{5D982135-786A-4137-8114-CBF7B448311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1" y="2125266"/>
            <a:ext cx="3686628" cy="334875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Afbeelding 4" descr="Afbeeldingsresultaat voor fleischner society app">
            <a:extLst>
              <a:ext uri="{FF2B5EF4-FFF2-40B4-BE49-F238E27FC236}">
                <a16:creationId xmlns:a16="http://schemas.microsoft.com/office/drawing/2014/main" xmlns="" id="{8C5A0C58-F765-44A0-BDE6-11B304ADC67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033" y="2127550"/>
            <a:ext cx="3819746" cy="33464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4506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Kantoorthema">
  <a:themeElements>
    <a:clrScheme name="UA 2">
      <a:dk1>
        <a:sysClr val="windowText" lastClr="000000"/>
      </a:dk1>
      <a:lt1>
        <a:sysClr val="window" lastClr="FFFFFF"/>
      </a:lt1>
      <a:dk2>
        <a:srgbClr val="004466"/>
      </a:dk2>
      <a:lt2>
        <a:srgbClr val="BBCCCC"/>
      </a:lt2>
      <a:accent1>
        <a:srgbClr val="004466"/>
      </a:accent1>
      <a:accent2>
        <a:srgbClr val="881133"/>
      </a:accent2>
      <a:accent3>
        <a:srgbClr val="889999"/>
      </a:accent3>
      <a:accent4>
        <a:srgbClr val="3399CC"/>
      </a:accent4>
      <a:accent5>
        <a:srgbClr val="DD9911"/>
      </a:accent5>
      <a:accent6>
        <a:srgbClr val="AAAA00"/>
      </a:accent6>
      <a:hlink>
        <a:srgbClr val="004466"/>
      </a:hlink>
      <a:folHlink>
        <a:srgbClr val="881133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335</Words>
  <Application>Microsoft Office PowerPoint</Application>
  <PresentationFormat>Diavoorstelling (4:3)</PresentationFormat>
  <Paragraphs>81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Kantoorthema</vt:lpstr>
      <vt:lpstr>TOGA protocollen boek 20 maart 2018</vt:lpstr>
      <vt:lpstr>  MOC multidisciplinair oncologisch handboek: 2004  </vt:lpstr>
      <vt:lpstr>Behandeling van NSCLC</vt:lpstr>
      <vt:lpstr>Behandeling van SCLC</vt:lpstr>
      <vt:lpstr>Behandeling van mesothelioom</vt:lpstr>
      <vt:lpstr>Behandeling van maligne thymoom</vt:lpstr>
      <vt:lpstr>Behandeling van Neuro-Endocriene Tumoren</vt:lpstr>
      <vt:lpstr>Behandeling van</vt:lpstr>
      <vt:lpstr>Behandeling van SPN</vt:lpstr>
      <vt:lpstr>Follow-up</vt:lpstr>
      <vt:lpstr>Anatomopathologie</vt:lpstr>
      <vt:lpstr>Radiotherapie en behandeling van solitaire hersenmetastase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2013-10-11T12:12:31Z</dcterms:created>
  <dcterms:modified xsi:type="dcterms:W3CDTF">2018-03-14T18:55:21Z</dcterms:modified>
</cp:coreProperties>
</file>