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8" r:id="rId2"/>
    <p:sldId id="339" r:id="rId3"/>
    <p:sldId id="340" r:id="rId4"/>
    <p:sldId id="341" r:id="rId5"/>
    <p:sldId id="352" r:id="rId6"/>
    <p:sldId id="353" r:id="rId7"/>
    <p:sldId id="354" r:id="rId8"/>
    <p:sldId id="355" r:id="rId9"/>
    <p:sldId id="350" r:id="rId10"/>
    <p:sldId id="343" r:id="rId11"/>
    <p:sldId id="356" r:id="rId12"/>
    <p:sldId id="357" r:id="rId13"/>
    <p:sldId id="358" r:id="rId14"/>
    <p:sldId id="364" r:id="rId15"/>
    <p:sldId id="359" r:id="rId16"/>
    <p:sldId id="360" r:id="rId17"/>
    <p:sldId id="363" r:id="rId18"/>
    <p:sldId id="361" r:id="rId19"/>
    <p:sldId id="351" r:id="rId20"/>
    <p:sldId id="366" r:id="rId21"/>
    <p:sldId id="368" r:id="rId22"/>
    <p:sldId id="369" r:id="rId23"/>
    <p:sldId id="345" r:id="rId24"/>
    <p:sldId id="365" r:id="rId25"/>
    <p:sldId id="367" r:id="rId26"/>
    <p:sldId id="346" r:id="rId27"/>
    <p:sldId id="347" r:id="rId28"/>
    <p:sldId id="371" r:id="rId29"/>
    <p:sldId id="372" r:id="rId30"/>
    <p:sldId id="348" r:id="rId31"/>
    <p:sldId id="349" r:id="rId32"/>
    <p:sldId id="373" r:id="rId33"/>
    <p:sldId id="370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550" userDrawn="1">
          <p15:clr>
            <a:srgbClr val="A4A3A4"/>
          </p15:clr>
        </p15:guide>
        <p15:guide id="2" pos="44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1" autoAdjust="0"/>
    <p:restoredTop sz="94677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-1584" y="-96"/>
      </p:cViewPr>
      <p:guideLst>
        <p:guide orient="horz" pos="550"/>
        <p:guide pos="448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39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18AFD-C969-8843-B9BA-6E60BFBCEBF1}" type="datetimeFigureOut">
              <a:rPr lang="nl-NL" smtClean="0"/>
              <a:pPr/>
              <a:t>4/10/18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EF15-54E4-5549-9DC0-802918E60F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282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B2F6-766E-4F43-9014-BE7A116ECE58}" type="datetimeFigureOut">
              <a:rPr lang="nl-NL" smtClean="0"/>
              <a:pPr/>
              <a:t>4/10/18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DCCC3-B34D-1D43-875E-7A0C0B0C5E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743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/>
              <a:t>CSF concentraties zijn geen goede maat voor aanwezigheid</a:t>
            </a:r>
            <a:r>
              <a:rPr lang="nl-BE" baseline="0" smtClean="0"/>
              <a:t> van het geneesmiddel in het hersenweefsel aangezien in de bloed-CSF-barrière geen efflux transporters aanwezig zijn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DCCC3-B34D-1D43-875E-7A0C0B0C5EB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77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4125"/>
            <a:ext cx="9144000" cy="3967163"/>
          </a:xfrm>
        </p:spPr>
        <p:txBody>
          <a:bodyPr lIns="1080000" tIns="468000" rIns="1080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0" y="3060071"/>
            <a:ext cx="9144000" cy="909242"/>
          </a:xfrm>
          <a:solidFill>
            <a:schemeClr val="accent1">
              <a:alpha val="62000"/>
            </a:schemeClr>
          </a:solidFill>
        </p:spPr>
        <p:txBody>
          <a:bodyPr lIns="720000" rIns="72000" anchor="ctr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grpSp>
        <p:nvGrpSpPr>
          <p:cNvPr id="17" name="Groeperen 16"/>
          <p:cNvGrpSpPr/>
          <p:nvPr userDrawn="1"/>
        </p:nvGrpSpPr>
        <p:grpSpPr>
          <a:xfrm>
            <a:off x="2052774" y="3964152"/>
            <a:ext cx="7104583" cy="875057"/>
            <a:chOff x="2737031" y="3977599"/>
            <a:chExt cx="9472777" cy="1031601"/>
          </a:xfrm>
        </p:grpSpPr>
        <p:sp>
          <p:nvSpPr>
            <p:cNvPr id="14" name="Vrije vorm 13"/>
            <p:cNvSpPr/>
            <p:nvPr userDrawn="1"/>
          </p:nvSpPr>
          <p:spPr>
            <a:xfrm rot="10800000">
              <a:off x="3962429" y="3977599"/>
              <a:ext cx="8247379" cy="1031600"/>
            </a:xfrm>
            <a:custGeom>
              <a:avLst/>
              <a:gdLst>
                <a:gd name="connsiteX0" fmla="*/ 8247379 w 8247379"/>
                <a:gd name="connsiteY0" fmla="*/ 928815 h 928815"/>
                <a:gd name="connsiteX1" fmla="*/ 0 w 8247379"/>
                <a:gd name="connsiteY1" fmla="*/ 928815 h 928815"/>
                <a:gd name="connsiteX2" fmla="*/ 0 w 8247379"/>
                <a:gd name="connsiteY2" fmla="*/ 0 h 928815"/>
                <a:gd name="connsiteX3" fmla="*/ 8247379 w 8247379"/>
                <a:gd name="connsiteY3" fmla="*/ 0 h 92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379" h="928815">
                  <a:moveTo>
                    <a:pt x="8247379" y="928815"/>
                  </a:moveTo>
                  <a:lnTo>
                    <a:pt x="0" y="928815"/>
                  </a:lnTo>
                  <a:lnTo>
                    <a:pt x="0" y="0"/>
                  </a:lnTo>
                  <a:lnTo>
                    <a:pt x="8247379" y="0"/>
                  </a:lnTo>
                  <a:close/>
                </a:path>
              </a:pathLst>
            </a:cu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 err="1" smtClean="0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  <p:sp>
          <p:nvSpPr>
            <p:cNvPr id="15" name="Vrije vorm 14"/>
            <p:cNvSpPr/>
            <p:nvPr userDrawn="1"/>
          </p:nvSpPr>
          <p:spPr>
            <a:xfrm flipH="1">
              <a:off x="2737031" y="3977601"/>
              <a:ext cx="1225399" cy="1031599"/>
            </a:xfrm>
            <a:custGeom>
              <a:avLst/>
              <a:gdLst>
                <a:gd name="connsiteX0" fmla="*/ 0 w 909748"/>
                <a:gd name="connsiteY0" fmla="*/ 765869 h 765869"/>
                <a:gd name="connsiteX1" fmla="*/ 24592 w 909748"/>
                <a:gd name="connsiteY1" fmla="*/ 763803 h 765869"/>
                <a:gd name="connsiteX2" fmla="*/ 42131 w 909748"/>
                <a:gd name="connsiteY2" fmla="*/ 763803 h 765869"/>
                <a:gd name="connsiteX3" fmla="*/ 42131 w 909748"/>
                <a:gd name="connsiteY3" fmla="*/ 762332 h 765869"/>
                <a:gd name="connsiteX4" fmla="*/ 178356 w 909748"/>
                <a:gd name="connsiteY4" fmla="*/ 750886 h 765869"/>
                <a:gd name="connsiteX5" fmla="*/ 909748 w 909748"/>
                <a:gd name="connsiteY5" fmla="*/ 3062 h 765869"/>
                <a:gd name="connsiteX6" fmla="*/ 909006 w 909748"/>
                <a:gd name="connsiteY6" fmla="*/ 0 h 765869"/>
                <a:gd name="connsiteX7" fmla="*/ 0 w 909748"/>
                <a:gd name="connsiteY7" fmla="*/ 0 h 76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9748" h="765869">
                  <a:moveTo>
                    <a:pt x="0" y="765869"/>
                  </a:moveTo>
                  <a:lnTo>
                    <a:pt x="24592" y="763803"/>
                  </a:lnTo>
                  <a:lnTo>
                    <a:pt x="42131" y="763803"/>
                  </a:lnTo>
                  <a:lnTo>
                    <a:pt x="42131" y="762332"/>
                  </a:lnTo>
                  <a:lnTo>
                    <a:pt x="178356" y="750886"/>
                  </a:lnTo>
                  <a:cubicBezTo>
                    <a:pt x="595764" y="679709"/>
                    <a:pt x="909748" y="371942"/>
                    <a:pt x="909748" y="3062"/>
                  </a:cubicBezTo>
                  <a:lnTo>
                    <a:pt x="9090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NL" sz="1200" dirty="0" err="1" smtClean="0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971821" y="3971288"/>
            <a:ext cx="6172179" cy="881369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Naam van </a:t>
            </a:r>
            <a:r>
              <a:rPr lang="nl-NL" smtClean="0"/>
              <a:t>de spreker</a:t>
            </a:r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7119" r="89561" b="18852"/>
          <a:stretch/>
        </p:blipFill>
        <p:spPr>
          <a:xfrm>
            <a:off x="8205346" y="6112507"/>
            <a:ext cx="766462" cy="629392"/>
          </a:xfrm>
          <a:prstGeom prst="rect">
            <a:avLst/>
          </a:prstGeom>
          <a:effectLst/>
        </p:spPr>
      </p:pic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5" y="5871731"/>
            <a:ext cx="1924812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0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2001078"/>
            <a:ext cx="2562225" cy="3912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28651" y="1011427"/>
            <a:ext cx="7831931" cy="4463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3486151" y="2001078"/>
            <a:ext cx="4974431" cy="3912360"/>
          </a:xfrm>
        </p:spPr>
        <p:txBody>
          <a:bodyPr lIns="900000" tIns="432000" rIns="900000"/>
          <a:lstStyle>
            <a:lvl1pPr algn="ctr">
              <a:defRPr sz="1200"/>
            </a:lvl1pPr>
          </a:lstStyle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3052" y="6553643"/>
            <a:ext cx="640117" cy="18696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 smtClean="0"/>
              <a:t>08-02-17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456318" y="6421475"/>
            <a:ext cx="3086100" cy="161460"/>
          </a:xfrm>
        </p:spPr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3169" y="6549851"/>
            <a:ext cx="339249" cy="187250"/>
          </a:xfrm>
        </p:spPr>
        <p:txBody>
          <a:bodyPr/>
          <a:lstStyle>
            <a:lvl1pPr>
              <a:defRPr sz="675"/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3052" y="6553643"/>
            <a:ext cx="640117" cy="18696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 smtClean="0"/>
              <a:t>08-02-17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456318" y="6421475"/>
            <a:ext cx="3086100" cy="161460"/>
          </a:xfrm>
        </p:spPr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3169" y="6549851"/>
            <a:ext cx="339249" cy="187250"/>
          </a:xfrm>
        </p:spPr>
        <p:txBody>
          <a:bodyPr/>
          <a:lstStyle>
            <a:lvl1pPr>
              <a:defRPr sz="675"/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444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843790" y="4049824"/>
            <a:ext cx="5171608" cy="1001868"/>
          </a:xfrm>
        </p:spPr>
        <p:txBody>
          <a:bodyPr/>
          <a:lstStyle>
            <a:lvl1pPr marL="0" indent="0">
              <a:buNone/>
              <a:defRPr sz="150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Naam van </a:t>
            </a:r>
            <a:r>
              <a:rPr lang="nl-NL" smtClean="0"/>
              <a:t>de auteur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08-02-17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3" name="Groeperen 12"/>
          <p:cNvGrpSpPr>
            <a:grpSpLocks noChangeAspect="1"/>
          </p:cNvGrpSpPr>
          <p:nvPr userDrawn="1"/>
        </p:nvGrpSpPr>
        <p:grpSpPr>
          <a:xfrm>
            <a:off x="1203960" y="1653812"/>
            <a:ext cx="504000" cy="281531"/>
            <a:chOff x="8453413" y="1358152"/>
            <a:chExt cx="798671" cy="413997"/>
          </a:xfrm>
          <a:solidFill>
            <a:schemeClr val="bg1"/>
          </a:solidFill>
        </p:grpSpPr>
        <p:sp>
          <p:nvSpPr>
            <p:cNvPr id="14" name="Ovaal 13"/>
            <p:cNvSpPr/>
            <p:nvPr/>
          </p:nvSpPr>
          <p:spPr>
            <a:xfrm>
              <a:off x="8453413" y="1358152"/>
              <a:ext cx="206999" cy="413997"/>
            </a:xfrm>
            <a:prstGeom prst="ellipse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200" dirty="0" err="1" smtClean="0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  <p:sp>
          <p:nvSpPr>
            <p:cNvPr id="15" name="Ovaal 14"/>
            <p:cNvSpPr/>
            <p:nvPr/>
          </p:nvSpPr>
          <p:spPr>
            <a:xfrm>
              <a:off x="8749249" y="1358152"/>
              <a:ext cx="206999" cy="413997"/>
            </a:xfrm>
            <a:prstGeom prst="ellipse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200" dirty="0" err="1" smtClean="0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  <p:sp>
          <p:nvSpPr>
            <p:cNvPr id="16" name="Ovaal 15"/>
            <p:cNvSpPr/>
            <p:nvPr/>
          </p:nvSpPr>
          <p:spPr>
            <a:xfrm>
              <a:off x="9045085" y="1358152"/>
              <a:ext cx="206999" cy="413997"/>
            </a:xfrm>
            <a:prstGeom prst="ellipse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200" dirty="0" err="1" smtClean="0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</p:grpSp>
      <p:sp>
        <p:nvSpPr>
          <p:cNvPr id="18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1844279" y="1598723"/>
            <a:ext cx="5171118" cy="24511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5" y="6265392"/>
            <a:ext cx="962406" cy="429768"/>
          </a:xfrm>
          <a:prstGeom prst="rect">
            <a:avLst/>
          </a:prstGeom>
        </p:spPr>
      </p:pic>
      <p:sp>
        <p:nvSpPr>
          <p:cNvPr id="19" name="Tekstvak 18"/>
          <p:cNvSpPr txBox="1"/>
          <p:nvPr userDrawn="1"/>
        </p:nvSpPr>
        <p:spPr>
          <a:xfrm rot="10800000" flipV="1">
            <a:off x="8259047" y="6561064"/>
            <a:ext cx="97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/>
                </a:solidFill>
              </a:rPr>
              <a:t>I</a:t>
            </a:r>
            <a:endParaRPr lang="nl-NL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7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 U -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/>
          <p:cNvSpPr/>
          <p:nvPr/>
        </p:nvSpPr>
        <p:spPr>
          <a:xfrm flipH="1">
            <a:off x="-3351" y="3429368"/>
            <a:ext cx="9150702" cy="916067"/>
          </a:xfrm>
          <a:custGeom>
            <a:avLst/>
            <a:gdLst>
              <a:gd name="connsiteX0" fmla="*/ 12199677 w 12200936"/>
              <a:gd name="connsiteY0" fmla="*/ 0 h 1300672"/>
              <a:gd name="connsiteX1" fmla="*/ 9093050 w 12200936"/>
              <a:gd name="connsiteY1" fmla="*/ 0 h 1300672"/>
              <a:gd name="connsiteX2" fmla="*/ 9092856 w 12200936"/>
              <a:gd name="connsiteY2" fmla="*/ 799 h 1300672"/>
              <a:gd name="connsiteX3" fmla="*/ 0 w 12200936"/>
              <a:gd name="connsiteY3" fmla="*/ 799 h 1300672"/>
              <a:gd name="connsiteX4" fmla="*/ 0 w 12200936"/>
              <a:gd name="connsiteY4" fmla="*/ 1296275 h 1300672"/>
              <a:gd name="connsiteX5" fmla="*/ 10594019 w 12200936"/>
              <a:gd name="connsiteY5" fmla="*/ 1296275 h 1300672"/>
              <a:gd name="connsiteX6" fmla="*/ 10646363 w 12200936"/>
              <a:gd name="connsiteY6" fmla="*/ 1300672 h 1300672"/>
              <a:gd name="connsiteX7" fmla="*/ 10698708 w 12200936"/>
              <a:gd name="connsiteY7" fmla="*/ 1296275 h 1300672"/>
              <a:gd name="connsiteX8" fmla="*/ 10728475 w 12200936"/>
              <a:gd name="connsiteY8" fmla="*/ 1296275 h 1300672"/>
              <a:gd name="connsiteX9" fmla="*/ 10728475 w 12200936"/>
              <a:gd name="connsiteY9" fmla="*/ 1293777 h 1300672"/>
              <a:gd name="connsiteX10" fmla="*/ 10959667 w 12200936"/>
              <a:gd name="connsiteY10" fmla="*/ 1274352 h 1300672"/>
              <a:gd name="connsiteX11" fmla="*/ 12200936 w 12200936"/>
              <a:gd name="connsiteY11" fmla="*/ 5196 h 130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0936" h="1300672">
                <a:moveTo>
                  <a:pt x="12199677" y="0"/>
                </a:moveTo>
                <a:lnTo>
                  <a:pt x="9093050" y="0"/>
                </a:lnTo>
                <a:lnTo>
                  <a:pt x="9092856" y="799"/>
                </a:lnTo>
                <a:lnTo>
                  <a:pt x="0" y="799"/>
                </a:lnTo>
                <a:lnTo>
                  <a:pt x="0" y="1296275"/>
                </a:lnTo>
                <a:lnTo>
                  <a:pt x="10594019" y="1296275"/>
                </a:lnTo>
                <a:lnTo>
                  <a:pt x="10646363" y="1300672"/>
                </a:lnTo>
                <a:lnTo>
                  <a:pt x="10698708" y="1296275"/>
                </a:lnTo>
                <a:lnTo>
                  <a:pt x="10728475" y="1296275"/>
                </a:lnTo>
                <a:lnTo>
                  <a:pt x="10728475" y="1293777"/>
                </a:lnTo>
                <a:lnTo>
                  <a:pt x="10959667" y="1274352"/>
                </a:lnTo>
                <a:cubicBezTo>
                  <a:pt x="11668063" y="1153557"/>
                  <a:pt x="12200936" y="631235"/>
                  <a:pt x="12200936" y="5196"/>
                </a:cubicBezTo>
                <a:close/>
              </a:path>
            </a:pathLst>
          </a:cu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 err="1" smtClean="0">
              <a:solidFill>
                <a:srgbClr val="0033A0"/>
              </a:solidFill>
              <a:latin typeface="Lucida Sans Standaard" charset="0"/>
              <a:ea typeface="Lucida Sans Standaard" charset="0"/>
              <a:cs typeface="Lucida Sans Standaard" charset="0"/>
            </a:endParaRP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3" hasCustomPrompt="1"/>
          </p:nvPr>
        </p:nvSpPr>
        <p:spPr>
          <a:xfrm>
            <a:off x="-3351" y="2434006"/>
            <a:ext cx="7848600" cy="999346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5pPr marL="1371600" indent="0">
              <a:buNone/>
              <a:defRPr baseline="0"/>
            </a:lvl5pPr>
          </a:lstStyle>
          <a:p>
            <a:pPr lvl="4"/>
            <a:r>
              <a:rPr lang="nl-NL" smtClean="0"/>
              <a:t> 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93327" y="2612887"/>
            <a:ext cx="6625829" cy="809625"/>
          </a:xfrm>
        </p:spPr>
        <p:txBody>
          <a:bodyPr/>
          <a:lstStyle>
            <a:lvl1pPr algn="r">
              <a:defRPr sz="45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DANK U - THANK YOU</a:t>
            </a:r>
            <a:endParaRPr lang="nl-NL" dirty="0" smtClean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7119" r="89561" b="18852"/>
          <a:stretch/>
        </p:blipFill>
        <p:spPr>
          <a:xfrm>
            <a:off x="8205346" y="6112507"/>
            <a:ext cx="766462" cy="629392"/>
          </a:xfrm>
          <a:prstGeom prst="rect">
            <a:avLst/>
          </a:prstGeom>
          <a:effectLst/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5" y="5871731"/>
            <a:ext cx="1924812" cy="859536"/>
          </a:xfrm>
          <a:prstGeom prst="rect">
            <a:avLst/>
          </a:prstGeom>
        </p:spPr>
      </p:pic>
      <p:sp>
        <p:nvSpPr>
          <p:cNvPr id="16" name="Tijdelijke aanduiding vo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68440" y="6223000"/>
            <a:ext cx="2000250" cy="469718"/>
          </a:xfrm>
        </p:spPr>
        <p:txBody>
          <a:bodyPr/>
          <a:lstStyle>
            <a:lvl1pPr>
              <a:spcAft>
                <a:spcPts val="150"/>
              </a:spcAft>
              <a:defRPr sz="1050"/>
            </a:lvl1pPr>
          </a:lstStyle>
          <a:p>
            <a:pPr lvl="0"/>
            <a:r>
              <a:rPr lang="nl-NL" dirty="0" smtClean="0"/>
              <a:t>Campus</a:t>
            </a:r>
            <a:br>
              <a:rPr lang="nl-NL" dirty="0" smtClean="0"/>
            </a:br>
            <a:r>
              <a:rPr lang="nl-NL" dirty="0" smtClean="0"/>
              <a:t>Adres</a:t>
            </a:r>
            <a:br>
              <a:rPr lang="nl-NL" dirty="0" smtClean="0"/>
            </a:br>
            <a:r>
              <a:rPr lang="nl-NL" dirty="0" smtClean="0"/>
              <a:t>Gemeente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08778" y="6222999"/>
            <a:ext cx="2000250" cy="461701"/>
          </a:xfrm>
        </p:spPr>
        <p:txBody>
          <a:bodyPr/>
          <a:lstStyle>
            <a:lvl1pPr marL="0" indent="0">
              <a:spcAft>
                <a:spcPts val="150"/>
              </a:spcAft>
              <a:tabLst>
                <a:tab pos="332185" algn="l"/>
              </a:tabLst>
              <a:defRPr sz="1050"/>
            </a:lvl1pPr>
          </a:lstStyle>
          <a:p>
            <a:pPr lvl="0"/>
            <a:r>
              <a:rPr lang="nl-NL" dirty="0" smtClean="0"/>
              <a:t>T	</a:t>
            </a:r>
            <a:r>
              <a:rPr lang="nl-NL" dirty="0" err="1" smtClean="0"/>
              <a:t>xxxxxxxxxxx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	</a:t>
            </a:r>
            <a:r>
              <a:rPr lang="nl-NL" dirty="0" err="1" smtClean="0"/>
              <a:t>xxxxxx@yyyy.zz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3401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 U -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-3350" y="-10860"/>
            <a:ext cx="9150702" cy="3433371"/>
          </a:xfrm>
        </p:spPr>
        <p:txBody>
          <a:bodyPr lIns="1080000" tIns="468000" rIns="1080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68440" y="6223000"/>
            <a:ext cx="2000250" cy="469718"/>
          </a:xfrm>
        </p:spPr>
        <p:txBody>
          <a:bodyPr/>
          <a:lstStyle>
            <a:lvl1pPr>
              <a:spcAft>
                <a:spcPts val="150"/>
              </a:spcAft>
              <a:defRPr sz="1050"/>
            </a:lvl1pPr>
          </a:lstStyle>
          <a:p>
            <a:pPr lvl="0"/>
            <a:r>
              <a:rPr lang="nl-NL" dirty="0" smtClean="0"/>
              <a:t>Campus</a:t>
            </a:r>
            <a:br>
              <a:rPr lang="nl-NL" dirty="0" smtClean="0"/>
            </a:br>
            <a:r>
              <a:rPr lang="nl-NL" dirty="0" smtClean="0"/>
              <a:t>Adres</a:t>
            </a:r>
            <a:br>
              <a:rPr lang="nl-NL" dirty="0" smtClean="0"/>
            </a:br>
            <a:r>
              <a:rPr lang="nl-NL" dirty="0" smtClean="0"/>
              <a:t>Gemeente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08778" y="6222999"/>
            <a:ext cx="2000250" cy="461701"/>
          </a:xfrm>
        </p:spPr>
        <p:txBody>
          <a:bodyPr/>
          <a:lstStyle>
            <a:lvl1pPr marL="0" indent="0">
              <a:spcAft>
                <a:spcPts val="150"/>
              </a:spcAft>
              <a:tabLst>
                <a:tab pos="332185" algn="l"/>
              </a:tabLst>
              <a:defRPr sz="1050"/>
            </a:lvl1pPr>
          </a:lstStyle>
          <a:p>
            <a:pPr lvl="0"/>
            <a:r>
              <a:rPr lang="nl-NL" dirty="0" smtClean="0"/>
              <a:t>T	</a:t>
            </a:r>
            <a:r>
              <a:rPr lang="nl-NL" dirty="0" err="1" smtClean="0"/>
              <a:t>xxxxxxxxxxx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	</a:t>
            </a:r>
            <a:r>
              <a:rPr lang="nl-NL" dirty="0" err="1" smtClean="0"/>
              <a:t>xxxxxx@yyyy.zz</a:t>
            </a:r>
            <a:endParaRPr lang="nl-NL" dirty="0" smtClean="0"/>
          </a:p>
        </p:txBody>
      </p:sp>
      <p:sp>
        <p:nvSpPr>
          <p:cNvPr id="20" name="Vrije vorm 19"/>
          <p:cNvSpPr/>
          <p:nvPr userDrawn="1"/>
        </p:nvSpPr>
        <p:spPr>
          <a:xfrm flipH="1">
            <a:off x="-3351" y="3422644"/>
            <a:ext cx="9150702" cy="916067"/>
          </a:xfrm>
          <a:custGeom>
            <a:avLst/>
            <a:gdLst>
              <a:gd name="connsiteX0" fmla="*/ 12199677 w 12200936"/>
              <a:gd name="connsiteY0" fmla="*/ 0 h 1300672"/>
              <a:gd name="connsiteX1" fmla="*/ 9093050 w 12200936"/>
              <a:gd name="connsiteY1" fmla="*/ 0 h 1300672"/>
              <a:gd name="connsiteX2" fmla="*/ 9092856 w 12200936"/>
              <a:gd name="connsiteY2" fmla="*/ 799 h 1300672"/>
              <a:gd name="connsiteX3" fmla="*/ 0 w 12200936"/>
              <a:gd name="connsiteY3" fmla="*/ 799 h 1300672"/>
              <a:gd name="connsiteX4" fmla="*/ 0 w 12200936"/>
              <a:gd name="connsiteY4" fmla="*/ 1296275 h 1300672"/>
              <a:gd name="connsiteX5" fmla="*/ 10594019 w 12200936"/>
              <a:gd name="connsiteY5" fmla="*/ 1296275 h 1300672"/>
              <a:gd name="connsiteX6" fmla="*/ 10646363 w 12200936"/>
              <a:gd name="connsiteY6" fmla="*/ 1300672 h 1300672"/>
              <a:gd name="connsiteX7" fmla="*/ 10698708 w 12200936"/>
              <a:gd name="connsiteY7" fmla="*/ 1296275 h 1300672"/>
              <a:gd name="connsiteX8" fmla="*/ 10728475 w 12200936"/>
              <a:gd name="connsiteY8" fmla="*/ 1296275 h 1300672"/>
              <a:gd name="connsiteX9" fmla="*/ 10728475 w 12200936"/>
              <a:gd name="connsiteY9" fmla="*/ 1293777 h 1300672"/>
              <a:gd name="connsiteX10" fmla="*/ 10959667 w 12200936"/>
              <a:gd name="connsiteY10" fmla="*/ 1274352 h 1300672"/>
              <a:gd name="connsiteX11" fmla="*/ 12200936 w 12200936"/>
              <a:gd name="connsiteY11" fmla="*/ 5196 h 130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0936" h="1300672">
                <a:moveTo>
                  <a:pt x="12199677" y="0"/>
                </a:moveTo>
                <a:lnTo>
                  <a:pt x="9093050" y="0"/>
                </a:lnTo>
                <a:lnTo>
                  <a:pt x="9092856" y="799"/>
                </a:lnTo>
                <a:lnTo>
                  <a:pt x="0" y="799"/>
                </a:lnTo>
                <a:lnTo>
                  <a:pt x="0" y="1296275"/>
                </a:lnTo>
                <a:lnTo>
                  <a:pt x="10594019" y="1296275"/>
                </a:lnTo>
                <a:lnTo>
                  <a:pt x="10646363" y="1300672"/>
                </a:lnTo>
                <a:lnTo>
                  <a:pt x="10698708" y="1296275"/>
                </a:lnTo>
                <a:lnTo>
                  <a:pt x="10728475" y="1296275"/>
                </a:lnTo>
                <a:lnTo>
                  <a:pt x="10728475" y="1293777"/>
                </a:lnTo>
                <a:lnTo>
                  <a:pt x="10959667" y="1274352"/>
                </a:lnTo>
                <a:cubicBezTo>
                  <a:pt x="11668063" y="1153557"/>
                  <a:pt x="12200936" y="631235"/>
                  <a:pt x="12200936" y="5196"/>
                </a:cubicBezTo>
                <a:close/>
              </a:path>
            </a:pathLst>
          </a:cu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 err="1" smtClean="0">
              <a:solidFill>
                <a:srgbClr val="0033A0"/>
              </a:solidFill>
              <a:latin typeface="Lucida Sans Standaard" charset="0"/>
              <a:ea typeface="Lucida Sans Standaard" charset="0"/>
              <a:cs typeface="Lucida Sans Standaard" charset="0"/>
            </a:endParaRPr>
          </a:p>
        </p:txBody>
      </p:sp>
      <p:sp>
        <p:nvSpPr>
          <p:cNvPr id="21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-3351" y="2434006"/>
            <a:ext cx="7848600" cy="999346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5pPr marL="1371600" indent="0">
              <a:buNone/>
              <a:defRPr baseline="0"/>
            </a:lvl5pPr>
          </a:lstStyle>
          <a:p>
            <a:pPr lvl="4"/>
            <a:r>
              <a:rPr lang="nl-NL" smtClean="0"/>
              <a:t> </a:t>
            </a:r>
            <a:endParaRPr lang="nl-NL" dirty="0"/>
          </a:p>
        </p:txBody>
      </p:sp>
      <p:sp>
        <p:nvSpPr>
          <p:cNvPr id="2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93327" y="2612887"/>
            <a:ext cx="6625829" cy="809625"/>
          </a:xfrm>
        </p:spPr>
        <p:txBody>
          <a:bodyPr/>
          <a:lstStyle>
            <a:lvl1pPr algn="r">
              <a:defRPr sz="45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DANK U - THANK YOU</a:t>
            </a:r>
            <a:endParaRPr lang="nl-NL" dirty="0" smtClean="0"/>
          </a:p>
        </p:txBody>
      </p:sp>
      <p:pic>
        <p:nvPicPr>
          <p:cNvPr id="23" name="Afbeelding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7119" r="89561" b="18852"/>
          <a:stretch/>
        </p:blipFill>
        <p:spPr>
          <a:xfrm>
            <a:off x="8205346" y="6112507"/>
            <a:ext cx="766462" cy="629392"/>
          </a:xfrm>
          <a:prstGeom prst="rect">
            <a:avLst/>
          </a:prstGeom>
          <a:effectLst/>
        </p:spPr>
      </p:pic>
      <p:pic>
        <p:nvPicPr>
          <p:cNvPr id="24" name="Afbeelding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5" y="5871731"/>
            <a:ext cx="1924812" cy="8595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-23695"/>
            <a:ext cx="9144000" cy="3142815"/>
          </a:xfrm>
        </p:spPr>
        <p:txBody>
          <a:bodyPr lIns="1080000" tIns="468000" rIns="1080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4925" y="3119120"/>
            <a:ext cx="8036166" cy="904646"/>
            <a:chOff x="-26569" y="2985248"/>
            <a:chExt cx="12218571" cy="1031600"/>
          </a:xfrm>
          <a:solidFill>
            <a:schemeClr val="accent1"/>
          </a:solidFill>
        </p:grpSpPr>
        <p:sp>
          <p:nvSpPr>
            <p:cNvPr id="12" name="Vrije vorm 11"/>
            <p:cNvSpPr/>
            <p:nvPr/>
          </p:nvSpPr>
          <p:spPr>
            <a:xfrm>
              <a:off x="10966603" y="2985248"/>
              <a:ext cx="1225399" cy="1031599"/>
            </a:xfrm>
            <a:custGeom>
              <a:avLst/>
              <a:gdLst>
                <a:gd name="connsiteX0" fmla="*/ 0 w 909748"/>
                <a:gd name="connsiteY0" fmla="*/ 765869 h 765869"/>
                <a:gd name="connsiteX1" fmla="*/ 24592 w 909748"/>
                <a:gd name="connsiteY1" fmla="*/ 763803 h 765869"/>
                <a:gd name="connsiteX2" fmla="*/ 42131 w 909748"/>
                <a:gd name="connsiteY2" fmla="*/ 763803 h 765869"/>
                <a:gd name="connsiteX3" fmla="*/ 42131 w 909748"/>
                <a:gd name="connsiteY3" fmla="*/ 762332 h 765869"/>
                <a:gd name="connsiteX4" fmla="*/ 178356 w 909748"/>
                <a:gd name="connsiteY4" fmla="*/ 750886 h 765869"/>
                <a:gd name="connsiteX5" fmla="*/ 909748 w 909748"/>
                <a:gd name="connsiteY5" fmla="*/ 3062 h 765869"/>
                <a:gd name="connsiteX6" fmla="*/ 909006 w 909748"/>
                <a:gd name="connsiteY6" fmla="*/ 0 h 765869"/>
                <a:gd name="connsiteX7" fmla="*/ 0 w 909748"/>
                <a:gd name="connsiteY7" fmla="*/ 0 h 76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9748" h="765869">
                  <a:moveTo>
                    <a:pt x="0" y="765869"/>
                  </a:moveTo>
                  <a:lnTo>
                    <a:pt x="24592" y="763803"/>
                  </a:lnTo>
                  <a:lnTo>
                    <a:pt x="42131" y="763803"/>
                  </a:lnTo>
                  <a:lnTo>
                    <a:pt x="42131" y="762332"/>
                  </a:lnTo>
                  <a:lnTo>
                    <a:pt x="178356" y="750886"/>
                  </a:lnTo>
                  <a:cubicBezTo>
                    <a:pt x="595764" y="679709"/>
                    <a:pt x="909748" y="371942"/>
                    <a:pt x="909748" y="3062"/>
                  </a:cubicBezTo>
                  <a:lnTo>
                    <a:pt x="90900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NL" sz="1200" dirty="0" err="1" smtClean="0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  <p:sp>
          <p:nvSpPr>
            <p:cNvPr id="16" name="Vrije vorm 15"/>
            <p:cNvSpPr/>
            <p:nvPr/>
          </p:nvSpPr>
          <p:spPr>
            <a:xfrm rot="10800000">
              <a:off x="-26569" y="2985248"/>
              <a:ext cx="10993169" cy="1031600"/>
            </a:xfrm>
            <a:custGeom>
              <a:avLst/>
              <a:gdLst>
                <a:gd name="connsiteX0" fmla="*/ 8247379 w 8247379"/>
                <a:gd name="connsiteY0" fmla="*/ 928815 h 928815"/>
                <a:gd name="connsiteX1" fmla="*/ 0 w 8247379"/>
                <a:gd name="connsiteY1" fmla="*/ 928815 h 928815"/>
                <a:gd name="connsiteX2" fmla="*/ 0 w 8247379"/>
                <a:gd name="connsiteY2" fmla="*/ 0 h 928815"/>
                <a:gd name="connsiteX3" fmla="*/ 8247379 w 8247379"/>
                <a:gd name="connsiteY3" fmla="*/ 0 h 92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379" h="928815">
                  <a:moveTo>
                    <a:pt x="8247379" y="928815"/>
                  </a:moveTo>
                  <a:lnTo>
                    <a:pt x="0" y="928815"/>
                  </a:lnTo>
                  <a:lnTo>
                    <a:pt x="0" y="0"/>
                  </a:lnTo>
                  <a:lnTo>
                    <a:pt x="8247379" y="0"/>
                  </a:lnTo>
                  <a:close/>
                </a:path>
              </a:pathLst>
            </a:cu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 err="1" smtClean="0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69422" y="3119121"/>
            <a:ext cx="7099269" cy="904645"/>
          </a:xfrm>
        </p:spPr>
        <p:txBody>
          <a:bodyPr anchor="ctr"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Titel van het hoofdstuk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7119" r="89561" b="18852"/>
          <a:stretch/>
        </p:blipFill>
        <p:spPr>
          <a:xfrm>
            <a:off x="8205346" y="6112507"/>
            <a:ext cx="766462" cy="629392"/>
          </a:xfrm>
          <a:prstGeom prst="rect">
            <a:avLst/>
          </a:prstGeom>
          <a:effectLst/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5" y="5871731"/>
            <a:ext cx="1924812" cy="8595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scherm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eren 10"/>
          <p:cNvGrpSpPr/>
          <p:nvPr userDrawn="1"/>
        </p:nvGrpSpPr>
        <p:grpSpPr>
          <a:xfrm>
            <a:off x="4925" y="2776211"/>
            <a:ext cx="8036166" cy="904646"/>
            <a:chOff x="-26569" y="2985248"/>
            <a:chExt cx="12218571" cy="1031600"/>
          </a:xfrm>
          <a:solidFill>
            <a:schemeClr val="accent1"/>
          </a:solidFill>
        </p:grpSpPr>
        <p:sp>
          <p:nvSpPr>
            <p:cNvPr id="12" name="Vrije vorm 11"/>
            <p:cNvSpPr/>
            <p:nvPr/>
          </p:nvSpPr>
          <p:spPr>
            <a:xfrm>
              <a:off x="10966603" y="2985248"/>
              <a:ext cx="1225399" cy="1031599"/>
            </a:xfrm>
            <a:custGeom>
              <a:avLst/>
              <a:gdLst>
                <a:gd name="connsiteX0" fmla="*/ 0 w 909748"/>
                <a:gd name="connsiteY0" fmla="*/ 765869 h 765869"/>
                <a:gd name="connsiteX1" fmla="*/ 24592 w 909748"/>
                <a:gd name="connsiteY1" fmla="*/ 763803 h 765869"/>
                <a:gd name="connsiteX2" fmla="*/ 42131 w 909748"/>
                <a:gd name="connsiteY2" fmla="*/ 763803 h 765869"/>
                <a:gd name="connsiteX3" fmla="*/ 42131 w 909748"/>
                <a:gd name="connsiteY3" fmla="*/ 762332 h 765869"/>
                <a:gd name="connsiteX4" fmla="*/ 178356 w 909748"/>
                <a:gd name="connsiteY4" fmla="*/ 750886 h 765869"/>
                <a:gd name="connsiteX5" fmla="*/ 909748 w 909748"/>
                <a:gd name="connsiteY5" fmla="*/ 3062 h 765869"/>
                <a:gd name="connsiteX6" fmla="*/ 909006 w 909748"/>
                <a:gd name="connsiteY6" fmla="*/ 0 h 765869"/>
                <a:gd name="connsiteX7" fmla="*/ 0 w 909748"/>
                <a:gd name="connsiteY7" fmla="*/ 0 h 76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9748" h="765869">
                  <a:moveTo>
                    <a:pt x="0" y="765869"/>
                  </a:moveTo>
                  <a:lnTo>
                    <a:pt x="24592" y="763803"/>
                  </a:lnTo>
                  <a:lnTo>
                    <a:pt x="42131" y="763803"/>
                  </a:lnTo>
                  <a:lnTo>
                    <a:pt x="42131" y="762332"/>
                  </a:lnTo>
                  <a:lnTo>
                    <a:pt x="178356" y="750886"/>
                  </a:lnTo>
                  <a:cubicBezTo>
                    <a:pt x="595764" y="679709"/>
                    <a:pt x="909748" y="371942"/>
                    <a:pt x="909748" y="3062"/>
                  </a:cubicBezTo>
                  <a:lnTo>
                    <a:pt x="90900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l-NL" sz="1200" dirty="0" err="1" smtClean="0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  <p:sp>
          <p:nvSpPr>
            <p:cNvPr id="16" name="Vrije vorm 15"/>
            <p:cNvSpPr/>
            <p:nvPr/>
          </p:nvSpPr>
          <p:spPr>
            <a:xfrm rot="10800000">
              <a:off x="-26569" y="2985248"/>
              <a:ext cx="10993169" cy="1031600"/>
            </a:xfrm>
            <a:custGeom>
              <a:avLst/>
              <a:gdLst>
                <a:gd name="connsiteX0" fmla="*/ 8247379 w 8247379"/>
                <a:gd name="connsiteY0" fmla="*/ 928815 h 928815"/>
                <a:gd name="connsiteX1" fmla="*/ 0 w 8247379"/>
                <a:gd name="connsiteY1" fmla="*/ 928815 h 928815"/>
                <a:gd name="connsiteX2" fmla="*/ 0 w 8247379"/>
                <a:gd name="connsiteY2" fmla="*/ 0 h 928815"/>
                <a:gd name="connsiteX3" fmla="*/ 8247379 w 8247379"/>
                <a:gd name="connsiteY3" fmla="*/ 0 h 92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379" h="928815">
                  <a:moveTo>
                    <a:pt x="8247379" y="928815"/>
                  </a:moveTo>
                  <a:lnTo>
                    <a:pt x="0" y="928815"/>
                  </a:lnTo>
                  <a:lnTo>
                    <a:pt x="0" y="0"/>
                  </a:lnTo>
                  <a:lnTo>
                    <a:pt x="8247379" y="0"/>
                  </a:lnTo>
                  <a:close/>
                </a:path>
              </a:pathLst>
            </a:cu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 err="1" smtClean="0">
                <a:solidFill>
                  <a:srgbClr val="0033A0"/>
                </a:solidFill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69422" y="2776212"/>
            <a:ext cx="7099269" cy="904645"/>
          </a:xfrm>
        </p:spPr>
        <p:txBody>
          <a:bodyPr anchor="ctr"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Titel van het hoofdstuk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7119" r="89561" b="18852"/>
          <a:stretch/>
        </p:blipFill>
        <p:spPr>
          <a:xfrm>
            <a:off x="8205346" y="6112507"/>
            <a:ext cx="766462" cy="629392"/>
          </a:xfrm>
          <a:prstGeom prst="rect">
            <a:avLst/>
          </a:prstGeom>
          <a:effectLst/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5" y="5871731"/>
            <a:ext cx="1924812" cy="8595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5040" y="6550133"/>
            <a:ext cx="640117" cy="18696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 smtClean="0"/>
              <a:t>08-02-17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3169" y="6549851"/>
            <a:ext cx="339249" cy="187250"/>
          </a:xfrm>
        </p:spPr>
        <p:txBody>
          <a:bodyPr/>
          <a:lstStyle>
            <a:lvl1pPr>
              <a:defRPr sz="675"/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28651" y="1011427"/>
            <a:ext cx="7831931" cy="4463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63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5833109" y="539231"/>
            <a:ext cx="2633387" cy="2325890"/>
          </a:xfrm>
        </p:spPr>
        <p:txBody>
          <a:bodyPr lIns="540000" tIns="468000" rIns="540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98866"/>
            <a:ext cx="4600575" cy="712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001078"/>
            <a:ext cx="4600575" cy="3912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28650" y="1011427"/>
            <a:ext cx="4600575" cy="4463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3052" y="6553643"/>
            <a:ext cx="640117" cy="18696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 smtClean="0"/>
              <a:t>08-02-17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456318" y="6421475"/>
            <a:ext cx="3086100" cy="161460"/>
          </a:xfrm>
        </p:spPr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3169" y="6549851"/>
            <a:ext cx="339249" cy="187250"/>
          </a:xfrm>
        </p:spPr>
        <p:txBody>
          <a:bodyPr/>
          <a:lstStyle>
            <a:lvl1pPr>
              <a:defRPr sz="675"/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afbeelding 8"/>
          <p:cNvSpPr>
            <a:spLocks noGrp="1"/>
          </p:cNvSpPr>
          <p:nvPr>
            <p:ph type="pic" sz="quarter" idx="15"/>
          </p:nvPr>
        </p:nvSpPr>
        <p:spPr>
          <a:xfrm>
            <a:off x="5833109" y="2983173"/>
            <a:ext cx="2633387" cy="2930265"/>
          </a:xfrm>
        </p:spPr>
        <p:txBody>
          <a:bodyPr lIns="540000" tIns="468000" rIns="540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733425" y="2044701"/>
            <a:ext cx="7733071" cy="3868737"/>
          </a:xfrm>
        </p:spPr>
        <p:txBody>
          <a:bodyPr lIns="1080000" tIns="468000" rIns="1080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98866"/>
            <a:ext cx="7837846" cy="712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28650" y="1011427"/>
            <a:ext cx="7837845" cy="4463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3052" y="6553643"/>
            <a:ext cx="640117" cy="18696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 smtClean="0"/>
              <a:t>08-02-17</a:t>
            </a:r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456318" y="6421475"/>
            <a:ext cx="3086100" cy="161460"/>
          </a:xfrm>
        </p:spPr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3169" y="6549851"/>
            <a:ext cx="339249" cy="187250"/>
          </a:xfrm>
        </p:spPr>
        <p:txBody>
          <a:bodyPr/>
          <a:lstStyle>
            <a:lvl1pPr>
              <a:defRPr sz="675"/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733426" y="2044701"/>
            <a:ext cx="3781424" cy="3868737"/>
          </a:xfrm>
        </p:spPr>
        <p:txBody>
          <a:bodyPr lIns="1080000" tIns="468000" rIns="1080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98866"/>
            <a:ext cx="7837568" cy="712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28650" y="1011427"/>
            <a:ext cx="7837568" cy="4463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afbeelding 8"/>
          <p:cNvSpPr>
            <a:spLocks noGrp="1"/>
          </p:cNvSpPr>
          <p:nvPr>
            <p:ph type="pic" sz="quarter" idx="15"/>
          </p:nvPr>
        </p:nvSpPr>
        <p:spPr>
          <a:xfrm>
            <a:off x="4638675" y="2044702"/>
            <a:ext cx="3827543" cy="3868737"/>
          </a:xfrm>
        </p:spPr>
        <p:txBody>
          <a:bodyPr lIns="1080000" tIns="468000" rIns="108000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3052" y="6553643"/>
            <a:ext cx="640117" cy="18696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 smtClean="0"/>
              <a:t>08-02-17</a:t>
            </a:r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456318" y="6421475"/>
            <a:ext cx="3086100" cy="161460"/>
          </a:xfrm>
        </p:spPr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3169" y="6549851"/>
            <a:ext cx="339249" cy="187250"/>
          </a:xfrm>
        </p:spPr>
        <p:txBody>
          <a:bodyPr/>
          <a:lstStyle>
            <a:lvl1pPr>
              <a:defRPr sz="675"/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87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1" y="1825626"/>
            <a:ext cx="3831431" cy="4087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28651" y="1011427"/>
            <a:ext cx="7831931" cy="4463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3052" y="6553643"/>
            <a:ext cx="640117" cy="18696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 smtClean="0"/>
              <a:t>08-02-17</a:t>
            </a:r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456318" y="6421475"/>
            <a:ext cx="3086100" cy="161460"/>
          </a:xfrm>
        </p:spPr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3169" y="6549851"/>
            <a:ext cx="339249" cy="187250"/>
          </a:xfrm>
        </p:spPr>
        <p:txBody>
          <a:bodyPr/>
          <a:lstStyle>
            <a:lvl1pPr>
              <a:defRPr sz="675"/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998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ondertitels e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2374900"/>
            <a:ext cx="3886200" cy="3538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1" y="2374900"/>
            <a:ext cx="3831431" cy="3538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28650" y="1384301"/>
            <a:ext cx="3886200" cy="841718"/>
          </a:xfrm>
        </p:spPr>
        <p:txBody>
          <a:bodyPr anchor="b"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629151" y="1384301"/>
            <a:ext cx="3831431" cy="841718"/>
          </a:xfrm>
        </p:spPr>
        <p:txBody>
          <a:bodyPr anchor="b"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63052" y="6553643"/>
            <a:ext cx="640117" cy="186968"/>
          </a:xfrm>
        </p:spPr>
        <p:txBody>
          <a:bodyPr/>
          <a:lstStyle>
            <a:lvl1pPr algn="r">
              <a:defRPr/>
            </a:lvl1pPr>
          </a:lstStyle>
          <a:p>
            <a:r>
              <a:rPr lang="nl-BE" smtClean="0"/>
              <a:t>08-02-17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456318" y="6421475"/>
            <a:ext cx="3086100" cy="161460"/>
          </a:xfrm>
        </p:spPr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3169" y="6549851"/>
            <a:ext cx="339249" cy="187250"/>
          </a:xfrm>
        </p:spPr>
        <p:txBody>
          <a:bodyPr/>
          <a:lstStyle>
            <a:lvl1pPr>
              <a:defRPr sz="675"/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7119" r="89561" b="18852"/>
          <a:stretch/>
        </p:blipFill>
        <p:spPr>
          <a:xfrm>
            <a:off x="8603523" y="6394396"/>
            <a:ext cx="374319" cy="307378"/>
          </a:xfrm>
          <a:prstGeom prst="rect">
            <a:avLst/>
          </a:prstGeom>
          <a:effectLst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1" y="298866"/>
            <a:ext cx="7831931" cy="712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1" y="2001078"/>
            <a:ext cx="7831931" cy="3912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67143" y="6553133"/>
            <a:ext cx="640117" cy="187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Lucida Sans Standaard" charset="0"/>
              </a:defRPr>
            </a:lvl1pPr>
          </a:lstStyle>
          <a:p>
            <a:pPr algn="r"/>
            <a:r>
              <a:rPr lang="nl-BE" smtClean="0"/>
              <a:t>08-02-17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456318" y="6420083"/>
            <a:ext cx="3086100" cy="161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accent1"/>
                </a:solidFill>
                <a:latin typeface="Lucida Sans Standaard" charset="0"/>
              </a:defRPr>
            </a:lvl1pPr>
          </a:lstStyle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69122" y="6553133"/>
            <a:ext cx="373296" cy="18725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675" b="0" i="0">
                <a:solidFill>
                  <a:schemeClr val="tx1">
                    <a:tint val="75000"/>
                  </a:schemeClr>
                </a:solidFill>
                <a:latin typeface="Lucida Sans Standaard" charset="0"/>
              </a:defRPr>
            </a:lvl1pPr>
          </a:lstStyle>
          <a:p>
            <a:fld id="{13691631-AEA8-B84B-A8F6-7737B395247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Vrije vorm 10"/>
          <p:cNvSpPr/>
          <p:nvPr/>
        </p:nvSpPr>
        <p:spPr>
          <a:xfrm>
            <a:off x="8982648" y="534800"/>
            <a:ext cx="161352" cy="55232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b="0" i="0" dirty="0">
              <a:latin typeface="Lucida Sans Standaard" charset="0"/>
            </a:endParaRPr>
          </a:p>
        </p:txBody>
      </p:sp>
      <p:grpSp>
        <p:nvGrpSpPr>
          <p:cNvPr id="16" name="Groeperen 15"/>
          <p:cNvGrpSpPr>
            <a:grpSpLocks noChangeAspect="1"/>
          </p:cNvGrpSpPr>
          <p:nvPr/>
        </p:nvGrpSpPr>
        <p:grpSpPr>
          <a:xfrm>
            <a:off x="193663" y="692854"/>
            <a:ext cx="288000" cy="199418"/>
            <a:chOff x="8453413" y="1358152"/>
            <a:chExt cx="798671" cy="413997"/>
          </a:xfrm>
        </p:grpSpPr>
        <p:sp>
          <p:nvSpPr>
            <p:cNvPr id="17" name="Ovaal 16"/>
            <p:cNvSpPr/>
            <p:nvPr/>
          </p:nvSpPr>
          <p:spPr>
            <a:xfrm>
              <a:off x="8453413" y="1358152"/>
              <a:ext cx="206999" cy="413997"/>
            </a:xfrm>
            <a:prstGeom prst="ellipse">
              <a:avLst/>
            </a:prstGeom>
            <a:solidFill>
              <a:srgbClr val="ABB202"/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  <p:sp>
          <p:nvSpPr>
            <p:cNvPr id="18" name="Ovaal 17"/>
            <p:cNvSpPr/>
            <p:nvPr/>
          </p:nvSpPr>
          <p:spPr>
            <a:xfrm>
              <a:off x="8749249" y="1358152"/>
              <a:ext cx="206999" cy="413997"/>
            </a:xfrm>
            <a:prstGeom prst="ellipse">
              <a:avLst/>
            </a:prstGeom>
            <a:solidFill>
              <a:srgbClr val="ABB202">
                <a:alpha val="70000"/>
              </a:srgb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  <p:sp>
          <p:nvSpPr>
            <p:cNvPr id="19" name="Ovaal 18"/>
            <p:cNvSpPr/>
            <p:nvPr/>
          </p:nvSpPr>
          <p:spPr>
            <a:xfrm>
              <a:off x="9045085" y="1358152"/>
              <a:ext cx="206999" cy="413997"/>
            </a:xfrm>
            <a:prstGeom prst="ellipse">
              <a:avLst/>
            </a:prstGeom>
            <a:solidFill>
              <a:srgbClr val="ABB202">
                <a:alpha val="50000"/>
              </a:srgb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Lucida Sans Standaard" charset="0"/>
                <a:ea typeface="Lucida Sans Standaard" charset="0"/>
                <a:cs typeface="Lucida Sans Standaard" charset="0"/>
              </a:endParaRPr>
            </a:p>
          </p:txBody>
        </p:sp>
      </p:grpSp>
      <p:sp>
        <p:nvSpPr>
          <p:cNvPr id="21" name="Tekstvak 20"/>
          <p:cNvSpPr txBox="1"/>
          <p:nvPr/>
        </p:nvSpPr>
        <p:spPr>
          <a:xfrm rot="10800000" flipV="1">
            <a:off x="8263860" y="6538914"/>
            <a:ext cx="97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accent1"/>
                </a:solidFill>
              </a:rPr>
              <a:t>I</a:t>
            </a:r>
            <a:endParaRPr lang="nl-NL" sz="900" dirty="0">
              <a:solidFill>
                <a:schemeClr val="accent1"/>
              </a:solidFill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5" y="6265392"/>
            <a:ext cx="962406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8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52" r:id="rId8"/>
    <p:sldLayoutId id="2147483665" r:id="rId9"/>
    <p:sldLayoutId id="2147483666" r:id="rId10"/>
    <p:sldLayoutId id="2147483654" r:id="rId11"/>
    <p:sldLayoutId id="2147483651" r:id="rId12"/>
    <p:sldLayoutId id="2147483655" r:id="rId13"/>
    <p:sldLayoutId id="2147483667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chemeClr val="accent1"/>
          </a:solidFill>
          <a:latin typeface="Lucida Sans" charset="0"/>
          <a:ea typeface="Lucida Sans" charset="0"/>
          <a:cs typeface="Lucida Sans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975"/>
        </a:spcAft>
        <a:buFont typeface="Arial"/>
        <a:buNone/>
        <a:defRPr sz="1500" b="0" i="0" kern="1200">
          <a:solidFill>
            <a:schemeClr val="accent2"/>
          </a:solidFill>
          <a:latin typeface="Lucida Sans" charset="0"/>
          <a:ea typeface="Lucida Sans" charset="0"/>
          <a:cs typeface="Lucida Sans" charset="0"/>
        </a:defRPr>
      </a:lvl1pPr>
      <a:lvl2pPr marL="138113" indent="-128588" algn="l" defTabSz="685800" rtl="0" eaLnBrk="1" latinLnBrk="0" hangingPunct="1">
        <a:lnSpc>
          <a:spcPct val="90000"/>
        </a:lnSpc>
        <a:spcBef>
          <a:spcPts val="0"/>
        </a:spcBef>
        <a:spcAft>
          <a:spcPts val="375"/>
        </a:spcAft>
        <a:buClr>
          <a:schemeClr val="accent1"/>
        </a:buClr>
        <a:buFont typeface="Arial"/>
        <a:buChar char="•"/>
        <a:tabLst/>
        <a:defRPr sz="1200" b="0" i="0" kern="1200">
          <a:solidFill>
            <a:schemeClr val="accent2"/>
          </a:solidFill>
          <a:latin typeface="Lucida Sans" charset="0"/>
          <a:ea typeface="Lucida Sans" charset="0"/>
          <a:cs typeface="Lucida Sans" charset="0"/>
        </a:defRPr>
      </a:lvl2pPr>
      <a:lvl3pPr marL="336947" indent="-128588" algn="l" defTabSz="685800" rtl="0" eaLnBrk="1" latinLnBrk="0" hangingPunct="1">
        <a:lnSpc>
          <a:spcPct val="90000"/>
        </a:lnSpc>
        <a:spcBef>
          <a:spcPts val="0"/>
        </a:spcBef>
        <a:spcAft>
          <a:spcPts val="375"/>
        </a:spcAft>
        <a:buClr>
          <a:schemeClr val="accent1"/>
        </a:buClr>
        <a:buFont typeface=".AppleSystemUIFont" charset="-120"/>
        <a:buChar char="&gt;"/>
        <a:tabLst/>
        <a:defRPr sz="1200" b="0" i="0" kern="1200">
          <a:solidFill>
            <a:schemeClr val="accent2"/>
          </a:solidFill>
          <a:latin typeface="Lucida Sans" charset="0"/>
          <a:ea typeface="Lucida Sans" charset="0"/>
          <a:cs typeface="Lucida Sans" charset="0"/>
        </a:defRPr>
      </a:lvl3pPr>
      <a:lvl4pPr marL="535781" indent="-169069" algn="l" defTabSz="685800" rtl="0" eaLnBrk="1" latinLnBrk="0" hangingPunct="1">
        <a:lnSpc>
          <a:spcPct val="90000"/>
        </a:lnSpc>
        <a:spcBef>
          <a:spcPts val="0"/>
        </a:spcBef>
        <a:spcAft>
          <a:spcPts val="375"/>
        </a:spcAft>
        <a:buClr>
          <a:schemeClr val="accent1"/>
        </a:buClr>
        <a:buFont typeface=".AppleSystemUIFont" charset="-120"/>
        <a:buChar char="-"/>
        <a:tabLst/>
        <a:defRPr sz="1200" b="0" i="0" kern="1200">
          <a:solidFill>
            <a:schemeClr val="accent2"/>
          </a:solidFill>
          <a:latin typeface="Lucida Sans" charset="0"/>
          <a:ea typeface="Lucida Sans" charset="0"/>
          <a:cs typeface="Lucida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accent2"/>
          </a:solidFill>
          <a:latin typeface="Lucida Sans" charset="0"/>
          <a:ea typeface="Lucida Sans" charset="0"/>
          <a:cs typeface="Lucida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 xmlns:mv="urn:schemas-microsoft-com:mac:vml" xmlns:mc="http://schemas.openxmlformats.org/markup-compatibility/2006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748" r="4748"/>
          <a:stretch>
            <a:fillRect/>
          </a:stretch>
        </p:blipFill>
        <p:spPr/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DOELGERICHTE THERAPIE en immuuntherapie </a:t>
            </a:r>
            <a:r>
              <a:rPr lang="nl-NL" dirty="0" smtClean="0"/>
              <a:t>BIJ </a:t>
            </a:r>
            <a:r>
              <a:rPr lang="nl-NL" dirty="0" smtClean="0"/>
              <a:t>HERSENMETASTASEN van NSCLC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Lore Decoster, medische oncologie, UZ Brussel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950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3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 generatie EGFR TKI: </a:t>
            </a:r>
            <a:r>
              <a:rPr lang="nl-NL" sz="3200" cap="none" dirty="0" err="1" smtClean="0"/>
              <a:t>osimertinib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645919" y="6319520"/>
            <a:ext cx="588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Ballard P et al. Clin Cancer Res 2016; Kim M, et al. Pharm Res 2018</a:t>
            </a:r>
            <a:endParaRPr lang="nl-BE" sz="1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509888"/>
            <a:ext cx="7831931" cy="4403549"/>
          </a:xfrm>
        </p:spPr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</a:rPr>
              <a:t>P-</a:t>
            </a:r>
            <a:r>
              <a:rPr lang="nl-NL" sz="2400" dirty="0" err="1" smtClean="0">
                <a:solidFill>
                  <a:srgbClr val="000000"/>
                </a:solidFill>
              </a:rPr>
              <a:t>gp</a:t>
            </a:r>
            <a:r>
              <a:rPr lang="nl-NL" sz="2400" dirty="0" smtClean="0">
                <a:solidFill>
                  <a:srgbClr val="000000"/>
                </a:solidFill>
              </a:rPr>
              <a:t> en </a:t>
            </a:r>
            <a:r>
              <a:rPr lang="nl-NL" sz="2400" dirty="0" err="1" smtClean="0">
                <a:solidFill>
                  <a:srgbClr val="000000"/>
                </a:solidFill>
              </a:rPr>
              <a:t>Bcrp</a:t>
            </a:r>
            <a:r>
              <a:rPr lang="nl-NL" sz="2400" dirty="0" smtClean="0">
                <a:solidFill>
                  <a:srgbClr val="000000"/>
                </a:solidFill>
              </a:rPr>
              <a:t> substraat</a:t>
            </a:r>
          </a:p>
          <a:p>
            <a:pPr marL="342900" indent="-342900">
              <a:buFont typeface="Wingdings" charset="2"/>
              <a:buChar char="Ø"/>
            </a:pPr>
            <a:endParaRPr lang="nl-NL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</a:rPr>
              <a:t>Preklinisch: hogere distributie in non-humane hersenen dan </a:t>
            </a:r>
            <a:r>
              <a:rPr lang="nl-NL" sz="2400" dirty="0" err="1" smtClean="0">
                <a:solidFill>
                  <a:srgbClr val="000000"/>
                </a:solidFill>
              </a:rPr>
              <a:t>gefitinib</a:t>
            </a:r>
            <a:r>
              <a:rPr lang="nl-NL" sz="2400" dirty="0" smtClean="0">
                <a:solidFill>
                  <a:srgbClr val="000000"/>
                </a:solidFill>
              </a:rPr>
              <a:t>/</a:t>
            </a:r>
            <a:r>
              <a:rPr lang="nl-NL" sz="2400" dirty="0" err="1" smtClean="0">
                <a:solidFill>
                  <a:srgbClr val="000000"/>
                </a:solidFill>
              </a:rPr>
              <a:t>erlotinib</a:t>
            </a:r>
            <a:endParaRPr lang="nl-NL" sz="2400" dirty="0">
              <a:solidFill>
                <a:srgbClr val="0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8" y="3657724"/>
            <a:ext cx="6691725" cy="24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144554"/>
            <a:ext cx="7831931" cy="712561"/>
          </a:xfrm>
        </p:spPr>
        <p:txBody>
          <a:bodyPr/>
          <a:lstStyle/>
          <a:p>
            <a:r>
              <a:rPr lang="nl-NL" sz="3200" cap="none" dirty="0" err="1" smtClean="0"/>
              <a:t>Osimertinib</a:t>
            </a:r>
            <a:r>
              <a:rPr lang="nl-NL" sz="3200" cap="none" dirty="0" smtClean="0"/>
              <a:t> in T790M NSCLC: AURA-3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56825"/>
            <a:ext cx="7831931" cy="4191882"/>
          </a:xfrm>
        </p:spPr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Sub-analyse van hersenM+ in AURA-3 studie</a:t>
            </a:r>
          </a:p>
          <a:p>
            <a:pPr marL="481013" lvl="1" indent="-34290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N= 116 ptn waarvan 46 met meetbare letsels</a:t>
            </a:r>
          </a:p>
          <a:p>
            <a:pPr marL="481013" lvl="1" indent="-342900">
              <a:buFont typeface="Wingdings" charset="2"/>
              <a:buChar char="Ø"/>
            </a:pPr>
            <a:endParaRPr lang="nl-BE" sz="21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ICR 70</a:t>
            </a:r>
            <a:r>
              <a:rPr lang="nl-BE" sz="2400" dirty="0" smtClean="0">
                <a:solidFill>
                  <a:srgbClr val="000000"/>
                </a:solidFill>
              </a:rPr>
              <a:t>% vs 31% met chemo</a:t>
            </a:r>
          </a:p>
          <a:p>
            <a:pPr marL="342900" indent="-34290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CNS median PFS 11.7 mo vs 5.6 mo met chemo</a:t>
            </a:r>
            <a:endParaRPr lang="nl-BE" sz="2400" dirty="0">
              <a:solidFill>
                <a:srgbClr val="0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02" y="3185281"/>
            <a:ext cx="8505447" cy="23937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956" y="3185281"/>
            <a:ext cx="4380044" cy="357237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258172" y="6445511"/>
            <a:ext cx="312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Wu</a:t>
            </a:r>
            <a:r>
              <a:rPr lang="nl-NL" sz="1400" dirty="0" smtClean="0"/>
              <a:t> YL et al. J </a:t>
            </a:r>
            <a:r>
              <a:rPr lang="nl-NL" sz="1400" dirty="0" err="1" smtClean="0"/>
              <a:t>Clin</a:t>
            </a:r>
            <a:r>
              <a:rPr lang="nl-NL" sz="1400" dirty="0" smtClean="0"/>
              <a:t>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2018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23042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err="1" smtClean="0"/>
              <a:t>Osimertinib</a:t>
            </a:r>
            <a:r>
              <a:rPr lang="nl-NL" sz="3200" cap="none" dirty="0" smtClean="0"/>
              <a:t> first line: FLAURA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94082"/>
            <a:ext cx="7831931" cy="4370314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Sub-analyse van hersenM+ in FLAURA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N=128 waarvan 41 met meetbare CNS M+</a:t>
            </a:r>
          </a:p>
          <a:p>
            <a:pPr marL="285750" indent="-285750">
              <a:buFont typeface="Wingdings" charset="2"/>
              <a:buChar char="Ø"/>
            </a:pPr>
            <a:endParaRPr lang="nl-BE" sz="240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ICR </a:t>
            </a:r>
            <a:r>
              <a:rPr lang="nl-BE" sz="2400" dirty="0" smtClean="0">
                <a:solidFill>
                  <a:srgbClr val="000000"/>
                </a:solidFill>
              </a:rPr>
              <a:t>91% vs 68% met gefitinib/erlotinib (p=0.066)</a:t>
            </a:r>
          </a:p>
          <a:p>
            <a:pPr marL="285750" indent="-28575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Median CNS PFS NR vs 13.9 mo (HR 0.48;p=0.14)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8" y="3603807"/>
            <a:ext cx="8491175" cy="25583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052" y="3476713"/>
            <a:ext cx="3379366" cy="286192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294946" y="6462645"/>
            <a:ext cx="509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Reungwetwattana</a:t>
            </a:r>
            <a:r>
              <a:rPr lang="nl-NL" sz="1400" dirty="0" smtClean="0"/>
              <a:t> et al. J </a:t>
            </a:r>
            <a:r>
              <a:rPr lang="nl-NL" sz="1400" dirty="0" err="1" smtClean="0"/>
              <a:t>Clin</a:t>
            </a:r>
            <a:r>
              <a:rPr lang="nl-NL" sz="1400" dirty="0" smtClean="0"/>
              <a:t>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2018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95454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err="1" smtClean="0"/>
              <a:t>Osimertinib</a:t>
            </a:r>
            <a:r>
              <a:rPr lang="nl-NL" sz="3200" cap="none" dirty="0" smtClean="0"/>
              <a:t> first line: FLAURA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94082"/>
            <a:ext cx="8246716" cy="4370314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Bovendien: lagere probabiliteit voor CNS progressie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Op 6 maand: 5% vs 18%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Op 12 maand 24% vs 35%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294946" y="6462645"/>
            <a:ext cx="509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Reungwetwattana</a:t>
            </a:r>
            <a:r>
              <a:rPr lang="nl-NL" sz="1400" dirty="0" smtClean="0"/>
              <a:t> et al. J </a:t>
            </a:r>
            <a:r>
              <a:rPr lang="nl-NL" sz="1400" dirty="0" err="1" smtClean="0"/>
              <a:t>Clin</a:t>
            </a:r>
            <a:r>
              <a:rPr lang="nl-NL" sz="1400" dirty="0" smtClean="0"/>
              <a:t>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2018</a:t>
            </a:r>
            <a:endParaRPr lang="nl-NL" sz="1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18" y="3047996"/>
            <a:ext cx="5662387" cy="34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1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AZD3759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52" y="1294082"/>
            <a:ext cx="8403636" cy="4370314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BE" sz="2400" dirty="0">
                <a:solidFill>
                  <a:srgbClr val="000000"/>
                </a:solidFill>
              </a:rPr>
              <a:t>Ontwikkeld voor CNS penetrantie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Kleinere molecule</a:t>
            </a:r>
            <a:endParaRPr lang="nl-BE" sz="2100" dirty="0">
              <a:solidFill>
                <a:srgbClr val="000000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Geen substraat voor P-gp en Bcrp</a:t>
            </a:r>
          </a:p>
          <a:p>
            <a:pPr marL="423863" lvl="1" indent="-285750">
              <a:buFont typeface="Wingdings" charset="2"/>
              <a:buChar char="Ø"/>
            </a:pPr>
            <a:endParaRPr lang="nl-BE" sz="18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Zeer hoge vrije geneesmiddel concentraties in hersenen</a:t>
            </a:r>
          </a:p>
          <a:p>
            <a:pPr marL="423863" lvl="1" indent="-285750">
              <a:buFont typeface="Wingdings" charset="2"/>
              <a:buChar char="Ø"/>
            </a:pPr>
            <a:endParaRPr lang="nl-BE" sz="240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BLOOM studie: 1</a:t>
            </a:r>
            <a:r>
              <a:rPr lang="nl-BE" sz="2400" baseline="30000" dirty="0" smtClean="0">
                <a:solidFill>
                  <a:srgbClr val="000000"/>
                </a:solidFill>
              </a:rPr>
              <a:t>e</a:t>
            </a:r>
            <a:r>
              <a:rPr lang="nl-BE" sz="2400" dirty="0" smtClean="0">
                <a:solidFill>
                  <a:srgbClr val="000000"/>
                </a:solidFill>
              </a:rPr>
              <a:t> lijn voor hersenM+: </a:t>
            </a:r>
            <a:r>
              <a:rPr lang="nl-BE" sz="2400" dirty="0" smtClean="0">
                <a:solidFill>
                  <a:srgbClr val="000000"/>
                </a:solidFill>
              </a:rPr>
              <a:t>ICR </a:t>
            </a:r>
            <a:r>
              <a:rPr lang="nl-BE" sz="2400" dirty="0" smtClean="0">
                <a:solidFill>
                  <a:srgbClr val="000000"/>
                </a:solidFill>
              </a:rPr>
              <a:t>83%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69" y="4438401"/>
            <a:ext cx="4660900" cy="22987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34433" y="6549851"/>
            <a:ext cx="61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Ahn</a:t>
            </a:r>
            <a:r>
              <a:rPr lang="nl-NL" dirty="0" smtClean="0"/>
              <a:t> et al ASCO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46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ALK/ROS getransloceerd NSCLC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439333"/>
            <a:ext cx="7831931" cy="4474105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ALK </a:t>
            </a:r>
            <a:r>
              <a:rPr lang="nl-NL" sz="2800" dirty="0" err="1" smtClean="0">
                <a:solidFill>
                  <a:srgbClr val="000000"/>
                </a:solidFill>
              </a:rPr>
              <a:t>getransloceerd</a:t>
            </a:r>
            <a:r>
              <a:rPr lang="nl-NL" sz="2800" dirty="0" smtClean="0">
                <a:solidFill>
                  <a:srgbClr val="000000"/>
                </a:solidFill>
              </a:rPr>
              <a:t> NSCLC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35-40% CNS M+ bij diagnose</a:t>
            </a:r>
          </a:p>
          <a:p>
            <a:pPr marL="622697" lvl="2" indent="-285750">
              <a:buFont typeface="Wingdings" charset="2"/>
              <a:buChar char="Ø"/>
            </a:pPr>
            <a:endParaRPr lang="nl-NL" sz="250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ROS </a:t>
            </a:r>
            <a:r>
              <a:rPr lang="nl-NL" sz="2800" dirty="0" err="1" smtClean="0">
                <a:solidFill>
                  <a:srgbClr val="000000"/>
                </a:solidFill>
              </a:rPr>
              <a:t>getransloceerde</a:t>
            </a:r>
            <a:r>
              <a:rPr lang="nl-NL" sz="2800" dirty="0" smtClean="0">
                <a:solidFill>
                  <a:srgbClr val="000000"/>
                </a:solidFill>
              </a:rPr>
              <a:t> NSCLC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20% CNS M+ bij diagnose</a:t>
            </a:r>
            <a:endParaRPr lang="nl-NL" sz="25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056389" y="6395962"/>
            <a:ext cx="6600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Gainor</a:t>
            </a:r>
            <a:r>
              <a:rPr lang="nl-NL" sz="1400" dirty="0" smtClean="0"/>
              <a:t> et al. JCO Precision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2017</a:t>
            </a:r>
            <a:endParaRPr lang="nl-NL" sz="1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6" y="3632277"/>
            <a:ext cx="3381361" cy="26826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45" y="3868460"/>
            <a:ext cx="5444396" cy="25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err="1" smtClean="0"/>
              <a:t>Crizotinib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566865"/>
            <a:ext cx="8214159" cy="4346573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P-</a:t>
            </a:r>
            <a:r>
              <a:rPr lang="nl-NL" sz="2800" dirty="0" err="1" smtClean="0">
                <a:solidFill>
                  <a:srgbClr val="000000"/>
                </a:solidFill>
              </a:rPr>
              <a:t>gp</a:t>
            </a:r>
            <a:r>
              <a:rPr lang="nl-NL" sz="2800" dirty="0" smtClean="0">
                <a:solidFill>
                  <a:srgbClr val="000000"/>
                </a:solidFill>
              </a:rPr>
              <a:t> substraat, lage permeabiliteit doorheen BHB</a:t>
            </a:r>
            <a:r>
              <a:rPr lang="nl-NL" sz="2800" baseline="30000" dirty="0" smtClean="0">
                <a:solidFill>
                  <a:srgbClr val="000000"/>
                </a:solidFill>
              </a:rPr>
              <a:t>1</a:t>
            </a:r>
            <a:endParaRPr lang="nl-NL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nl-NL" sz="280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Retrospectieve analyse PROFILE 1005 en 1007</a:t>
            </a:r>
            <a:r>
              <a:rPr lang="nl-NL" sz="2800" baseline="30000" dirty="0" smtClean="0">
                <a:solidFill>
                  <a:srgbClr val="000000"/>
                </a:solidFill>
              </a:rPr>
              <a:t>2</a:t>
            </a:r>
            <a:endParaRPr lang="nl-NL" sz="2800" dirty="0" smtClean="0">
              <a:solidFill>
                <a:srgbClr val="000000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31% CNS M+ @ baseline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>
                <a:solidFill>
                  <a:srgbClr val="000000"/>
                </a:solidFill>
              </a:rPr>
              <a:t>O</a:t>
            </a:r>
            <a:r>
              <a:rPr lang="nl-NL" sz="2500" dirty="0" smtClean="0">
                <a:solidFill>
                  <a:srgbClr val="000000"/>
                </a:solidFill>
              </a:rPr>
              <a:t>nbehandelde CNS M+</a:t>
            </a:r>
          </a:p>
          <a:p>
            <a:pPr marL="622697" lvl="2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CNS DCR12w 56%; mediane CNS TTP 7mo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Behandelde CNS M+</a:t>
            </a:r>
          </a:p>
          <a:p>
            <a:pPr marL="622697" lvl="2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CNS DCR 12w 62%; mediane CNS TTP 13.2 mo</a:t>
            </a:r>
          </a:p>
          <a:p>
            <a:pPr marL="285750" indent="-285750">
              <a:buFont typeface="Wingdings" charset="2"/>
              <a:buChar char="Ø"/>
            </a:pPr>
            <a:endParaRPr lang="nl-NL" sz="2800" dirty="0" smtClean="0"/>
          </a:p>
          <a:p>
            <a:pPr marL="285750" indent="-285750">
              <a:buFont typeface="Wingdings" charset="2"/>
              <a:buChar char="Ø"/>
            </a:pPr>
            <a:endParaRPr lang="nl-NL" sz="28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341258" y="6219977"/>
            <a:ext cx="6765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1. </a:t>
            </a:r>
            <a:r>
              <a:rPr lang="nl-NL" sz="1400" dirty="0" err="1" smtClean="0"/>
              <a:t>Dempke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Anticancer</a:t>
            </a:r>
            <a:r>
              <a:rPr lang="nl-NL" sz="1400" dirty="0" smtClean="0"/>
              <a:t> Research 2015;2.  Costa et al. J </a:t>
            </a:r>
            <a:r>
              <a:rPr lang="nl-NL" sz="1400" dirty="0" err="1" smtClean="0"/>
              <a:t>Clin</a:t>
            </a:r>
            <a:r>
              <a:rPr lang="nl-NL" sz="1400" dirty="0" smtClean="0"/>
              <a:t>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2015 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49756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err="1" smtClean="0"/>
              <a:t>Crizotinib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3596666"/>
            <a:ext cx="7831931" cy="2316772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endParaRPr lang="nl-NL" sz="2800" dirty="0" smtClean="0"/>
          </a:p>
          <a:p>
            <a:pPr marL="285750" indent="-285750">
              <a:buFont typeface="Wingdings" charset="2"/>
              <a:buChar char="Ø"/>
            </a:pPr>
            <a:r>
              <a:rPr lang="nl-NL" sz="2800" dirty="0" err="1" smtClean="0">
                <a:solidFill>
                  <a:srgbClr val="000000"/>
                </a:solidFill>
              </a:rPr>
              <a:t>Ptn</a:t>
            </a:r>
            <a:r>
              <a:rPr lang="nl-NL" sz="2800" dirty="0" smtClean="0">
                <a:solidFill>
                  <a:srgbClr val="000000"/>
                </a:solidFill>
              </a:rPr>
              <a:t> zonder CNS M+: 20% CNS progressie</a:t>
            </a:r>
            <a:r>
              <a:rPr lang="nl-NL" sz="2800" baseline="30000" dirty="0" smtClean="0">
                <a:solidFill>
                  <a:srgbClr val="000000"/>
                </a:solidFill>
              </a:rPr>
              <a:t>1</a:t>
            </a:r>
          </a:p>
          <a:p>
            <a:pPr marL="285750" indent="-285750">
              <a:buFont typeface="Wingdings" charset="2"/>
              <a:buChar char="Ø"/>
            </a:pPr>
            <a:endParaRPr lang="nl-NL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CNS eerste plaats van progressie in 46%</a:t>
            </a:r>
            <a:r>
              <a:rPr lang="nl-NL" sz="2800" baseline="30000" dirty="0" smtClean="0">
                <a:solidFill>
                  <a:srgbClr val="000000"/>
                </a:solidFill>
              </a:rPr>
              <a:t>2</a:t>
            </a:r>
            <a:endParaRPr lang="nl-NL" sz="2800" dirty="0" smtClean="0">
              <a:solidFill>
                <a:srgbClr val="000000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Vaak zonder </a:t>
            </a:r>
            <a:r>
              <a:rPr lang="nl-NL" sz="2500" dirty="0" err="1" smtClean="0">
                <a:solidFill>
                  <a:srgbClr val="000000"/>
                </a:solidFill>
              </a:rPr>
              <a:t>extracraniële</a:t>
            </a:r>
            <a:r>
              <a:rPr lang="nl-NL" sz="2500" dirty="0" smtClean="0">
                <a:solidFill>
                  <a:srgbClr val="000000"/>
                </a:solidFill>
              </a:rPr>
              <a:t> progressie</a:t>
            </a:r>
            <a:endParaRPr lang="nl-NL" sz="25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341258" y="6219977"/>
            <a:ext cx="6765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1. Costa et al J </a:t>
            </a:r>
            <a:r>
              <a:rPr lang="nl-NL" sz="1400" dirty="0" err="1" smtClean="0"/>
              <a:t>Clin</a:t>
            </a:r>
            <a:r>
              <a:rPr lang="nl-NL" sz="1400" dirty="0" smtClean="0"/>
              <a:t>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2015; 2. </a:t>
            </a:r>
            <a:r>
              <a:rPr lang="nl-NL" sz="1400" dirty="0" err="1" smtClean="0"/>
              <a:t>Weickhardt</a:t>
            </a:r>
            <a:r>
              <a:rPr lang="nl-NL" sz="1400" dirty="0" smtClean="0"/>
              <a:t> et al. J </a:t>
            </a:r>
            <a:r>
              <a:rPr lang="nl-NL" sz="1400" dirty="0" err="1" smtClean="0"/>
              <a:t>Thorac</a:t>
            </a:r>
            <a:r>
              <a:rPr lang="nl-NL" sz="1400" dirty="0" smtClean="0"/>
              <a:t>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2012; </a:t>
            </a:r>
            <a:endParaRPr lang="nl-NL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499"/>
            <a:ext cx="9144000" cy="259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2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 generatie ALK/ROS </a:t>
            </a:r>
            <a:r>
              <a:rPr lang="nl-NL" sz="3200" cap="none" dirty="0" err="1" smtClean="0"/>
              <a:t>TKIs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439333"/>
            <a:ext cx="7831931" cy="4474105"/>
          </a:xfrm>
        </p:spPr>
        <p:txBody>
          <a:bodyPr/>
          <a:lstStyle/>
          <a:p>
            <a:pPr fontAlgn="t"/>
            <a:endParaRPr lang="nl-NL" sz="2800" dirty="0"/>
          </a:p>
          <a:p>
            <a:pPr marL="285750" indent="-285750">
              <a:buFont typeface="Wingdings" charset="2"/>
              <a:buChar char="Ø"/>
            </a:pP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18</a:t>
            </a:fld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92650"/>
              </p:ext>
            </p:extLst>
          </p:nvPr>
        </p:nvGraphicFramePr>
        <p:xfrm>
          <a:off x="497057" y="1439333"/>
          <a:ext cx="804536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798"/>
                <a:gridCol w="2381409"/>
                <a:gridCol w="3490154"/>
              </a:tblGrid>
              <a:tr h="370840"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ROS1 inhibitor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Substraat </a:t>
                      </a:r>
                      <a:r>
                        <a:rPr lang="nl-NL" sz="2000" dirty="0" err="1" smtClean="0"/>
                        <a:t>efflux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transporter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Ceritinib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Y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P-</a:t>
                      </a:r>
                      <a:r>
                        <a:rPr lang="nl-NL" sz="2000" dirty="0" err="1" smtClean="0"/>
                        <a:t>gp</a:t>
                      </a:r>
                      <a:r>
                        <a:rPr lang="nl-NL" sz="2000" dirty="0" smtClean="0"/>
                        <a:t> en </a:t>
                      </a:r>
                      <a:r>
                        <a:rPr lang="nl-NL" sz="2000" dirty="0" err="1" smtClean="0"/>
                        <a:t>Bcrp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Alectinib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GEEN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Brigatinib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Y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P-</a:t>
                      </a:r>
                      <a:r>
                        <a:rPr lang="nl-NL" sz="2000" dirty="0" err="1" smtClean="0"/>
                        <a:t>gp</a:t>
                      </a:r>
                      <a:r>
                        <a:rPr lang="nl-NL" sz="2000" dirty="0" smtClean="0"/>
                        <a:t> en </a:t>
                      </a:r>
                      <a:r>
                        <a:rPr lang="nl-NL" sz="2000" dirty="0" err="1" smtClean="0"/>
                        <a:t>Bcrp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37" y="3133235"/>
            <a:ext cx="7348784" cy="34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err="1" smtClean="0"/>
              <a:t>Alectinib</a:t>
            </a:r>
            <a:r>
              <a:rPr lang="nl-NL" sz="3200" cap="none" dirty="0" smtClean="0"/>
              <a:t> </a:t>
            </a:r>
            <a:r>
              <a:rPr lang="nl-NL" sz="3200" cap="none" dirty="0" err="1" smtClean="0"/>
              <a:t>vs</a:t>
            </a:r>
            <a:r>
              <a:rPr lang="nl-NL" sz="3200" cap="none" dirty="0" smtClean="0"/>
              <a:t> </a:t>
            </a:r>
            <a:r>
              <a:rPr lang="nl-NL" sz="3200" cap="none" dirty="0" err="1" smtClean="0"/>
              <a:t>crizotinib</a:t>
            </a:r>
            <a:r>
              <a:rPr lang="nl-NL" sz="3200" cap="none" dirty="0" smtClean="0"/>
              <a:t>: ALEX studie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97000"/>
            <a:ext cx="8003382" cy="4516438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122 pts met CNS M+</a:t>
            </a: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IC</a:t>
            </a:r>
            <a:r>
              <a:rPr lang="nl-NL" sz="2800" dirty="0" smtClean="0">
                <a:solidFill>
                  <a:srgbClr val="000000"/>
                </a:solidFill>
              </a:rPr>
              <a:t>R</a:t>
            </a:r>
            <a:r>
              <a:rPr lang="nl-NL" sz="2800" dirty="0" smtClean="0">
                <a:solidFill>
                  <a:srgbClr val="000000"/>
                </a:solidFill>
              </a:rPr>
              <a:t>: 81 </a:t>
            </a:r>
            <a:r>
              <a:rPr lang="nl-NL" sz="2800" dirty="0" err="1" smtClean="0">
                <a:solidFill>
                  <a:srgbClr val="000000"/>
                </a:solidFill>
              </a:rPr>
              <a:t>vs</a:t>
            </a:r>
            <a:r>
              <a:rPr lang="nl-NL" sz="2800" dirty="0" smtClean="0">
                <a:solidFill>
                  <a:srgbClr val="000000"/>
                </a:solidFill>
              </a:rPr>
              <a:t> 50%</a:t>
            </a:r>
          </a:p>
          <a:p>
            <a:pPr lvl="1" indent="0">
              <a:buNone/>
            </a:pPr>
            <a:endParaRPr lang="nl-NL" sz="25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082913" y="2685690"/>
            <a:ext cx="737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Prior RT: 85.7 </a:t>
            </a:r>
            <a:r>
              <a:rPr lang="nl-NL" sz="2400" dirty="0" err="1" smtClean="0"/>
              <a:t>vs</a:t>
            </a:r>
            <a:r>
              <a:rPr lang="nl-NL" sz="2400" dirty="0" smtClean="0"/>
              <a:t> 71.4%	No RT: 78.6 </a:t>
            </a:r>
            <a:r>
              <a:rPr lang="nl-NL" sz="2400" dirty="0" err="1" smtClean="0"/>
              <a:t>vs</a:t>
            </a:r>
            <a:r>
              <a:rPr lang="nl-NL" sz="2400" dirty="0" smtClean="0"/>
              <a:t> 40%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1355092" y="6400888"/>
            <a:ext cx="65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Gadgeel</a:t>
            </a:r>
            <a:r>
              <a:rPr lang="nl-NL" dirty="0" smtClean="0"/>
              <a:t> et al. Ann </a:t>
            </a:r>
            <a:r>
              <a:rPr lang="nl-NL" dirty="0" err="1" smtClean="0"/>
              <a:t>Oncol</a:t>
            </a:r>
            <a:r>
              <a:rPr lang="nl-NL" dirty="0" smtClean="0"/>
              <a:t> 2018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8" y="3300277"/>
            <a:ext cx="6248401" cy="263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3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CNS metastasen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6739" y="1378629"/>
            <a:ext cx="8581680" cy="4552991"/>
          </a:xfrm>
        </p:spPr>
        <p:txBody>
          <a:bodyPr/>
          <a:lstStyle/>
          <a:p>
            <a:pPr marL="423863" lvl="1" indent="-28575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</a:rPr>
              <a:t>Potentieel invaliderend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</a:rPr>
              <a:t>Slechte prognose: mediane PFS 3-6 mo</a:t>
            </a:r>
          </a:p>
          <a:p>
            <a:pPr marL="622697" lvl="2" indent="-28575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</a:rPr>
              <a:t>Afhankelijk van leeftijd, PS en uitbreiding </a:t>
            </a:r>
            <a:r>
              <a:rPr lang="nl-NL" sz="2400" dirty="0" err="1" smtClean="0">
                <a:solidFill>
                  <a:srgbClr val="000000"/>
                </a:solidFill>
              </a:rPr>
              <a:t>extracranieel</a:t>
            </a:r>
            <a:endParaRPr lang="nl-NL" sz="2400" dirty="0" smtClean="0">
              <a:solidFill>
                <a:srgbClr val="000000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endParaRPr lang="nl-NL" sz="2000" dirty="0" smtClean="0">
              <a:solidFill>
                <a:srgbClr val="000000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</a:rPr>
              <a:t>Zeer frequent in longkanker</a:t>
            </a:r>
          </a:p>
          <a:p>
            <a:pPr marL="821531" lvl="3" indent="-285750">
              <a:buFont typeface="Wingdings" charset="2"/>
              <a:buChar char="Ø"/>
            </a:pPr>
            <a:r>
              <a:rPr lang="nl-NL" sz="2000" dirty="0" err="1" smtClean="0">
                <a:solidFill>
                  <a:srgbClr val="000000"/>
                </a:solidFill>
              </a:rPr>
              <a:t>HersenM</a:t>
            </a:r>
            <a:r>
              <a:rPr lang="nl-NL" sz="2000" dirty="0" smtClean="0">
                <a:solidFill>
                  <a:srgbClr val="000000"/>
                </a:solidFill>
              </a:rPr>
              <a:t>+: 10-20% bij diagnose en 40-50% tijdens ziekte</a:t>
            </a:r>
          </a:p>
          <a:p>
            <a:pPr marL="821531" lvl="3" indent="-285750">
              <a:buFont typeface="Wingdings" charset="2"/>
              <a:buChar char="Ø"/>
            </a:pPr>
            <a:r>
              <a:rPr lang="nl-NL" sz="2000" dirty="0" err="1" smtClean="0">
                <a:solidFill>
                  <a:srgbClr val="000000"/>
                </a:solidFill>
              </a:rPr>
              <a:t>Leptomeningeale</a:t>
            </a:r>
            <a:r>
              <a:rPr lang="nl-NL" sz="2000" dirty="0" smtClean="0">
                <a:solidFill>
                  <a:srgbClr val="000000"/>
                </a:solidFill>
              </a:rPr>
              <a:t> M+: 5-10%</a:t>
            </a:r>
          </a:p>
          <a:p>
            <a:pPr marL="423863" lvl="1" indent="-285750">
              <a:buFont typeface="Wingdings" charset="2"/>
              <a:buChar char="Ø"/>
            </a:pPr>
            <a:endParaRPr lang="nl-NL" sz="2000" dirty="0" smtClean="0">
              <a:solidFill>
                <a:srgbClr val="000000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</a:rPr>
              <a:t>Behandelingsopties:</a:t>
            </a:r>
          </a:p>
          <a:p>
            <a:pPr marL="622697" lvl="2" indent="-285750">
              <a:buFont typeface="Wingdings" charset="2"/>
              <a:buChar char="Ø"/>
            </a:pPr>
            <a:r>
              <a:rPr lang="nl-NL" sz="2000" dirty="0" smtClean="0">
                <a:solidFill>
                  <a:srgbClr val="000000"/>
                </a:solidFill>
              </a:rPr>
              <a:t>Chirurgie</a:t>
            </a:r>
          </a:p>
          <a:p>
            <a:pPr marL="622697" lvl="2" indent="-285750">
              <a:buFont typeface="Wingdings" charset="2"/>
              <a:buChar char="Ø"/>
            </a:pPr>
            <a:r>
              <a:rPr lang="nl-NL" sz="2000" dirty="0" smtClean="0">
                <a:solidFill>
                  <a:srgbClr val="000000"/>
                </a:solidFill>
              </a:rPr>
              <a:t>Radiotherapie</a:t>
            </a:r>
          </a:p>
          <a:p>
            <a:pPr marL="622697" lvl="2" indent="-285750">
              <a:buFont typeface="Wingdings" charset="2"/>
              <a:buChar char="Ø"/>
            </a:pPr>
            <a:endParaRPr lang="nl-NL" sz="2000" dirty="0"/>
          </a:p>
          <a:p>
            <a:pPr marL="423863" lvl="1" indent="-285750">
              <a:buFont typeface="Wingdings" charset="2"/>
              <a:buChar char="Ø"/>
            </a:pP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168688" y="6430700"/>
            <a:ext cx="627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Kelly WJ et al. Front </a:t>
            </a:r>
            <a:r>
              <a:rPr lang="nl-NL" sz="1600" dirty="0" err="1" smtClean="0"/>
              <a:t>Oncol</a:t>
            </a:r>
            <a:r>
              <a:rPr lang="nl-NL" sz="1600" dirty="0" smtClean="0"/>
              <a:t> 2018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57775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err="1" smtClean="0"/>
              <a:t>Alectinib</a:t>
            </a:r>
            <a:r>
              <a:rPr lang="nl-NL" sz="3200" cap="none" dirty="0" smtClean="0"/>
              <a:t> </a:t>
            </a:r>
            <a:r>
              <a:rPr lang="nl-NL" sz="3200" cap="none" dirty="0" err="1" smtClean="0"/>
              <a:t>vs</a:t>
            </a:r>
            <a:r>
              <a:rPr lang="nl-NL" sz="3200" cap="none" dirty="0" smtClean="0"/>
              <a:t> </a:t>
            </a:r>
            <a:r>
              <a:rPr lang="nl-NL" sz="3200" cap="none" dirty="0" err="1" smtClean="0"/>
              <a:t>crizotinib</a:t>
            </a:r>
            <a:r>
              <a:rPr lang="nl-NL" sz="3200" cap="none" dirty="0" smtClean="0"/>
              <a:t>: ALEX studie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663700" y="6549851"/>
            <a:ext cx="65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Gadgeel</a:t>
            </a:r>
            <a:r>
              <a:rPr lang="nl-NL" dirty="0" smtClean="0"/>
              <a:t> et al. Ann </a:t>
            </a:r>
            <a:r>
              <a:rPr lang="nl-NL" dirty="0" err="1" smtClean="0"/>
              <a:t>Oncol</a:t>
            </a:r>
            <a:r>
              <a:rPr lang="nl-NL" dirty="0" smtClean="0"/>
              <a:t> 2018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9112"/>
            <a:ext cx="9144000" cy="359461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12919" y="1260085"/>
            <a:ext cx="834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solidFill>
                  <a:srgbClr val="000000"/>
                </a:solidFill>
              </a:rPr>
              <a:t>Alectinib</a:t>
            </a:r>
            <a:r>
              <a:rPr lang="nl-NL" sz="2800" dirty="0" smtClean="0">
                <a:solidFill>
                  <a:srgbClr val="000000"/>
                </a:solidFill>
              </a:rPr>
              <a:t> vertraagt CNS progressie </a:t>
            </a:r>
            <a:r>
              <a:rPr lang="nl-NL" sz="2800" dirty="0" err="1" smtClean="0">
                <a:solidFill>
                  <a:srgbClr val="000000"/>
                </a:solidFill>
              </a:rPr>
              <a:t>vs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</a:rPr>
              <a:t>crizotinib</a:t>
            </a:r>
            <a:endParaRPr lang="nl-NL" sz="2800" dirty="0" smtClean="0">
              <a:solidFill>
                <a:srgbClr val="00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28651" y="2185768"/>
            <a:ext cx="791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Baseline CNS M+			No baseline CNS M+</a:t>
            </a:r>
          </a:p>
          <a:p>
            <a:r>
              <a:rPr lang="nl-NL" sz="2400" dirty="0" smtClean="0"/>
              <a:t>CIR 12mo 16 </a:t>
            </a:r>
            <a:r>
              <a:rPr lang="nl-NL" sz="2400" dirty="0" err="1" smtClean="0"/>
              <a:t>vs</a:t>
            </a:r>
            <a:r>
              <a:rPr lang="nl-NL" sz="2400" dirty="0" smtClean="0"/>
              <a:t> 58%			CIR 12mo </a:t>
            </a:r>
            <a:r>
              <a:rPr lang="nl-NL" sz="2400" dirty="0"/>
              <a:t>5</a:t>
            </a:r>
            <a:r>
              <a:rPr lang="nl-NL" sz="2400" dirty="0" smtClean="0"/>
              <a:t> </a:t>
            </a:r>
            <a:r>
              <a:rPr lang="nl-NL" sz="2400" dirty="0" err="1" smtClean="0"/>
              <a:t>vs</a:t>
            </a:r>
            <a:r>
              <a:rPr lang="nl-NL" sz="2400" dirty="0" smtClean="0"/>
              <a:t> 31%</a:t>
            </a:r>
            <a:endParaRPr lang="nl-NL" sz="2400" dirty="0"/>
          </a:p>
        </p:txBody>
      </p:sp>
      <p:sp>
        <p:nvSpPr>
          <p:cNvPr id="14" name="Tekstvak 13"/>
          <p:cNvSpPr txBox="1"/>
          <p:nvPr/>
        </p:nvSpPr>
        <p:spPr>
          <a:xfrm>
            <a:off x="2821054" y="4469224"/>
            <a:ext cx="15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HR 0.18</a:t>
            </a:r>
          </a:p>
          <a:p>
            <a:r>
              <a:rPr lang="nl-NL" sz="1400" dirty="0" smtClean="0"/>
              <a:t>P&lt;0.001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205289" y="4847765"/>
            <a:ext cx="1648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HR 0.14</a:t>
            </a:r>
          </a:p>
          <a:p>
            <a:r>
              <a:rPr lang="nl-NL" sz="1400" dirty="0" smtClean="0"/>
              <a:t>P&lt;0.001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57498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err="1" smtClean="0"/>
              <a:t>Brigatinib</a:t>
            </a:r>
            <a:r>
              <a:rPr lang="nl-NL" sz="3200" cap="none" dirty="0" smtClean="0"/>
              <a:t> </a:t>
            </a:r>
            <a:r>
              <a:rPr lang="nl-NL" sz="3200" cap="none" dirty="0" err="1" smtClean="0"/>
              <a:t>vs</a:t>
            </a:r>
            <a:r>
              <a:rPr lang="nl-NL" sz="3200" cap="none" dirty="0" smtClean="0"/>
              <a:t> </a:t>
            </a:r>
            <a:r>
              <a:rPr lang="nl-NL" sz="3200" cap="none" dirty="0" err="1" smtClean="0"/>
              <a:t>crizotinib</a:t>
            </a:r>
            <a:r>
              <a:rPr lang="nl-NL" sz="3200" cap="none" dirty="0" smtClean="0"/>
              <a:t>: ALTA-1L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415213" y="6365185"/>
            <a:ext cx="65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Camidge</a:t>
            </a:r>
            <a:r>
              <a:rPr lang="nl-NL" dirty="0" smtClean="0"/>
              <a:t> DR et al. N Eng J </a:t>
            </a:r>
            <a:r>
              <a:rPr lang="nl-NL" dirty="0" err="1" smtClean="0"/>
              <a:t>Med</a:t>
            </a:r>
            <a:r>
              <a:rPr lang="nl-NL" dirty="0" smtClean="0"/>
              <a:t> 2018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12919" y="1260085"/>
            <a:ext cx="8341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</a:rPr>
              <a:t>90 </a:t>
            </a:r>
            <a:r>
              <a:rPr lang="nl-NL" sz="2800" dirty="0" err="1" smtClean="0">
                <a:solidFill>
                  <a:srgbClr val="000000"/>
                </a:solidFill>
              </a:rPr>
              <a:t>ptn</a:t>
            </a:r>
            <a:r>
              <a:rPr lang="nl-NL" sz="2800" dirty="0" smtClean="0">
                <a:solidFill>
                  <a:srgbClr val="000000"/>
                </a:solidFill>
              </a:rPr>
              <a:t> met CNS M+ waarvan 39 </a:t>
            </a:r>
            <a:r>
              <a:rPr lang="nl-NL" sz="2800" dirty="0" err="1" smtClean="0">
                <a:solidFill>
                  <a:srgbClr val="000000"/>
                </a:solidFill>
              </a:rPr>
              <a:t>ptn</a:t>
            </a:r>
            <a:r>
              <a:rPr lang="nl-NL" sz="2800" dirty="0" smtClean="0">
                <a:solidFill>
                  <a:srgbClr val="000000"/>
                </a:solidFill>
              </a:rPr>
              <a:t> met meetbare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IC</a:t>
            </a:r>
            <a:r>
              <a:rPr lang="nl-NL" sz="2800" dirty="0" smtClean="0">
                <a:solidFill>
                  <a:srgbClr val="000000"/>
                </a:solidFill>
              </a:rPr>
              <a:t>R </a:t>
            </a:r>
            <a:r>
              <a:rPr lang="nl-NL" sz="2800" dirty="0" smtClean="0">
                <a:solidFill>
                  <a:srgbClr val="000000"/>
                </a:solidFill>
              </a:rPr>
              <a:t>78 </a:t>
            </a:r>
            <a:r>
              <a:rPr lang="nl-NL" sz="2800" dirty="0" err="1" smtClean="0">
                <a:solidFill>
                  <a:srgbClr val="000000"/>
                </a:solidFill>
              </a:rPr>
              <a:t>vs</a:t>
            </a:r>
            <a:r>
              <a:rPr lang="nl-NL" sz="2800" dirty="0" smtClean="0">
                <a:solidFill>
                  <a:srgbClr val="000000"/>
                </a:solidFill>
              </a:rPr>
              <a:t> 50%</a:t>
            </a:r>
          </a:p>
          <a:p>
            <a:pPr marL="457200" indent="-457200">
              <a:buFont typeface="Wingdings" charset="2"/>
              <a:buChar char="Ø"/>
            </a:pPr>
            <a:endParaRPr lang="nl-NL" sz="2800" dirty="0">
              <a:solidFill>
                <a:srgbClr val="000000"/>
              </a:solidFill>
            </a:endParaRPr>
          </a:p>
          <a:p>
            <a:r>
              <a:rPr lang="nl-NL" sz="2800" dirty="0" smtClean="0">
                <a:solidFill>
                  <a:srgbClr val="000000"/>
                </a:solidFill>
              </a:rPr>
              <a:t>Langere mediane survival zonder CNS progressie </a:t>
            </a:r>
          </a:p>
          <a:p>
            <a:r>
              <a:rPr lang="nl-NL" sz="2800" dirty="0" err="1" smtClean="0">
                <a:solidFill>
                  <a:srgbClr val="000000"/>
                </a:solidFill>
              </a:rPr>
              <a:t>igv</a:t>
            </a:r>
            <a:r>
              <a:rPr lang="nl-NL" sz="2800" dirty="0" smtClean="0">
                <a:solidFill>
                  <a:srgbClr val="000000"/>
                </a:solidFill>
              </a:rPr>
              <a:t>  baseline </a:t>
            </a:r>
            <a:r>
              <a:rPr lang="nl-NL" sz="2800" dirty="0" err="1" smtClean="0">
                <a:solidFill>
                  <a:srgbClr val="000000"/>
                </a:solidFill>
              </a:rPr>
              <a:t>hersenM</a:t>
            </a:r>
            <a:r>
              <a:rPr lang="nl-NL" sz="2800" dirty="0" smtClean="0">
                <a:solidFill>
                  <a:srgbClr val="000000"/>
                </a:solidFill>
              </a:rPr>
              <a:t>+</a:t>
            </a:r>
          </a:p>
          <a:p>
            <a:pPr marL="514350" indent="-5143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NR </a:t>
            </a:r>
            <a:r>
              <a:rPr lang="nl-NL" sz="2800" dirty="0" err="1" smtClean="0">
                <a:solidFill>
                  <a:srgbClr val="000000"/>
                </a:solidFill>
              </a:rPr>
              <a:t>vs</a:t>
            </a:r>
            <a:r>
              <a:rPr lang="nl-NL" sz="2800" dirty="0" smtClean="0">
                <a:solidFill>
                  <a:srgbClr val="000000"/>
                </a:solidFill>
              </a:rPr>
              <a:t> 5.6 mo, HR 0.27</a:t>
            </a:r>
          </a:p>
          <a:p>
            <a:pPr marL="514350" indent="-5143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1y 67 </a:t>
            </a:r>
            <a:r>
              <a:rPr lang="nl-NL" sz="2800" dirty="0" err="1" smtClean="0">
                <a:solidFill>
                  <a:srgbClr val="000000"/>
                </a:solidFill>
              </a:rPr>
              <a:t>vs</a:t>
            </a:r>
            <a:r>
              <a:rPr lang="nl-NL" sz="2800" dirty="0" smtClean="0">
                <a:solidFill>
                  <a:srgbClr val="000000"/>
                </a:solidFill>
              </a:rPr>
              <a:t> 21%</a:t>
            </a:r>
          </a:p>
          <a:p>
            <a:pPr marL="514350" indent="-514350">
              <a:buFont typeface="Wingdings" charset="2"/>
              <a:buChar char="Ø"/>
            </a:pPr>
            <a:endParaRPr lang="nl-NL" sz="2800" dirty="0">
              <a:solidFill>
                <a:srgbClr val="000000"/>
              </a:solidFill>
            </a:endParaRPr>
          </a:p>
          <a:p>
            <a:r>
              <a:rPr lang="nl-NL" sz="2800" dirty="0" smtClean="0">
                <a:solidFill>
                  <a:srgbClr val="000000"/>
                </a:solidFill>
              </a:rPr>
              <a:t>In totale populatie (ITT)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HR 0.42</a:t>
            </a:r>
            <a:endParaRPr lang="nl-NL" sz="2800" dirty="0">
              <a:solidFill>
                <a:srgbClr val="0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77" y="3093494"/>
            <a:ext cx="3815181" cy="37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3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err="1" smtClean="0"/>
              <a:t>Brigatinib</a:t>
            </a:r>
            <a:r>
              <a:rPr lang="nl-NL" sz="3200" cap="none" dirty="0" smtClean="0"/>
              <a:t> </a:t>
            </a:r>
            <a:r>
              <a:rPr lang="nl-NL" sz="3200" cap="none" dirty="0" err="1" smtClean="0"/>
              <a:t>vs</a:t>
            </a:r>
            <a:r>
              <a:rPr lang="nl-NL" sz="3200" cap="none" dirty="0" smtClean="0"/>
              <a:t> </a:t>
            </a:r>
            <a:r>
              <a:rPr lang="nl-NL" sz="3200" cap="none" dirty="0" err="1" smtClean="0"/>
              <a:t>crizotinib</a:t>
            </a:r>
            <a:r>
              <a:rPr lang="nl-NL" sz="3200" cap="none" dirty="0" smtClean="0"/>
              <a:t>: IALT-1Lstudie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12919" y="1260085"/>
            <a:ext cx="834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>
                <a:solidFill>
                  <a:srgbClr val="000000"/>
                </a:solidFill>
              </a:rPr>
              <a:t>Brigatinib</a:t>
            </a:r>
            <a:r>
              <a:rPr lang="nl-NL" sz="2800" dirty="0" smtClean="0">
                <a:solidFill>
                  <a:srgbClr val="000000"/>
                </a:solidFill>
              </a:rPr>
              <a:t> vertraagt ook CNS progressie </a:t>
            </a:r>
            <a:r>
              <a:rPr lang="nl-NL" sz="2800" dirty="0" err="1" smtClean="0">
                <a:solidFill>
                  <a:srgbClr val="000000"/>
                </a:solidFill>
              </a:rPr>
              <a:t>vs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</a:rPr>
              <a:t>crizotinib</a:t>
            </a:r>
            <a:endParaRPr lang="nl-NL" sz="2800" dirty="0" smtClean="0">
              <a:solidFill>
                <a:srgbClr val="0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41" y="2081329"/>
            <a:ext cx="7612477" cy="41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3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3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 gen ALK/ROS TKI: </a:t>
            </a:r>
            <a:r>
              <a:rPr lang="nl-NL" sz="3200" cap="none" dirty="0" err="1" smtClean="0"/>
              <a:t>lorlatinib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645920" y="6319520"/>
            <a:ext cx="424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Solommon et al. WCLC 2017</a:t>
            </a:r>
            <a:endParaRPr lang="nl-BE" sz="1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563007"/>
            <a:ext cx="7831931" cy="4350431"/>
          </a:xfrm>
        </p:spPr>
        <p:txBody>
          <a:bodyPr/>
          <a:lstStyle/>
          <a:p>
            <a:pPr marL="457200" indent="-45720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Geen substraat voor P-</a:t>
            </a:r>
            <a:r>
              <a:rPr lang="nl-NL" sz="2800" dirty="0" err="1" smtClean="0">
                <a:solidFill>
                  <a:srgbClr val="000000"/>
                </a:solidFill>
              </a:rPr>
              <a:t>gp</a:t>
            </a:r>
            <a:r>
              <a:rPr lang="nl-NL" sz="2800" dirty="0" smtClean="0">
                <a:solidFill>
                  <a:srgbClr val="000000"/>
                </a:solidFill>
              </a:rPr>
              <a:t> en </a:t>
            </a:r>
            <a:r>
              <a:rPr lang="nl-NL" sz="2800" dirty="0" err="1" smtClean="0">
                <a:solidFill>
                  <a:srgbClr val="000000"/>
                </a:solidFill>
              </a:rPr>
              <a:t>Bcrp</a:t>
            </a:r>
            <a:endParaRPr lang="nl-NL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CNS activiteit na eerdere ALK </a:t>
            </a:r>
            <a:r>
              <a:rPr lang="nl-NL" sz="2800" dirty="0" err="1" smtClean="0">
                <a:solidFill>
                  <a:srgbClr val="000000"/>
                </a:solidFill>
              </a:rPr>
              <a:t>TKIs</a:t>
            </a:r>
            <a:endParaRPr lang="nl-NL" sz="28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endParaRPr lang="nl-NL" sz="2800" dirty="0">
              <a:solidFill>
                <a:srgbClr val="00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03" y="2737162"/>
            <a:ext cx="7873915" cy="35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9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4202" y="298866"/>
            <a:ext cx="8499798" cy="712561"/>
          </a:xfrm>
        </p:spPr>
        <p:txBody>
          <a:bodyPr/>
          <a:lstStyle/>
          <a:p>
            <a:r>
              <a:rPr lang="nl-NL" sz="3200" cap="none" dirty="0" smtClean="0"/>
              <a:t>3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 generatie TKI in ALK+ NSCLC: </a:t>
            </a:r>
            <a:r>
              <a:rPr lang="nl-NL" sz="3200" cap="none" dirty="0" err="1" smtClean="0"/>
              <a:t>lorlatinib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523796" y="6319520"/>
            <a:ext cx="424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Felip et al. ESMO 2017</a:t>
            </a:r>
            <a:endParaRPr lang="nl-BE" sz="120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0"/>
            <a:ext cx="9144000" cy="39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4202" y="298866"/>
            <a:ext cx="8499798" cy="712561"/>
          </a:xfrm>
        </p:spPr>
        <p:txBody>
          <a:bodyPr/>
          <a:lstStyle/>
          <a:p>
            <a:r>
              <a:rPr lang="nl-NL" sz="3200" cap="none" dirty="0" smtClean="0"/>
              <a:t>3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 generatie TKI in ROS+ NSCLC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523796" y="6319520"/>
            <a:ext cx="424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Felip et al. ESMO 2017</a:t>
            </a:r>
            <a:endParaRPr lang="nl-BE" sz="1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9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5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BRAF V600 mutant NSCLC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6738" y="819043"/>
            <a:ext cx="8847261" cy="4204131"/>
          </a:xfrm>
        </p:spPr>
        <p:txBody>
          <a:bodyPr/>
          <a:lstStyle/>
          <a:p>
            <a:endParaRPr lang="nl-BE" sz="2800" dirty="0"/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/>
              <a:t> </a:t>
            </a:r>
            <a:r>
              <a:rPr lang="nl-NL" sz="2800" dirty="0" err="1" smtClean="0">
                <a:solidFill>
                  <a:schemeClr val="tx1"/>
                </a:solidFill>
              </a:rPr>
              <a:t>Dabrafenib</a:t>
            </a:r>
            <a:r>
              <a:rPr lang="nl-NL" sz="2800" dirty="0" smtClean="0">
                <a:solidFill>
                  <a:schemeClr val="tx1"/>
                </a:solidFill>
              </a:rPr>
              <a:t>/</a:t>
            </a:r>
            <a:r>
              <a:rPr lang="nl-NL" sz="2800" dirty="0" err="1" smtClean="0">
                <a:solidFill>
                  <a:schemeClr val="tx1"/>
                </a:solidFill>
              </a:rPr>
              <a:t>Trametinib</a:t>
            </a:r>
            <a:r>
              <a:rPr lang="nl-NL" sz="2800" dirty="0" smtClean="0">
                <a:solidFill>
                  <a:schemeClr val="tx1"/>
                </a:solidFill>
              </a:rPr>
              <a:t> beide </a:t>
            </a:r>
            <a:r>
              <a:rPr lang="nl-NL" sz="2800" dirty="0" err="1" smtClean="0">
                <a:solidFill>
                  <a:schemeClr val="tx1"/>
                </a:solidFill>
              </a:rPr>
              <a:t>Pgp</a:t>
            </a:r>
            <a:r>
              <a:rPr lang="nl-NL" sz="2800" dirty="0" smtClean="0">
                <a:solidFill>
                  <a:schemeClr val="tx1"/>
                </a:solidFill>
              </a:rPr>
              <a:t> en </a:t>
            </a:r>
            <a:r>
              <a:rPr lang="nl-NL" sz="2800" dirty="0" err="1" smtClean="0">
                <a:solidFill>
                  <a:schemeClr val="tx1"/>
                </a:solidFill>
              </a:rPr>
              <a:t>Brcp</a:t>
            </a:r>
            <a:r>
              <a:rPr lang="nl-NL" sz="2800" dirty="0" smtClean="0">
                <a:solidFill>
                  <a:schemeClr val="tx1"/>
                </a:solidFill>
              </a:rPr>
              <a:t> substraat</a:t>
            </a: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/>
              <a:t> </a:t>
            </a:r>
            <a:r>
              <a:rPr lang="nl-NL" sz="2800" dirty="0" smtClean="0">
                <a:solidFill>
                  <a:srgbClr val="000000"/>
                </a:solidFill>
              </a:rPr>
              <a:t>Resultaten uit melanoom: </a:t>
            </a:r>
            <a:r>
              <a:rPr lang="nl-NL" sz="2800" dirty="0" smtClean="0">
                <a:solidFill>
                  <a:srgbClr val="000000"/>
                </a:solidFill>
              </a:rPr>
              <a:t>IC</a:t>
            </a:r>
            <a:r>
              <a:rPr lang="nl-NL" sz="2800" dirty="0" smtClean="0">
                <a:solidFill>
                  <a:srgbClr val="000000"/>
                </a:solidFill>
              </a:rPr>
              <a:t>R </a:t>
            </a:r>
            <a:r>
              <a:rPr lang="nl-NL" sz="2800" dirty="0" smtClean="0">
                <a:solidFill>
                  <a:srgbClr val="000000"/>
                </a:solidFill>
              </a:rPr>
              <a:t>60%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1171138" y="6488423"/>
            <a:ext cx="5238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Kim M, et al. Pharm Res 2018; Davies et al. Lancet Oncol 2017</a:t>
            </a:r>
            <a:endParaRPr lang="nl-BE" sz="1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054"/>
            <a:ext cx="9144000" cy="179680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63" y="4607516"/>
            <a:ext cx="3938923" cy="19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203904"/>
            <a:ext cx="7831931" cy="712561"/>
          </a:xfrm>
        </p:spPr>
        <p:txBody>
          <a:bodyPr/>
          <a:lstStyle/>
          <a:p>
            <a:r>
              <a:rPr lang="nl-NL" sz="3200" cap="none" dirty="0" smtClean="0"/>
              <a:t>Immuuntherapie en CNS M+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7391" y="952076"/>
            <a:ext cx="5163253" cy="4702679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800" dirty="0" smtClean="0"/>
              <a:t> </a:t>
            </a:r>
            <a:r>
              <a:rPr lang="nl-NL" sz="2800" dirty="0" smtClean="0">
                <a:solidFill>
                  <a:schemeClr val="tx1"/>
                </a:solidFill>
              </a:rPr>
              <a:t>Weinig data</a:t>
            </a:r>
          </a:p>
          <a:p>
            <a:pPr marL="285750" indent="-285750">
              <a:buFont typeface="Wingdings" charset="2"/>
              <a:buChar char="Ø"/>
            </a:pPr>
            <a:endParaRPr lang="nl-NL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chemeClr val="tx1"/>
                </a:solidFill>
              </a:rPr>
              <a:t>Verschillend micromilieu in CNS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err="1" smtClean="0">
                <a:solidFill>
                  <a:schemeClr val="tx1"/>
                </a:solidFill>
              </a:rPr>
              <a:t>Macrophagen</a:t>
            </a:r>
            <a:r>
              <a:rPr lang="nl-NL" sz="2500" dirty="0" smtClean="0">
                <a:solidFill>
                  <a:schemeClr val="tx1"/>
                </a:solidFill>
              </a:rPr>
              <a:t> en </a:t>
            </a:r>
            <a:r>
              <a:rPr lang="nl-NL" sz="2500" dirty="0" err="1" smtClean="0">
                <a:solidFill>
                  <a:schemeClr val="tx1"/>
                </a:solidFill>
              </a:rPr>
              <a:t>microglia</a:t>
            </a:r>
            <a:endParaRPr lang="nl-NL" sz="2500" dirty="0" smtClean="0">
              <a:solidFill>
                <a:schemeClr val="tx1"/>
              </a:solidFill>
            </a:endParaRPr>
          </a:p>
          <a:p>
            <a:pPr marL="622697" lvl="2" indent="-285750">
              <a:buFont typeface="Wingdings" charset="2"/>
              <a:buChar char="Ø"/>
            </a:pPr>
            <a:r>
              <a:rPr lang="nl-NL" sz="2500" dirty="0" smtClean="0">
                <a:solidFill>
                  <a:schemeClr val="tx1"/>
                </a:solidFill>
              </a:rPr>
              <a:t>Belangrijkste </a:t>
            </a:r>
            <a:r>
              <a:rPr lang="nl-NL" sz="2500" dirty="0" err="1" smtClean="0">
                <a:solidFill>
                  <a:schemeClr val="tx1"/>
                </a:solidFill>
              </a:rPr>
              <a:t>APCs</a:t>
            </a:r>
            <a:endParaRPr lang="nl-NL" sz="2500" dirty="0" smtClean="0">
              <a:solidFill>
                <a:schemeClr val="tx1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err="1" smtClean="0">
                <a:solidFill>
                  <a:schemeClr val="tx1"/>
                </a:solidFill>
              </a:rPr>
              <a:t>Astrocyten</a:t>
            </a:r>
            <a:endParaRPr lang="nl-NL" sz="2500" dirty="0" smtClean="0">
              <a:solidFill>
                <a:schemeClr val="tx1"/>
              </a:solidFill>
            </a:endParaRPr>
          </a:p>
          <a:p>
            <a:pPr marL="622697" lvl="2" indent="-285750">
              <a:buFont typeface="Wingdings" charset="2"/>
              <a:buChar char="Ø"/>
            </a:pPr>
            <a:r>
              <a:rPr lang="nl-NL" sz="2500" dirty="0">
                <a:solidFill>
                  <a:schemeClr val="tx1"/>
                </a:solidFill>
              </a:rPr>
              <a:t>P</a:t>
            </a:r>
            <a:r>
              <a:rPr lang="nl-NL" sz="2500" dirty="0" smtClean="0">
                <a:solidFill>
                  <a:schemeClr val="tx1"/>
                </a:solidFill>
              </a:rPr>
              <a:t>ro-inflammatoire omgeving met tumorgroei</a:t>
            </a:r>
          </a:p>
          <a:p>
            <a:pPr marL="622697" lvl="2" indent="-285750">
              <a:buFont typeface="Wingdings" charset="2"/>
              <a:buChar char="Ø"/>
            </a:pPr>
            <a:endParaRPr lang="nl-NL" sz="2500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smtClean="0">
                <a:solidFill>
                  <a:schemeClr val="tx1"/>
                </a:solidFill>
              </a:rPr>
              <a:t>Verschil in PDL1 expressie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531171" y="6409900"/>
            <a:ext cx="601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Quail</a:t>
            </a:r>
            <a:r>
              <a:rPr lang="nl-NL" sz="1400" dirty="0" smtClean="0"/>
              <a:t> et al. Cancer </a:t>
            </a:r>
            <a:r>
              <a:rPr lang="nl-NL" sz="1400" dirty="0" err="1" smtClean="0"/>
              <a:t>Cell</a:t>
            </a:r>
            <a:r>
              <a:rPr lang="nl-NL" sz="1400" dirty="0" smtClean="0"/>
              <a:t> 2017 </a:t>
            </a:r>
            <a:endParaRPr lang="nl-NL" sz="1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786" y="1014967"/>
            <a:ext cx="3503910" cy="322885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44" y="4822546"/>
            <a:ext cx="3687774" cy="17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Immuuntherapie en CNS M+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9913" y="1011427"/>
            <a:ext cx="8954087" cy="2836275"/>
          </a:xfrm>
        </p:spPr>
        <p:txBody>
          <a:bodyPr/>
          <a:lstStyle/>
          <a:p>
            <a:endParaRPr lang="nl-NL" sz="2800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 err="1" smtClean="0">
                <a:solidFill>
                  <a:schemeClr val="tx1"/>
                </a:solidFill>
              </a:rPr>
              <a:t>Pooled</a:t>
            </a:r>
            <a:r>
              <a:rPr lang="nl-NL" sz="2800" dirty="0" smtClean="0">
                <a:solidFill>
                  <a:schemeClr val="tx1"/>
                </a:solidFill>
              </a:rPr>
              <a:t> analyse van </a:t>
            </a:r>
            <a:r>
              <a:rPr lang="nl-NL" sz="2800" dirty="0" err="1" smtClean="0">
                <a:solidFill>
                  <a:schemeClr val="tx1"/>
                </a:solidFill>
              </a:rPr>
              <a:t>CheckMate</a:t>
            </a:r>
            <a:r>
              <a:rPr lang="nl-NL" sz="2800" dirty="0" smtClean="0">
                <a:solidFill>
                  <a:schemeClr val="tx1"/>
                </a:solidFill>
              </a:rPr>
              <a:t> 063, 017 en 057</a:t>
            </a:r>
            <a:r>
              <a:rPr lang="nl-NL" sz="2800" baseline="30000" dirty="0" smtClean="0">
                <a:solidFill>
                  <a:schemeClr val="tx1"/>
                </a:solidFill>
              </a:rPr>
              <a:t>1</a:t>
            </a:r>
            <a:endParaRPr lang="nl-NL" sz="2800" dirty="0" smtClean="0">
              <a:solidFill>
                <a:schemeClr val="tx1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chemeClr val="tx1"/>
                </a:solidFill>
              </a:rPr>
              <a:t>Asymptomatische, behandelde </a:t>
            </a:r>
            <a:r>
              <a:rPr lang="nl-NL" sz="2500" dirty="0" err="1" smtClean="0">
                <a:solidFill>
                  <a:schemeClr val="tx1"/>
                </a:solidFill>
              </a:rPr>
              <a:t>hersenM</a:t>
            </a:r>
            <a:r>
              <a:rPr lang="nl-NL" sz="2500" dirty="0" smtClean="0">
                <a:solidFill>
                  <a:schemeClr val="tx1"/>
                </a:solidFill>
              </a:rPr>
              <a:t>+ n=88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chemeClr val="tx1"/>
                </a:solidFill>
              </a:rPr>
              <a:t>ORR 28 vs19%; </a:t>
            </a:r>
            <a:r>
              <a:rPr lang="nl-NL" sz="2500" dirty="0" err="1" smtClean="0">
                <a:solidFill>
                  <a:schemeClr val="tx1"/>
                </a:solidFill>
              </a:rPr>
              <a:t>mOS</a:t>
            </a:r>
            <a:r>
              <a:rPr lang="nl-NL" sz="2500" dirty="0" smtClean="0">
                <a:solidFill>
                  <a:schemeClr val="tx1"/>
                </a:solidFill>
              </a:rPr>
              <a:t> 8.4 </a:t>
            </a:r>
            <a:r>
              <a:rPr lang="nl-NL" sz="2500" dirty="0" err="1" smtClean="0">
                <a:solidFill>
                  <a:schemeClr val="tx1"/>
                </a:solidFill>
              </a:rPr>
              <a:t>vs</a:t>
            </a:r>
            <a:r>
              <a:rPr lang="nl-NL" sz="2500" dirty="0" smtClean="0">
                <a:solidFill>
                  <a:schemeClr val="tx1"/>
                </a:solidFill>
              </a:rPr>
              <a:t> 6.2  mo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chemeClr val="tx1"/>
                </a:solidFill>
              </a:rPr>
              <a:t>ICR 16.7%</a:t>
            </a:r>
          </a:p>
          <a:p>
            <a:pPr marL="285750" indent="-285750">
              <a:buFont typeface="Wingdings" charset="2"/>
              <a:buChar char="Ø"/>
            </a:pPr>
            <a:endParaRPr lang="nl-NL" sz="2800" dirty="0" smtClean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531171" y="6409900"/>
            <a:ext cx="601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1. Goldman et al ASCO 2016</a:t>
            </a:r>
            <a:endParaRPr lang="nl-NL" sz="14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1410"/>
            <a:ext cx="9144000" cy="28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6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Immuuntherapie en BHB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9561" y="897829"/>
            <a:ext cx="8954087" cy="4166435"/>
          </a:xfrm>
        </p:spPr>
        <p:txBody>
          <a:bodyPr/>
          <a:lstStyle/>
          <a:p>
            <a:endParaRPr lang="nl-NL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chemeClr val="tx1"/>
                </a:solidFill>
              </a:rPr>
              <a:t>Italiaanse EAP</a:t>
            </a:r>
            <a:r>
              <a:rPr lang="nl-NL" sz="2800" baseline="30000" dirty="0" smtClean="0">
                <a:solidFill>
                  <a:schemeClr val="tx1"/>
                </a:solidFill>
              </a:rPr>
              <a:t>1: 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400" dirty="0" smtClean="0">
                <a:solidFill>
                  <a:schemeClr val="tx1"/>
                </a:solidFill>
              </a:rPr>
              <a:t>38 </a:t>
            </a:r>
            <a:r>
              <a:rPr lang="nl-NL" sz="2400" dirty="0" err="1" smtClean="0">
                <a:solidFill>
                  <a:schemeClr val="tx1"/>
                </a:solidFill>
              </a:rPr>
              <a:t>ptn</a:t>
            </a:r>
            <a:r>
              <a:rPr lang="nl-NL" sz="2400" dirty="0" smtClean="0">
                <a:solidFill>
                  <a:schemeClr val="tx1"/>
                </a:solidFill>
              </a:rPr>
              <a:t> met asymptomatische </a:t>
            </a:r>
            <a:r>
              <a:rPr lang="nl-NL" sz="2400" dirty="0" err="1" smtClean="0">
                <a:solidFill>
                  <a:schemeClr val="tx1"/>
                </a:solidFill>
              </a:rPr>
              <a:t>hersenM</a:t>
            </a:r>
            <a:r>
              <a:rPr lang="nl-NL" sz="2400" dirty="0" smtClean="0">
                <a:solidFill>
                  <a:schemeClr val="tx1"/>
                </a:solidFill>
              </a:rPr>
              <a:t>+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400" dirty="0">
                <a:solidFill>
                  <a:schemeClr val="tx1"/>
                </a:solidFill>
              </a:rPr>
              <a:t>O</a:t>
            </a:r>
            <a:r>
              <a:rPr lang="nl-NL" sz="2400" dirty="0" smtClean="0">
                <a:solidFill>
                  <a:schemeClr val="tx1"/>
                </a:solidFill>
              </a:rPr>
              <a:t>RR 19%; DCR 47%, </a:t>
            </a:r>
            <a:r>
              <a:rPr lang="nl-NL" sz="2400" dirty="0" err="1" smtClean="0">
                <a:solidFill>
                  <a:schemeClr val="tx1"/>
                </a:solidFill>
              </a:rPr>
              <a:t>mOS</a:t>
            </a:r>
            <a:r>
              <a:rPr lang="nl-NL" sz="2400" dirty="0" smtClean="0">
                <a:solidFill>
                  <a:schemeClr val="tx1"/>
                </a:solidFill>
              </a:rPr>
              <a:t> 5.8 mo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400" dirty="0" smtClean="0">
                <a:solidFill>
                  <a:schemeClr val="tx1"/>
                </a:solidFill>
              </a:rPr>
              <a:t>Geen verschil in cumulatieve incidentie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531171" y="6409900"/>
            <a:ext cx="601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Bidoli</a:t>
            </a:r>
            <a:r>
              <a:rPr lang="nl-NL" sz="1400" dirty="0" smtClean="0"/>
              <a:t> P et al. ESMO 2016</a:t>
            </a:r>
            <a:endParaRPr lang="nl-NL" sz="1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3" y="3598660"/>
            <a:ext cx="8999255" cy="25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3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CNS metastasen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439333"/>
            <a:ext cx="7831931" cy="4474105"/>
          </a:xfrm>
        </p:spPr>
        <p:txBody>
          <a:bodyPr/>
          <a:lstStyle/>
          <a:p>
            <a:pPr marL="423863" lvl="1" indent="-285750">
              <a:buFont typeface="Wingdings" charset="2"/>
              <a:buChar char="Ø"/>
            </a:pPr>
            <a:r>
              <a:rPr lang="nl-NL" sz="2400" dirty="0">
                <a:solidFill>
                  <a:srgbClr val="000000"/>
                </a:solidFill>
              </a:rPr>
              <a:t>Nood aan behandelingen met impact op CNS </a:t>
            </a:r>
            <a:r>
              <a:rPr lang="nl-NL" sz="2400" dirty="0" smtClean="0">
                <a:solidFill>
                  <a:srgbClr val="000000"/>
                </a:solidFill>
              </a:rPr>
              <a:t>metastasen</a:t>
            </a:r>
          </a:p>
          <a:p>
            <a:pPr marL="423863" lvl="1" indent="-285750">
              <a:buFont typeface="Wingdings" charset="2"/>
              <a:buChar char="Ø"/>
            </a:pPr>
            <a:endParaRPr lang="nl-NL" sz="2400" dirty="0">
              <a:solidFill>
                <a:srgbClr val="000000"/>
              </a:solidFill>
            </a:endParaRPr>
          </a:p>
          <a:p>
            <a:pPr marL="622697" lvl="2" indent="-285750">
              <a:buFont typeface="Wingdings" charset="2"/>
              <a:buChar char="Ø"/>
            </a:pPr>
            <a:r>
              <a:rPr lang="nl-NL" sz="2800" b="1" dirty="0">
                <a:solidFill>
                  <a:srgbClr val="000000"/>
                </a:solidFill>
              </a:rPr>
              <a:t>Probleem: Bloed </a:t>
            </a:r>
            <a:r>
              <a:rPr lang="nl-NL" sz="2800" b="1" dirty="0" smtClean="0">
                <a:solidFill>
                  <a:srgbClr val="000000"/>
                </a:solidFill>
              </a:rPr>
              <a:t>Hersen </a:t>
            </a:r>
            <a:r>
              <a:rPr lang="nl-NL" sz="2800" b="1" dirty="0">
                <a:solidFill>
                  <a:srgbClr val="000000"/>
                </a:solidFill>
              </a:rPr>
              <a:t>B</a:t>
            </a:r>
            <a:r>
              <a:rPr lang="nl-NL" sz="2800" b="1" dirty="0" smtClean="0">
                <a:solidFill>
                  <a:srgbClr val="000000"/>
                </a:solidFill>
              </a:rPr>
              <a:t>arrière</a:t>
            </a:r>
            <a:endParaRPr lang="nl-NL" sz="2800" b="1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64" y="3246437"/>
            <a:ext cx="5391856" cy="27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6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 Immuuntherapie en CNS M+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29389" y="6421771"/>
            <a:ext cx="627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Goldberg et al. Lancet </a:t>
            </a:r>
            <a:r>
              <a:rPr lang="nl-NL" dirty="0" err="1" smtClean="0"/>
              <a:t>Oncol</a:t>
            </a:r>
            <a:r>
              <a:rPr lang="nl-NL" dirty="0" smtClean="0"/>
              <a:t> 2016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>
          <a:xfrm>
            <a:off x="415434" y="1453312"/>
            <a:ext cx="4652862" cy="4460126"/>
          </a:xfrm>
        </p:spPr>
        <p:txBody>
          <a:bodyPr/>
          <a:lstStyle/>
          <a:p>
            <a:pPr marL="457200" indent="-457200">
              <a:buFont typeface="Wingdings" charset="2"/>
              <a:buChar char="Ø"/>
            </a:pPr>
            <a:r>
              <a:rPr lang="nl-NL" sz="2800" dirty="0" err="1" smtClean="0">
                <a:solidFill>
                  <a:schemeClr val="tx1"/>
                </a:solidFill>
              </a:rPr>
              <a:t>Phase</a:t>
            </a:r>
            <a:r>
              <a:rPr lang="nl-NL" sz="2800" dirty="0" smtClean="0">
                <a:solidFill>
                  <a:schemeClr val="tx1"/>
                </a:solidFill>
              </a:rPr>
              <a:t> 2 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2800" dirty="0" smtClean="0">
                <a:solidFill>
                  <a:schemeClr val="tx1"/>
                </a:solidFill>
              </a:rPr>
              <a:t>Melanoom en NSCLC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2800" dirty="0" smtClean="0">
                <a:solidFill>
                  <a:schemeClr val="tx1"/>
                </a:solidFill>
              </a:rPr>
              <a:t>Onbehandelde of progressieve </a:t>
            </a:r>
            <a:r>
              <a:rPr lang="nl-NL" sz="2800" dirty="0" err="1" smtClean="0">
                <a:solidFill>
                  <a:schemeClr val="tx1"/>
                </a:solidFill>
              </a:rPr>
              <a:t>hersenM</a:t>
            </a:r>
            <a:r>
              <a:rPr lang="nl-NL" sz="2800" dirty="0" smtClean="0">
                <a:solidFill>
                  <a:schemeClr val="tx1"/>
                </a:solidFill>
              </a:rPr>
              <a:t>+</a:t>
            </a:r>
          </a:p>
          <a:p>
            <a:pPr marL="457200" indent="-457200">
              <a:buFont typeface="Wingdings" charset="2"/>
              <a:buChar char="Ø"/>
            </a:pPr>
            <a:endParaRPr lang="nl-NL" sz="2800" dirty="0">
              <a:solidFill>
                <a:schemeClr val="tx1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nl-NL" sz="2800" dirty="0" smtClean="0">
                <a:solidFill>
                  <a:schemeClr val="tx1"/>
                </a:solidFill>
              </a:rPr>
              <a:t>18 NSCLC</a:t>
            </a:r>
          </a:p>
          <a:p>
            <a:pPr marL="595313" lvl="1" indent="-457200">
              <a:buFont typeface="Wingdings" charset="2"/>
              <a:buChar char="Ø"/>
            </a:pPr>
            <a:r>
              <a:rPr lang="nl-NL" sz="2500" dirty="0" smtClean="0">
                <a:solidFill>
                  <a:schemeClr val="tx1"/>
                </a:solidFill>
              </a:rPr>
              <a:t>ICR 33%</a:t>
            </a:r>
          </a:p>
          <a:p>
            <a:pPr marL="595313" lvl="1" indent="-457200">
              <a:buFont typeface="Wingdings" charset="2"/>
              <a:buChar char="Ø"/>
            </a:pPr>
            <a:r>
              <a:rPr lang="nl-NL" sz="2500" dirty="0" smtClean="0">
                <a:solidFill>
                  <a:schemeClr val="tx1"/>
                </a:solidFill>
              </a:rPr>
              <a:t>Duurzame response </a:t>
            </a:r>
          </a:p>
          <a:p>
            <a:pPr marL="794147" lvl="2" indent="-457200">
              <a:buFont typeface="Wingdings" charset="2"/>
              <a:buChar char="Ø"/>
            </a:pPr>
            <a:r>
              <a:rPr lang="nl-NL" sz="2500" dirty="0" smtClean="0">
                <a:solidFill>
                  <a:schemeClr val="tx1"/>
                </a:solidFill>
              </a:rPr>
              <a:t>3- &gt;7 maand</a:t>
            </a:r>
            <a:endParaRPr lang="nl-NL" sz="2500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55" y="1013179"/>
            <a:ext cx="3752542" cy="320722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7421792" y="2196459"/>
            <a:ext cx="1120626" cy="87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11" y="3920015"/>
            <a:ext cx="4509673" cy="29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5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Immuuntherapie en CNS M+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439333"/>
            <a:ext cx="7831931" cy="4474105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 Melanoom, ≥1 meetbare, niet bestraalde hersenM+ </a:t>
            </a:r>
          </a:p>
          <a:p>
            <a:pPr marL="285750" indent="-285750">
              <a:buFont typeface="Wingdings" charset="2"/>
              <a:buChar char="Ø"/>
            </a:pPr>
            <a:r>
              <a:rPr lang="nl-NL" sz="2800" dirty="0" err="1" smtClean="0">
                <a:solidFill>
                  <a:srgbClr val="000000"/>
                </a:solidFill>
              </a:rPr>
              <a:t>Phase</a:t>
            </a:r>
            <a:r>
              <a:rPr lang="nl-NL" sz="2800" dirty="0" smtClean="0">
                <a:solidFill>
                  <a:srgbClr val="000000"/>
                </a:solidFill>
              </a:rPr>
              <a:t> 2 </a:t>
            </a:r>
            <a:r>
              <a:rPr lang="nl-NL" sz="2800" dirty="0" err="1" smtClean="0">
                <a:solidFill>
                  <a:srgbClr val="000000"/>
                </a:solidFill>
              </a:rPr>
              <a:t>ipilimumab</a:t>
            </a:r>
            <a:r>
              <a:rPr lang="nl-NL" sz="2800" dirty="0" smtClean="0">
                <a:solidFill>
                  <a:srgbClr val="000000"/>
                </a:solidFill>
              </a:rPr>
              <a:t>/</a:t>
            </a:r>
            <a:r>
              <a:rPr lang="nl-NL" sz="2800" dirty="0" err="1" smtClean="0">
                <a:solidFill>
                  <a:srgbClr val="000000"/>
                </a:solidFill>
              </a:rPr>
              <a:t>nivolumab</a:t>
            </a:r>
            <a:endParaRPr lang="nl-NL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nl-NL" sz="280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ICR 57%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41258" y="6457381"/>
            <a:ext cx="633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Tawbi</a:t>
            </a:r>
            <a:r>
              <a:rPr lang="nl-NL" sz="1400" dirty="0" smtClean="0"/>
              <a:t> HA et al. N Eng J </a:t>
            </a:r>
            <a:r>
              <a:rPr lang="nl-NL" sz="1400" dirty="0" err="1" smtClean="0"/>
              <a:t>Med</a:t>
            </a:r>
            <a:r>
              <a:rPr lang="nl-NL" sz="1400" dirty="0" smtClean="0"/>
              <a:t> 2018</a:t>
            </a:r>
            <a:endParaRPr lang="nl-NL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40" y="2915920"/>
            <a:ext cx="4963635" cy="350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3876649"/>
            <a:ext cx="5910898" cy="247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4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Immuuntherapie en CNS M+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439333"/>
            <a:ext cx="7831931" cy="4474105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 Mogelijke risico’s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Meer oedeem? </a:t>
            </a:r>
            <a:r>
              <a:rPr lang="nl-NL" sz="2500" dirty="0" err="1" smtClean="0">
                <a:solidFill>
                  <a:srgbClr val="000000"/>
                </a:solidFill>
              </a:rPr>
              <a:t>Oa</a:t>
            </a:r>
            <a:r>
              <a:rPr lang="nl-NL" sz="2500" dirty="0" smtClean="0">
                <a:solidFill>
                  <a:srgbClr val="000000"/>
                </a:solidFill>
              </a:rPr>
              <a:t> door minder </a:t>
            </a:r>
            <a:r>
              <a:rPr lang="nl-NL" sz="2500" dirty="0" err="1" smtClean="0">
                <a:solidFill>
                  <a:srgbClr val="000000"/>
                </a:solidFill>
              </a:rPr>
              <a:t>cortico</a:t>
            </a:r>
            <a:r>
              <a:rPr lang="nl-NL" sz="2500" dirty="0" smtClean="0">
                <a:solidFill>
                  <a:srgbClr val="000000"/>
                </a:solidFill>
              </a:rPr>
              <a:t> gebruik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Hoger risico op radionecrose na RT</a:t>
            </a:r>
          </a:p>
          <a:p>
            <a:pPr marL="622697" lvl="2" indent="-285750">
              <a:buFont typeface="Wingdings" charset="2"/>
              <a:buChar char="Ø"/>
            </a:pPr>
            <a:endParaRPr lang="nl-NL" sz="25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41258" y="6457381"/>
            <a:ext cx="6338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Gil-Bazo et al WCLC 2018; </a:t>
            </a:r>
            <a:r>
              <a:rPr lang="nl-NL" sz="1400" dirty="0" err="1" smtClean="0"/>
              <a:t>Colaco</a:t>
            </a:r>
            <a:r>
              <a:rPr lang="nl-NL" sz="1400" dirty="0" smtClean="0"/>
              <a:t> et al. J </a:t>
            </a:r>
            <a:r>
              <a:rPr lang="nl-NL" sz="1400" dirty="0" err="1" smtClean="0"/>
              <a:t>Neurosurg</a:t>
            </a:r>
            <a:r>
              <a:rPr lang="nl-NL" sz="1400" dirty="0" smtClean="0"/>
              <a:t> 2016</a:t>
            </a:r>
            <a:endParaRPr lang="nl-NL" sz="1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3017061"/>
            <a:ext cx="8137138" cy="32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CONCLUSIES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439333"/>
            <a:ext cx="7831931" cy="4474105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CNS metastasering is frequent in NSCLC</a:t>
            </a:r>
          </a:p>
          <a:p>
            <a:pPr marL="285750" indent="-285750">
              <a:buFont typeface="Wingdings" charset="2"/>
              <a:buChar char="Ø"/>
            </a:pPr>
            <a:endParaRPr lang="nl-NL" sz="280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3</a:t>
            </a:r>
            <a:r>
              <a:rPr lang="nl-NL" sz="2800" baseline="30000" dirty="0" smtClean="0">
                <a:solidFill>
                  <a:srgbClr val="000000"/>
                </a:solidFill>
              </a:rPr>
              <a:t>e</a:t>
            </a:r>
            <a:r>
              <a:rPr lang="nl-NL" sz="2800" dirty="0" smtClean="0">
                <a:solidFill>
                  <a:srgbClr val="000000"/>
                </a:solidFill>
              </a:rPr>
              <a:t> generatie EGFR TKI en 2</a:t>
            </a:r>
            <a:r>
              <a:rPr lang="nl-NL" sz="2800" baseline="30000" dirty="0" smtClean="0">
                <a:solidFill>
                  <a:srgbClr val="000000"/>
                </a:solidFill>
              </a:rPr>
              <a:t>e</a:t>
            </a:r>
            <a:r>
              <a:rPr lang="nl-NL" sz="2800" dirty="0" smtClean="0">
                <a:solidFill>
                  <a:srgbClr val="000000"/>
                </a:solidFill>
              </a:rPr>
              <a:t>/3</a:t>
            </a:r>
            <a:r>
              <a:rPr lang="nl-NL" sz="2800" baseline="30000" dirty="0" smtClean="0">
                <a:solidFill>
                  <a:srgbClr val="000000"/>
                </a:solidFill>
              </a:rPr>
              <a:t>e</a:t>
            </a:r>
            <a:r>
              <a:rPr lang="nl-NL" sz="2800" dirty="0" smtClean="0">
                <a:solidFill>
                  <a:srgbClr val="000000"/>
                </a:solidFill>
              </a:rPr>
              <a:t> generatie ALK/ROS </a:t>
            </a:r>
            <a:r>
              <a:rPr lang="nl-NL" sz="2800" dirty="0" err="1" smtClean="0">
                <a:solidFill>
                  <a:srgbClr val="000000"/>
                </a:solidFill>
              </a:rPr>
              <a:t>TKIs</a:t>
            </a:r>
            <a:r>
              <a:rPr lang="nl-NL" sz="2800" dirty="0" smtClean="0">
                <a:solidFill>
                  <a:srgbClr val="000000"/>
                </a:solidFill>
              </a:rPr>
              <a:t> 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Hoge CNS activiteit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Optie in de behandeling van CNS metastasen</a:t>
            </a:r>
          </a:p>
          <a:p>
            <a:pPr marL="423863" lvl="1" indent="-285750">
              <a:buFont typeface="Wingdings" charset="2"/>
              <a:buChar char="Ø"/>
            </a:pPr>
            <a:endParaRPr lang="nl-NL" sz="250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Enige activiteit van immuuntherapie voor CNS M+ 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Combinatie </a:t>
            </a:r>
            <a:r>
              <a:rPr lang="nl-NL" sz="2500" dirty="0" err="1" smtClean="0">
                <a:solidFill>
                  <a:srgbClr val="000000"/>
                </a:solidFill>
              </a:rPr>
              <a:t>ipilimumab</a:t>
            </a:r>
            <a:r>
              <a:rPr lang="nl-NL" sz="2500" dirty="0" smtClean="0">
                <a:solidFill>
                  <a:srgbClr val="000000"/>
                </a:solidFill>
              </a:rPr>
              <a:t>/</a:t>
            </a:r>
            <a:r>
              <a:rPr lang="nl-NL" sz="2500" dirty="0" err="1" smtClean="0">
                <a:solidFill>
                  <a:srgbClr val="000000"/>
                </a:solidFill>
              </a:rPr>
              <a:t>nivolumab</a:t>
            </a:r>
            <a:endParaRPr lang="nl-NL" sz="2500" dirty="0">
              <a:solidFill>
                <a:srgbClr val="000000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Vooral nog veel vragen</a:t>
            </a:r>
            <a:endParaRPr lang="nl-NL" sz="25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139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Bloed Hersen barrière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439333"/>
            <a:ext cx="7831931" cy="4474105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400" dirty="0" smtClean="0">
                <a:solidFill>
                  <a:srgbClr val="000000"/>
                </a:solidFill>
              </a:rPr>
              <a:t>Belangrijke componenten: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000" dirty="0" smtClean="0">
                <a:solidFill>
                  <a:srgbClr val="000000"/>
                </a:solidFill>
              </a:rPr>
              <a:t>‘</a:t>
            </a:r>
            <a:r>
              <a:rPr lang="nl-NL" sz="2000" dirty="0" err="1">
                <a:solidFill>
                  <a:srgbClr val="000000"/>
                </a:solidFill>
              </a:rPr>
              <a:t>T</a:t>
            </a:r>
            <a:r>
              <a:rPr lang="nl-NL" sz="2000" dirty="0" err="1" smtClean="0">
                <a:solidFill>
                  <a:srgbClr val="000000"/>
                </a:solidFill>
              </a:rPr>
              <a:t>ight</a:t>
            </a:r>
            <a:r>
              <a:rPr lang="nl-NL" sz="2000" dirty="0" smtClean="0">
                <a:solidFill>
                  <a:srgbClr val="000000"/>
                </a:solidFill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</a:rPr>
              <a:t>junctions</a:t>
            </a:r>
            <a:r>
              <a:rPr lang="nl-NL" sz="2000" dirty="0" smtClean="0">
                <a:solidFill>
                  <a:srgbClr val="000000"/>
                </a:solidFill>
              </a:rPr>
              <a:t>’ tussen endotheelcellen: beperken diffusie van grote en hydrofiele moleculen</a:t>
            </a:r>
          </a:p>
          <a:p>
            <a:pPr marL="423863" lvl="1" indent="-285750">
              <a:buFont typeface="Wingdings" charset="2"/>
              <a:buChar char="Ø"/>
            </a:pPr>
            <a:endParaRPr lang="nl-NL" sz="2000" dirty="0" smtClean="0">
              <a:solidFill>
                <a:srgbClr val="000000"/>
              </a:solidFill>
            </a:endParaRPr>
          </a:p>
          <a:p>
            <a:pPr marL="423863" lvl="1" indent="-285750">
              <a:buFont typeface="Wingdings" charset="2"/>
              <a:buChar char="Ø"/>
            </a:pPr>
            <a:r>
              <a:rPr lang="nl-NL" sz="2000" dirty="0" err="1" smtClean="0">
                <a:solidFill>
                  <a:srgbClr val="000000"/>
                </a:solidFill>
              </a:rPr>
              <a:t>Efflux</a:t>
            </a:r>
            <a:r>
              <a:rPr lang="nl-NL" sz="2000" dirty="0" smtClean="0">
                <a:solidFill>
                  <a:srgbClr val="000000"/>
                </a:solidFill>
              </a:rPr>
              <a:t> en influx pompen: P-</a:t>
            </a:r>
            <a:r>
              <a:rPr lang="nl-NL" sz="2000" dirty="0" err="1" smtClean="0">
                <a:solidFill>
                  <a:srgbClr val="000000"/>
                </a:solidFill>
              </a:rPr>
              <a:t>glycoprotein</a:t>
            </a:r>
            <a:r>
              <a:rPr lang="nl-NL" sz="2000" dirty="0" smtClean="0">
                <a:solidFill>
                  <a:srgbClr val="000000"/>
                </a:solidFill>
              </a:rPr>
              <a:t>, BCRP: pompen </a:t>
            </a:r>
          </a:p>
          <a:p>
            <a:pPr lvl="1" indent="0">
              <a:buNone/>
            </a:pPr>
            <a:endParaRPr lang="nl-NL" sz="25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579" y="4083047"/>
            <a:ext cx="4112510" cy="26540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98" y="4361130"/>
            <a:ext cx="4679082" cy="202452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255889" y="6549851"/>
            <a:ext cx="340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Kim M et al. </a:t>
            </a:r>
            <a:r>
              <a:rPr lang="nl-NL" dirty="0" err="1" smtClean="0"/>
              <a:t>Pharm</a:t>
            </a:r>
            <a:r>
              <a:rPr lang="nl-NL" dirty="0" smtClean="0"/>
              <a:t> </a:t>
            </a:r>
            <a:r>
              <a:rPr lang="nl-NL" dirty="0" err="1" smtClean="0"/>
              <a:t>Res</a:t>
            </a:r>
            <a:r>
              <a:rPr lang="nl-NL" dirty="0" smtClean="0"/>
              <a:t> 2018</a:t>
            </a:r>
            <a:endParaRPr lang="nl-NL" dirty="0"/>
          </a:p>
        </p:txBody>
      </p:sp>
      <p:sp>
        <p:nvSpPr>
          <p:cNvPr id="5" name="Right Arrow 4"/>
          <p:cNvSpPr/>
          <p:nvPr/>
        </p:nvSpPr>
        <p:spPr>
          <a:xfrm>
            <a:off x="806873" y="3435353"/>
            <a:ext cx="898031" cy="323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778000" y="3366443"/>
            <a:ext cx="659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Selectieve beweging van moleculen over de BHB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44369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1" y="298866"/>
            <a:ext cx="8065301" cy="712561"/>
          </a:xfrm>
        </p:spPr>
        <p:txBody>
          <a:bodyPr/>
          <a:lstStyle/>
          <a:p>
            <a:r>
              <a:rPr lang="nl-NL" sz="3200" cap="none" dirty="0" smtClean="0"/>
              <a:t>TKI in EGFR+ NSCLC met CNS M+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403861"/>
            <a:ext cx="7831931" cy="4474105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800" dirty="0" smtClean="0">
                <a:solidFill>
                  <a:srgbClr val="000000"/>
                </a:solidFill>
              </a:rPr>
              <a:t>EGFR+ NSCLC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err="1" smtClean="0">
                <a:solidFill>
                  <a:srgbClr val="000000"/>
                </a:solidFill>
              </a:rPr>
              <a:t>HersenM</a:t>
            </a:r>
            <a:r>
              <a:rPr lang="nl-NL" sz="2500" dirty="0" smtClean="0">
                <a:solidFill>
                  <a:srgbClr val="000000"/>
                </a:solidFill>
              </a:rPr>
              <a:t>+ 44% met mediane OS 16-18m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500" dirty="0" smtClean="0">
                <a:solidFill>
                  <a:srgbClr val="000000"/>
                </a:solidFill>
              </a:rPr>
              <a:t>LM M+ 5-9% met mediane OS 4,5-11m</a:t>
            </a:r>
          </a:p>
          <a:p>
            <a:pPr marL="285750" indent="-285750">
              <a:buFont typeface="Wingdings" charset="2"/>
              <a:buChar char="Ø"/>
            </a:pP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41258" y="6374290"/>
            <a:ext cx="663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Hata</a:t>
            </a:r>
            <a:r>
              <a:rPr lang="nl-NL" sz="1400" dirty="0" smtClean="0"/>
              <a:t> A et al. Cancer 2013; </a:t>
            </a:r>
            <a:r>
              <a:rPr lang="nl-NL" sz="1400" dirty="0" err="1" smtClean="0"/>
              <a:t>Myung-Ju</a:t>
            </a:r>
            <a:r>
              <a:rPr lang="nl-NL" sz="1400" dirty="0" smtClean="0"/>
              <a:t> </a:t>
            </a:r>
            <a:r>
              <a:rPr lang="nl-NL" sz="1400" dirty="0" err="1" smtClean="0"/>
              <a:t>Ahn</a:t>
            </a:r>
            <a:r>
              <a:rPr lang="nl-NL" sz="1400" dirty="0" smtClean="0"/>
              <a:t> WCLC 2018</a:t>
            </a:r>
            <a:endParaRPr lang="nl-NL" sz="14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42926"/>
              </p:ext>
            </p:extLst>
          </p:nvPr>
        </p:nvGraphicFramePr>
        <p:xfrm>
          <a:off x="1053983" y="3020971"/>
          <a:ext cx="660187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4"/>
                <a:gridCol w="2200624"/>
                <a:gridCol w="220062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TKI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Kp,uu,brain</a:t>
                      </a:r>
                      <a:endParaRPr lang="nl-NL" sz="2000" dirty="0" smtClean="0"/>
                    </a:p>
                    <a:p>
                      <a:r>
                        <a:rPr lang="nl-NL" sz="2000" dirty="0" smtClean="0"/>
                        <a:t>(in</a:t>
                      </a:r>
                      <a:r>
                        <a:rPr lang="nl-NL" sz="2000" baseline="0" dirty="0" smtClean="0"/>
                        <a:t> vitro)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Kp,uu,CSF</a:t>
                      </a:r>
                      <a:endParaRPr lang="nl-NL" sz="2000" dirty="0" smtClean="0"/>
                    </a:p>
                    <a:p>
                      <a:r>
                        <a:rPr lang="nl-NL" sz="2000" dirty="0" smtClean="0"/>
                        <a:t>(man)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Gefitinib</a:t>
                      </a:r>
                      <a:endParaRPr lang="nl-NL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0.02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NA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Erlotinib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0.08-0.14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0.13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Afatinib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NA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NA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Osimertinib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0.39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0.5</a:t>
                      </a:r>
                      <a:endParaRPr lang="nl-NL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AZD3759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0.62-0.65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</a:t>
                      </a:r>
                      <a:endParaRPr lang="nl-N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249260" y="5903520"/>
            <a:ext cx="844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Kp,uu</a:t>
            </a:r>
            <a:r>
              <a:rPr lang="nl-NL" dirty="0" smtClean="0"/>
              <a:t> = ratio concentratie vrij geneesmiddel in hersenen (CSF) en plasma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95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1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/2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 generatie EGFR </a:t>
            </a:r>
            <a:r>
              <a:rPr lang="nl-NL" sz="3200" cap="none" dirty="0" err="1" smtClean="0"/>
              <a:t>TKIs</a:t>
            </a:r>
            <a:endParaRPr lang="nl-NL" sz="3200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1" y="1404264"/>
            <a:ext cx="7913767" cy="4509174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NL" sz="2400" dirty="0" err="1" smtClean="0">
                <a:solidFill>
                  <a:schemeClr val="tx1"/>
                </a:solidFill>
              </a:rPr>
              <a:t>Gefitinib</a:t>
            </a:r>
            <a:r>
              <a:rPr lang="nl-NL" sz="2400" dirty="0" smtClean="0">
                <a:solidFill>
                  <a:schemeClr val="tx1"/>
                </a:solidFill>
              </a:rPr>
              <a:t>, </a:t>
            </a:r>
            <a:r>
              <a:rPr lang="nl-NL" sz="2400" dirty="0" err="1">
                <a:solidFill>
                  <a:schemeClr val="tx1"/>
                </a:solidFill>
              </a:rPr>
              <a:t>E</a:t>
            </a:r>
            <a:r>
              <a:rPr lang="nl-NL" sz="2400" dirty="0" err="1" smtClean="0">
                <a:solidFill>
                  <a:schemeClr val="tx1"/>
                </a:solidFill>
              </a:rPr>
              <a:t>rlotinib</a:t>
            </a:r>
            <a:r>
              <a:rPr lang="nl-NL" sz="2400" dirty="0" smtClean="0">
                <a:solidFill>
                  <a:schemeClr val="tx1"/>
                </a:solidFill>
              </a:rPr>
              <a:t> en </a:t>
            </a:r>
            <a:r>
              <a:rPr lang="nl-NL" sz="2400" dirty="0" err="1">
                <a:solidFill>
                  <a:schemeClr val="tx1"/>
                </a:solidFill>
              </a:rPr>
              <a:t>A</a:t>
            </a:r>
            <a:r>
              <a:rPr lang="nl-NL" sz="2400" dirty="0" err="1" smtClean="0">
                <a:solidFill>
                  <a:schemeClr val="tx1"/>
                </a:solidFill>
              </a:rPr>
              <a:t>fatinib</a:t>
            </a:r>
            <a:r>
              <a:rPr lang="nl-NL" sz="2400" dirty="0" smtClean="0">
                <a:solidFill>
                  <a:schemeClr val="tx1"/>
                </a:solidFill>
              </a:rPr>
              <a:t> substraat voor P-</a:t>
            </a:r>
            <a:r>
              <a:rPr lang="nl-NL" sz="2400" dirty="0" err="1" smtClean="0">
                <a:solidFill>
                  <a:schemeClr val="tx1"/>
                </a:solidFill>
              </a:rPr>
              <a:t>gp</a:t>
            </a:r>
            <a:r>
              <a:rPr lang="nl-NL" sz="2400" dirty="0" smtClean="0">
                <a:solidFill>
                  <a:schemeClr val="tx1"/>
                </a:solidFill>
              </a:rPr>
              <a:t> 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NL" sz="2100" dirty="0" err="1" smtClean="0">
                <a:solidFill>
                  <a:schemeClr val="tx1"/>
                </a:solidFill>
              </a:rPr>
              <a:t>Erlotinib</a:t>
            </a:r>
            <a:r>
              <a:rPr lang="nl-NL" sz="2100" dirty="0" smtClean="0">
                <a:solidFill>
                  <a:schemeClr val="tx1"/>
                </a:solidFill>
              </a:rPr>
              <a:t> ook voor </a:t>
            </a:r>
            <a:r>
              <a:rPr lang="nl-NL" sz="2100" dirty="0" err="1" smtClean="0">
                <a:solidFill>
                  <a:schemeClr val="tx1"/>
                </a:solidFill>
              </a:rPr>
              <a:t>Bcrp</a:t>
            </a:r>
            <a:endParaRPr lang="nl-NL" sz="21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826000" y="4854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2754168"/>
            <a:ext cx="3730729" cy="286742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49565" y="6385645"/>
            <a:ext cx="725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Metro et al. Expert </a:t>
            </a:r>
            <a:r>
              <a:rPr lang="nl-NL" sz="1400" dirty="0" err="1" smtClean="0"/>
              <a:t>Opin</a:t>
            </a:r>
            <a:r>
              <a:rPr lang="nl-NL" sz="1400" dirty="0" smtClean="0"/>
              <a:t> </a:t>
            </a:r>
            <a:r>
              <a:rPr lang="nl-NL" sz="1400" dirty="0" err="1" smtClean="0"/>
              <a:t>Pharmacother</a:t>
            </a:r>
            <a:r>
              <a:rPr lang="nl-NL" sz="1400" dirty="0" smtClean="0"/>
              <a:t> 2015; </a:t>
            </a:r>
            <a:r>
              <a:rPr lang="nl-NL" sz="1400" dirty="0" err="1" smtClean="0"/>
              <a:t>Togash</a:t>
            </a:r>
            <a:r>
              <a:rPr lang="nl-NL" sz="1400" dirty="0" smtClean="0"/>
              <a:t> et al. Cancer </a:t>
            </a:r>
            <a:r>
              <a:rPr lang="nl-NL" sz="1400" dirty="0" err="1" smtClean="0"/>
              <a:t>Chemother</a:t>
            </a:r>
            <a:r>
              <a:rPr lang="nl-NL" sz="1400" dirty="0" smtClean="0"/>
              <a:t> </a:t>
            </a:r>
            <a:r>
              <a:rPr lang="nl-NL" sz="1400" dirty="0" err="1" smtClean="0"/>
              <a:t>Pharmacol</a:t>
            </a:r>
            <a:r>
              <a:rPr lang="nl-NL" sz="1400" dirty="0" smtClean="0"/>
              <a:t> 2012</a:t>
            </a:r>
            <a:endParaRPr lang="nl-NL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4703007" y="4436110"/>
            <a:ext cx="39617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Penetratie mogelijks hoger bij zeer gevorderde </a:t>
            </a:r>
            <a:r>
              <a:rPr lang="nl-NL" sz="2000" b="1" dirty="0" err="1" smtClean="0"/>
              <a:t>hersenM</a:t>
            </a:r>
            <a:r>
              <a:rPr lang="nl-NL" sz="2000" b="1" dirty="0" smtClean="0"/>
              <a:t>+ </a:t>
            </a:r>
          </a:p>
          <a:p>
            <a:r>
              <a:rPr lang="nl-NL" sz="2000" dirty="0" smtClean="0"/>
              <a:t>-&gt; </a:t>
            </a:r>
            <a:r>
              <a:rPr lang="nl-NL" sz="2000" dirty="0" err="1" smtClean="0"/>
              <a:t>neoangiogenese</a:t>
            </a:r>
            <a:r>
              <a:rPr lang="nl-NL" sz="2000" dirty="0" smtClean="0"/>
              <a:t> </a:t>
            </a:r>
          </a:p>
          <a:p>
            <a:r>
              <a:rPr lang="nl-NL" sz="2000" dirty="0" smtClean="0"/>
              <a:t>-&gt; bloedvaten zonder </a:t>
            </a:r>
            <a:r>
              <a:rPr lang="nl-NL" sz="2000" dirty="0" err="1" smtClean="0"/>
              <a:t>tight</a:t>
            </a:r>
            <a:r>
              <a:rPr lang="nl-NL" sz="2000" dirty="0" smtClean="0"/>
              <a:t> </a:t>
            </a:r>
            <a:r>
              <a:rPr lang="nl-NL" sz="2000" dirty="0" err="1" smtClean="0"/>
              <a:t>junctions</a:t>
            </a:r>
            <a:r>
              <a:rPr lang="nl-NL" sz="2000" dirty="0" smtClean="0"/>
              <a:t> </a:t>
            </a:r>
          </a:p>
          <a:p>
            <a:r>
              <a:rPr lang="nl-NL" sz="2000" dirty="0" smtClean="0"/>
              <a:t>-&gt; </a:t>
            </a:r>
            <a:r>
              <a:rPr lang="nl-NL" sz="2000" dirty="0" err="1" smtClean="0"/>
              <a:t>disruptie</a:t>
            </a:r>
            <a:r>
              <a:rPr lang="nl-NL" sz="2000" dirty="0" smtClean="0"/>
              <a:t> van de BHB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4826000" y="2552375"/>
            <a:ext cx="3716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Hogere CSV concentratie met </a:t>
            </a:r>
            <a:r>
              <a:rPr lang="nl-NL" sz="2000" b="1" dirty="0" err="1" smtClean="0"/>
              <a:t>erlotinib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vs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gefitinib</a:t>
            </a:r>
            <a:endParaRPr lang="nl-NL" sz="2000" b="1" dirty="0" smtClean="0"/>
          </a:p>
          <a:p>
            <a:r>
              <a:rPr lang="nl-NL" sz="2000" dirty="0" smtClean="0"/>
              <a:t>-&gt; hogere piek plasma concentraties</a:t>
            </a:r>
          </a:p>
          <a:p>
            <a:r>
              <a:rPr lang="nl-NL" sz="2000" dirty="0" smtClean="0"/>
              <a:t>-&gt; hogere BHB permeabiliteit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2997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1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/2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 generatie EGFR </a:t>
            </a:r>
            <a:r>
              <a:rPr lang="nl-NL" sz="3200" cap="none" dirty="0" err="1" smtClean="0"/>
              <a:t>TKIs</a:t>
            </a:r>
            <a:endParaRPr lang="nl-NL" sz="3200" cap="non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793894"/>
              </p:ext>
            </p:extLst>
          </p:nvPr>
        </p:nvGraphicFramePr>
        <p:xfrm>
          <a:off x="289897" y="1321161"/>
          <a:ext cx="860043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634"/>
                <a:gridCol w="1228634"/>
                <a:gridCol w="1228634"/>
                <a:gridCol w="1228634"/>
                <a:gridCol w="967730"/>
                <a:gridCol w="902085"/>
                <a:gridCol w="1816087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Treatment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studie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Brain RR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PFS, mo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OS,mo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Reference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Gefitinib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P, </a:t>
                      </a:r>
                      <a:r>
                        <a:rPr lang="nl-NL" sz="1800" dirty="0" err="1" smtClean="0"/>
                        <a:t>phase</a:t>
                      </a:r>
                      <a:r>
                        <a:rPr lang="nl-NL" sz="1800" dirty="0" smtClean="0"/>
                        <a:t> II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41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88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14.5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21.9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Iuchi</a:t>
                      </a:r>
                      <a:r>
                        <a:rPr lang="nl-NL" sz="1800" baseline="0" dirty="0" smtClean="0"/>
                        <a:t> et al.</a:t>
                      </a:r>
                      <a:r>
                        <a:rPr lang="nl-NL" sz="1800" baseline="30000" dirty="0" smtClean="0"/>
                        <a:t>1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Gefitinib</a:t>
                      </a:r>
                      <a:r>
                        <a:rPr lang="nl-NL" sz="1800" dirty="0" smtClean="0"/>
                        <a:t>/</a:t>
                      </a:r>
                      <a:r>
                        <a:rPr lang="nl-NL" sz="1800" dirty="0" err="1" smtClean="0"/>
                        <a:t>Erlotinib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P, </a:t>
                      </a:r>
                      <a:r>
                        <a:rPr lang="nl-NL" sz="1800" dirty="0" err="1" smtClean="0"/>
                        <a:t>phase</a:t>
                      </a:r>
                      <a:r>
                        <a:rPr lang="nl-NL" sz="1800" dirty="0" smtClean="0"/>
                        <a:t> II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28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83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19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Park et al.</a:t>
                      </a:r>
                      <a:r>
                        <a:rPr lang="nl-NL" sz="1800" baseline="30000" dirty="0" smtClean="0"/>
                        <a:t>2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Erlotinib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R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17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83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11.7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12.9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Porta</a:t>
                      </a:r>
                      <a:r>
                        <a:rPr lang="nl-NL" sz="1800" dirty="0" smtClean="0"/>
                        <a:t> et al.</a:t>
                      </a:r>
                      <a:r>
                        <a:rPr lang="nl-NL" sz="1800" baseline="30000" dirty="0" smtClean="0"/>
                        <a:t>3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Erlotinib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P, </a:t>
                      </a:r>
                      <a:r>
                        <a:rPr lang="nl-NL" sz="1800" dirty="0" err="1" smtClean="0"/>
                        <a:t>phase</a:t>
                      </a:r>
                      <a:r>
                        <a:rPr lang="nl-NL" sz="1800" smtClean="0"/>
                        <a:t> II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45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58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10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19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Wu</a:t>
                      </a:r>
                      <a:r>
                        <a:rPr lang="nl-NL" sz="1800" dirty="0" smtClean="0"/>
                        <a:t> et al. </a:t>
                      </a:r>
                      <a:r>
                        <a:rPr lang="nl-NL" sz="1800" baseline="30000" dirty="0" smtClean="0"/>
                        <a:t>4</a:t>
                      </a:r>
                      <a:endParaRPr lang="nl-N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err="1" smtClean="0"/>
                        <a:t>Afatinib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P, </a:t>
                      </a:r>
                      <a:r>
                        <a:rPr lang="nl-NL" sz="1800" dirty="0" err="1" smtClean="0"/>
                        <a:t>phase</a:t>
                      </a:r>
                      <a:r>
                        <a:rPr lang="nl-NL" sz="1800" dirty="0" smtClean="0"/>
                        <a:t> II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32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35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NR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9.8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Hoffknecht et al.</a:t>
                      </a:r>
                      <a:r>
                        <a:rPr lang="nl-NL" sz="1800" baseline="30000" dirty="0" smtClean="0"/>
                        <a:t>5</a:t>
                      </a:r>
                      <a:endParaRPr lang="nl-NL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55561" y="4367590"/>
            <a:ext cx="80050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Betere PFS en OS in patiënten met </a:t>
            </a:r>
            <a:r>
              <a:rPr lang="nl-NL" sz="2400" dirty="0" err="1" smtClean="0"/>
              <a:t>exon</a:t>
            </a:r>
            <a:r>
              <a:rPr lang="nl-NL" sz="2400" dirty="0" smtClean="0"/>
              <a:t> 19 </a:t>
            </a:r>
            <a:r>
              <a:rPr lang="nl-NL" sz="2400" dirty="0" err="1" smtClean="0"/>
              <a:t>vs</a:t>
            </a:r>
            <a:r>
              <a:rPr lang="nl-NL" sz="2400" dirty="0" smtClean="0"/>
              <a:t> L858R mutatie</a:t>
            </a:r>
            <a:r>
              <a:rPr lang="nl-NL" sz="2400" baseline="30000" dirty="0" smtClean="0"/>
              <a:t>1</a:t>
            </a:r>
          </a:p>
          <a:p>
            <a:endParaRPr lang="nl-NL" sz="2400" baseline="30000" dirty="0"/>
          </a:p>
          <a:p>
            <a:r>
              <a:rPr lang="nl-NL" sz="2400" dirty="0" smtClean="0"/>
              <a:t>Bij CNS progressie: slechts in </a:t>
            </a:r>
            <a:r>
              <a:rPr lang="nl-NL" sz="2400" dirty="0"/>
              <a:t>17</a:t>
            </a:r>
            <a:r>
              <a:rPr lang="nl-NL" sz="2400" dirty="0" smtClean="0"/>
              <a:t>% </a:t>
            </a:r>
            <a:r>
              <a:rPr lang="nl-NL" sz="2400" dirty="0"/>
              <a:t>T790M </a:t>
            </a:r>
            <a:r>
              <a:rPr lang="nl-NL" sz="2400" dirty="0" smtClean="0"/>
              <a:t>mutation</a:t>
            </a:r>
            <a:r>
              <a:rPr lang="nl-NL" sz="2400" baseline="30000" dirty="0"/>
              <a:t>6</a:t>
            </a:r>
            <a:endParaRPr lang="nl-NL" sz="2400" dirty="0"/>
          </a:p>
          <a:p>
            <a:pPr marL="622697" lvl="2" indent="-285750">
              <a:buFont typeface="Wingdings" charset="2"/>
              <a:buChar char="Ø"/>
            </a:pPr>
            <a:r>
              <a:rPr lang="nl-NL" sz="2400" dirty="0" err="1" smtClean="0"/>
              <a:t>Pharmacokinetisch</a:t>
            </a:r>
            <a:r>
              <a:rPr lang="nl-NL" sz="2400" dirty="0" smtClean="0"/>
              <a:t> falen  </a:t>
            </a:r>
            <a:endParaRPr lang="nl-NL" sz="2400" dirty="0"/>
          </a:p>
          <a:p>
            <a:endParaRPr lang="nl-NL" sz="2400" baseline="30000" dirty="0"/>
          </a:p>
          <a:p>
            <a:endParaRPr lang="nl-NL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628651" y="5998437"/>
            <a:ext cx="8086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aseline="30000" dirty="0"/>
              <a:t>1</a:t>
            </a:r>
            <a:r>
              <a:rPr lang="nl-NL" sz="1400" dirty="0" smtClean="0"/>
              <a:t>Iuchi et al. </a:t>
            </a:r>
            <a:r>
              <a:rPr lang="nl-NL" sz="1400" dirty="0" err="1" smtClean="0"/>
              <a:t>Lung</a:t>
            </a:r>
            <a:r>
              <a:rPr lang="nl-NL" sz="1400" dirty="0" smtClean="0"/>
              <a:t> Cancer 2013; </a:t>
            </a:r>
            <a:r>
              <a:rPr lang="nl-NL" sz="1400" baseline="30000" dirty="0" smtClean="0"/>
              <a:t>2</a:t>
            </a:r>
            <a:r>
              <a:rPr lang="nl-NL" sz="1400" dirty="0" smtClean="0"/>
              <a:t>Park et al. </a:t>
            </a:r>
            <a:r>
              <a:rPr lang="nl-NL" sz="1400" dirty="0" err="1" smtClean="0"/>
              <a:t>Lung</a:t>
            </a:r>
            <a:r>
              <a:rPr lang="nl-NL" sz="1400" dirty="0" smtClean="0"/>
              <a:t> Cancer 2012; </a:t>
            </a:r>
            <a:r>
              <a:rPr lang="nl-NL" sz="1400" baseline="30000" dirty="0" smtClean="0"/>
              <a:t>3</a:t>
            </a:r>
            <a:r>
              <a:rPr lang="nl-NL" sz="1400" dirty="0" smtClean="0"/>
              <a:t>Porta et al. </a:t>
            </a:r>
            <a:r>
              <a:rPr lang="nl-NL" sz="1400" dirty="0" err="1" smtClean="0"/>
              <a:t>Eur</a:t>
            </a:r>
            <a:r>
              <a:rPr lang="nl-NL" sz="1400" dirty="0" smtClean="0"/>
              <a:t> </a:t>
            </a:r>
            <a:r>
              <a:rPr lang="nl-NL" sz="1400" dirty="0" err="1" smtClean="0"/>
              <a:t>Resp</a:t>
            </a:r>
            <a:r>
              <a:rPr lang="nl-NL" sz="1400" dirty="0" smtClean="0"/>
              <a:t> J 2011; </a:t>
            </a:r>
            <a:r>
              <a:rPr lang="nl-NL" sz="1400" dirty="0" err="1" smtClean="0"/>
              <a:t>Wu</a:t>
            </a:r>
            <a:r>
              <a:rPr lang="nl-NL" sz="1400" dirty="0" smtClean="0"/>
              <a:t> et al. An </a:t>
            </a:r>
            <a:r>
              <a:rPr lang="nl-NL" sz="1400" dirty="0" err="1" smtClean="0"/>
              <a:t>Oncol</a:t>
            </a:r>
            <a:r>
              <a:rPr lang="nl-NL" sz="1400" dirty="0" smtClean="0"/>
              <a:t> </a:t>
            </a:r>
            <a:r>
              <a:rPr lang="nl-NL" sz="1400" dirty="0"/>
              <a:t>2013; </a:t>
            </a:r>
            <a:r>
              <a:rPr lang="nl-NL" sz="1400" dirty="0" smtClean="0"/>
              <a:t>4. Hoffknecht et al. J </a:t>
            </a:r>
            <a:r>
              <a:rPr lang="nl-NL" sz="1400" dirty="0" err="1" smtClean="0"/>
              <a:t>Thorac</a:t>
            </a:r>
            <a:r>
              <a:rPr lang="nl-NL" sz="1400" dirty="0" smtClean="0"/>
              <a:t>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2015 6. </a:t>
            </a:r>
            <a:r>
              <a:rPr lang="nl-NL" sz="1400" dirty="0" err="1"/>
              <a:t>Hata</a:t>
            </a:r>
            <a:r>
              <a:rPr lang="nl-NL" sz="1400" dirty="0"/>
              <a:t> A et al. Cancer 2013</a:t>
            </a:r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11663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1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/2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 generatie EGFR </a:t>
            </a:r>
            <a:r>
              <a:rPr lang="nl-NL" sz="3200" cap="none" dirty="0" err="1" smtClean="0"/>
              <a:t>TKIs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67321"/>
            <a:ext cx="8219055" cy="4382184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LUX-Lung 3 phase III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35 ptn met asymptomatische hersenM+</a:t>
            </a:r>
          </a:p>
          <a:p>
            <a:pPr marL="622697" lvl="2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PFS 11.1 mo vs 5.4 mo met chemo, HR 0.54; p=0.13</a:t>
            </a:r>
          </a:p>
          <a:p>
            <a:pPr marL="622697" lvl="2" indent="-285750">
              <a:buFont typeface="Wingdings" charset="2"/>
              <a:buChar char="Ø"/>
            </a:pPr>
            <a:endParaRPr lang="nl-BE" sz="210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LUX-Lung 6 phase III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46 ptn met asymptomatische hersenM+</a:t>
            </a:r>
          </a:p>
          <a:p>
            <a:pPr marL="622697" lvl="2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PFS 8.2 mo vs 4.7 mo met chemo; HR 0.47; p=0.11</a:t>
            </a:r>
          </a:p>
          <a:p>
            <a:pPr marL="821531" lvl="3" indent="-285750">
              <a:buFont typeface="Wingdings" charset="2"/>
              <a:buChar char="Ø"/>
            </a:pPr>
            <a:r>
              <a:rPr lang="nl-BE" sz="2100" dirty="0" smtClean="0">
                <a:solidFill>
                  <a:srgbClr val="000000"/>
                </a:solidFill>
              </a:rPr>
              <a:t>Betere PFS igv voorafgaande WBRT</a:t>
            </a:r>
          </a:p>
          <a:p>
            <a:pPr marL="821531" lvl="3" indent="-285750">
              <a:buFont typeface="Wingdings" charset="2"/>
              <a:buChar char="Ø"/>
            </a:pPr>
            <a:endParaRPr lang="nl-BE" sz="2100" dirty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Combined analysis: </a:t>
            </a:r>
          </a:p>
          <a:p>
            <a:pPr marL="423863" lvl="1" indent="-285750">
              <a:buFont typeface="Wingdings" charset="2"/>
              <a:buChar char="Ø"/>
            </a:pPr>
            <a:r>
              <a:rPr lang="nl-BE" sz="1800" dirty="0" smtClean="0">
                <a:solidFill>
                  <a:srgbClr val="000000"/>
                </a:solidFill>
              </a:rPr>
              <a:t>PFS 8.2 vs 5.4 mo; HR 0.50; p=0.03</a:t>
            </a:r>
            <a:endParaRPr lang="nl-BE" sz="1800" dirty="0">
              <a:solidFill>
                <a:srgbClr val="00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98222" y="6321778"/>
            <a:ext cx="6801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Schuler</a:t>
            </a:r>
            <a:r>
              <a:rPr lang="nl-NL" sz="1400" dirty="0" smtClean="0"/>
              <a:t> et al. J Thorax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2016 </a:t>
            </a:r>
            <a:endParaRPr lang="nl-NL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1456626"/>
            <a:ext cx="8023701" cy="302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7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cap="none" dirty="0" smtClean="0"/>
              <a:t>1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/2</a:t>
            </a:r>
            <a:r>
              <a:rPr lang="nl-NL" sz="3200" cap="none" baseline="30000" dirty="0" smtClean="0"/>
              <a:t>e</a:t>
            </a:r>
            <a:r>
              <a:rPr lang="nl-NL" sz="3200" cap="none" dirty="0" smtClean="0"/>
              <a:t> generatie EGFR </a:t>
            </a:r>
            <a:r>
              <a:rPr lang="nl-NL" sz="3200" cap="none" dirty="0" err="1" smtClean="0"/>
              <a:t>TKIs</a:t>
            </a:r>
            <a:endParaRPr lang="nl-NL" sz="3200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1631-AEA8-B84B-A8F6-7737B3952475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90605"/>
            <a:ext cx="7831931" cy="4322833"/>
          </a:xfrm>
        </p:spPr>
        <p:txBody>
          <a:bodyPr/>
          <a:lstStyle/>
          <a:p>
            <a:pPr marL="457200" indent="-457200">
              <a:buFont typeface="Wingdings" charset="2"/>
              <a:buChar char="Ø"/>
            </a:pPr>
            <a:r>
              <a:rPr lang="nl-BE" sz="2800" dirty="0" smtClean="0">
                <a:solidFill>
                  <a:srgbClr val="000000"/>
                </a:solidFill>
              </a:rPr>
              <a:t>Dosis escalatie om de CNS permeabiliteit te verhogen </a:t>
            </a:r>
          </a:p>
          <a:p>
            <a:pPr marL="457200" indent="-457200">
              <a:buFont typeface="Wingdings" charset="2"/>
              <a:buChar char="Ø"/>
            </a:pPr>
            <a:endParaRPr lang="nl-BE" sz="2800" dirty="0" smtClean="0">
              <a:solidFill>
                <a:srgbClr val="000000"/>
              </a:solidFill>
            </a:endParaRPr>
          </a:p>
          <a:p>
            <a:pPr marL="595313" lvl="1" indent="-45720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Pulse dosis erlotinib: 1500 mg 1x/week</a:t>
            </a:r>
            <a:r>
              <a:rPr lang="nl-BE" sz="2400" baseline="30000" dirty="0" smtClean="0">
                <a:solidFill>
                  <a:srgbClr val="000000"/>
                </a:solidFill>
              </a:rPr>
              <a:t>1</a:t>
            </a:r>
            <a:endParaRPr lang="nl-BE" sz="2400" dirty="0" smtClean="0">
              <a:solidFill>
                <a:srgbClr val="000000"/>
              </a:solidFill>
            </a:endParaRPr>
          </a:p>
          <a:p>
            <a:pPr marL="794147" lvl="2" indent="-45720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CNS PR 67% (6/9 pts)</a:t>
            </a:r>
          </a:p>
          <a:p>
            <a:pPr marL="794147" lvl="2" indent="-457200">
              <a:buFont typeface="Wingdings" charset="2"/>
              <a:buChar char="Ø"/>
            </a:pPr>
            <a:r>
              <a:rPr lang="nl-BE" sz="2400" dirty="0" smtClean="0">
                <a:solidFill>
                  <a:srgbClr val="000000"/>
                </a:solidFill>
              </a:rPr>
              <a:t>Median tijd tot CNS progressie 2.7 mo</a:t>
            </a:r>
          </a:p>
          <a:p>
            <a:pPr marL="794147" lvl="2" indent="-457200">
              <a:buFont typeface="Wingdings" charset="2"/>
              <a:buChar char="Ø"/>
            </a:pPr>
            <a:endParaRPr lang="nl-BE" sz="2400" dirty="0">
              <a:solidFill>
                <a:srgbClr val="000000"/>
              </a:solidFill>
            </a:endParaRPr>
          </a:p>
          <a:p>
            <a:pPr marL="595313" lvl="1" indent="-457200">
              <a:buFont typeface="Wingdings" charset="2"/>
              <a:buChar char="Ø"/>
            </a:pPr>
            <a:endParaRPr lang="nl-BE" sz="2400" dirty="0" smtClean="0">
              <a:solidFill>
                <a:srgbClr val="000000"/>
              </a:solidFill>
            </a:endParaRPr>
          </a:p>
          <a:p>
            <a:pPr marL="595313" lvl="1" indent="-457200">
              <a:buFont typeface="Wingdings" charset="2"/>
              <a:buChar char="Ø"/>
            </a:pPr>
            <a:endParaRPr lang="nl-BE" sz="2400" dirty="0">
              <a:solidFill>
                <a:srgbClr val="0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234433" y="6386160"/>
            <a:ext cx="7121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1. </a:t>
            </a:r>
            <a:r>
              <a:rPr lang="nl-NL" sz="1400" dirty="0" err="1" smtClean="0"/>
              <a:t>Grommes</a:t>
            </a:r>
            <a:r>
              <a:rPr lang="nl-NL" sz="1400" dirty="0" smtClean="0"/>
              <a:t> et al. Neuro </a:t>
            </a:r>
            <a:r>
              <a:rPr lang="nl-NL" sz="1400" dirty="0" err="1" smtClean="0"/>
              <a:t>Oncol</a:t>
            </a:r>
            <a:r>
              <a:rPr lang="nl-NL" sz="1400" dirty="0" smtClean="0"/>
              <a:t> 2011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12160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Z Brussel I PowerPoint-sjabloon (4-3)">
  <a:themeElements>
    <a:clrScheme name="UZ Brussel 1">
      <a:dk1>
        <a:srgbClr val="000000"/>
      </a:dk1>
      <a:lt1>
        <a:srgbClr val="FFFFFF"/>
      </a:lt1>
      <a:dk2>
        <a:srgbClr val="87887F"/>
      </a:dk2>
      <a:lt2>
        <a:srgbClr val="E7E6E6"/>
      </a:lt2>
      <a:accent1>
        <a:srgbClr val="ABB202"/>
      </a:accent1>
      <a:accent2>
        <a:srgbClr val="5F6049"/>
      </a:accent2>
      <a:accent3>
        <a:srgbClr val="87887F"/>
      </a:accent3>
      <a:accent4>
        <a:srgbClr val="7F7358"/>
      </a:accent4>
      <a:accent5>
        <a:srgbClr val="CDCA53"/>
      </a:accent5>
      <a:accent6>
        <a:srgbClr val="AFAFA5"/>
      </a:accent6>
      <a:hlink>
        <a:srgbClr val="0A339A"/>
      </a:hlink>
      <a:folHlink>
        <a:srgbClr val="E24B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_UZ_Brussel_4_3" id="{15683960-F842-3649-8902-17D512AA01F5}" vid="{7718B49F-BAE4-A84D-985C-AF204853EDA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UZ Brussel I PowerPoint-sjabloon (4-3)</Template>
  <TotalTime>5019</TotalTime>
  <Words>1592</Words>
  <Application>Microsoft Macintosh PowerPoint</Application>
  <PresentationFormat>Diavoorstelling (4:3)</PresentationFormat>
  <Paragraphs>332</Paragraphs>
  <Slides>33</Slides>
  <Notes>1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UZ Brussel I PowerPoint-sjabloon (4-3)</vt:lpstr>
      <vt:lpstr>DOELGERICHTE THERAPIE en immuuntherapie BIJ HERSENMETASTASEN van NSCLC</vt:lpstr>
      <vt:lpstr>CNS metastasen</vt:lpstr>
      <vt:lpstr>CNS metastasen</vt:lpstr>
      <vt:lpstr>Bloed Hersen barrière</vt:lpstr>
      <vt:lpstr>TKI in EGFR+ NSCLC met CNS M+</vt:lpstr>
      <vt:lpstr>1e/2e generatie EGFR TKIs</vt:lpstr>
      <vt:lpstr>1e/2e generatie EGFR TKIs</vt:lpstr>
      <vt:lpstr>1e/2e generatie EGFR TKIs</vt:lpstr>
      <vt:lpstr>1e/2e generatie EGFR TKIs</vt:lpstr>
      <vt:lpstr>3e generatie EGFR TKI: osimertinib</vt:lpstr>
      <vt:lpstr>Osimertinib in T790M NSCLC: AURA-3</vt:lpstr>
      <vt:lpstr>Osimertinib first line: FLAURA</vt:lpstr>
      <vt:lpstr>Osimertinib first line: FLAURA</vt:lpstr>
      <vt:lpstr>AZD3759</vt:lpstr>
      <vt:lpstr>ALK/ROS getransloceerd NSCLC</vt:lpstr>
      <vt:lpstr>Crizotinib</vt:lpstr>
      <vt:lpstr>Crizotinib</vt:lpstr>
      <vt:lpstr>2e generatie ALK/ROS TKIs</vt:lpstr>
      <vt:lpstr>Alectinib vs crizotinib: ALEX studie</vt:lpstr>
      <vt:lpstr>Alectinib vs crizotinib: ALEX studie</vt:lpstr>
      <vt:lpstr>Brigatinib vs crizotinib: ALTA-1L</vt:lpstr>
      <vt:lpstr>Brigatinib vs crizotinib: IALT-1Lstudie</vt:lpstr>
      <vt:lpstr>3e gen ALK/ROS TKI: lorlatinib</vt:lpstr>
      <vt:lpstr>3e generatie TKI in ALK+ NSCLC: lorlatinib</vt:lpstr>
      <vt:lpstr>3e generatie TKI in ROS+ NSCLC</vt:lpstr>
      <vt:lpstr>BRAF V600 mutant NSCLC</vt:lpstr>
      <vt:lpstr>Immuuntherapie en CNS M+</vt:lpstr>
      <vt:lpstr>Immuuntherapie en CNS M+</vt:lpstr>
      <vt:lpstr>Immuuntherapie en BHB</vt:lpstr>
      <vt:lpstr> Immuuntherapie en CNS M+</vt:lpstr>
      <vt:lpstr>Immuuntherapie en CNS M+</vt:lpstr>
      <vt:lpstr>Immuuntherapie en CNS M+</vt:lpstr>
      <vt:lpstr>CONCLUSIES</vt:lpstr>
    </vt:vector>
  </TitlesOfParts>
  <Company>UZ Brussel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Oncogeriatrie:   een multidisciplinaire aanpak van ouderen met kanker</dc:title>
  <dc:creator>ldcoster</dc:creator>
  <cp:lastModifiedBy>Lore Decoster</cp:lastModifiedBy>
  <cp:revision>182</cp:revision>
  <dcterms:created xsi:type="dcterms:W3CDTF">2017-11-13T12:22:47Z</dcterms:created>
  <dcterms:modified xsi:type="dcterms:W3CDTF">2018-10-04T20:33:26Z</dcterms:modified>
</cp:coreProperties>
</file>