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71" r:id="rId2"/>
    <p:sldId id="272" r:id="rId3"/>
    <p:sldId id="269" r:id="rId4"/>
    <p:sldId id="257" r:id="rId5"/>
    <p:sldId id="293" r:id="rId6"/>
    <p:sldId id="294" r:id="rId7"/>
    <p:sldId id="295" r:id="rId8"/>
    <p:sldId id="297" r:id="rId9"/>
    <p:sldId id="298" r:id="rId10"/>
    <p:sldId id="262" r:id="rId11"/>
    <p:sldId id="263" r:id="rId12"/>
    <p:sldId id="273" r:id="rId13"/>
    <p:sldId id="274" r:id="rId14"/>
    <p:sldId id="275" r:id="rId15"/>
    <p:sldId id="276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68" r:id="rId30"/>
    <p:sldId id="259" r:id="rId3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A400"/>
    <a:srgbClr val="3B3B3B"/>
    <a:srgbClr val="023436"/>
    <a:srgbClr val="AF0037"/>
    <a:srgbClr val="930031"/>
    <a:srgbClr val="00426A"/>
    <a:srgbClr val="6D90A6"/>
    <a:srgbClr val="EAF8BF"/>
    <a:srgbClr val="001826"/>
    <a:srgbClr val="D6E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7716" autoAdjust="0"/>
  </p:normalViewPr>
  <p:slideViewPr>
    <p:cSldViewPr snapToGrid="0" showGuides="1">
      <p:cViewPr varScale="1">
        <p:scale>
          <a:sx n="74" d="100"/>
          <a:sy n="74" d="100"/>
        </p:scale>
        <p:origin x="-10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4" d="100"/>
          <a:sy n="54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6771C-FAEF-42AB-92C6-B1E6222B499B}" type="datetimeFigureOut">
              <a:rPr lang="nl-BE" smtClean="0"/>
              <a:t>31/07/18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84494-4890-4D18-A99E-652A8F1E11D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5522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6E8BA-66F0-184D-910E-55B7EDA4949D}" type="datetimeFigureOut">
              <a:rPr lang="nl-NL" smtClean="0"/>
              <a:t>31/07/18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E0ADC-3955-0E4E-BC5E-AC80931A4A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091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E0ADC-3955-0E4E-BC5E-AC80931A4AE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8365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E0ADC-3955-0E4E-BC5E-AC80931A4AE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1587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dirty="0" smtClean="0">
                <a:solidFill>
                  <a:schemeClr val="accent2"/>
                </a:solidFill>
                <a:ea typeface="Wingdings"/>
                <a:cs typeface="Wingdings"/>
                <a:sym typeface="Wingdings"/>
              </a:rPr>
              <a:t>  tumor-respons met radiotherapie en systemische therapie in diermodellen </a:t>
            </a:r>
            <a:r>
              <a:rPr lang="nl-NL" sz="1400" i="1" dirty="0" smtClean="0">
                <a:solidFill>
                  <a:srgbClr val="8497B0"/>
                </a:solidFill>
                <a:ea typeface="Wingdings"/>
                <a:cs typeface="Wingdings"/>
                <a:sym typeface="Wingdings"/>
              </a:rPr>
              <a:t>(</a:t>
            </a:r>
            <a:r>
              <a:rPr lang="nl-NL" sz="1400" i="1" dirty="0" err="1" smtClean="0">
                <a:solidFill>
                  <a:srgbClr val="8497B0"/>
                </a:solidFill>
                <a:ea typeface="Wingdings"/>
                <a:cs typeface="Wingdings"/>
                <a:sym typeface="Wingdings"/>
              </a:rPr>
              <a:t>Koritzinsky</a:t>
            </a:r>
            <a:r>
              <a:rPr lang="nl-NL" sz="1400" i="1" dirty="0" smtClean="0">
                <a:solidFill>
                  <a:srgbClr val="8497B0"/>
                </a:solidFill>
                <a:ea typeface="Wingdings"/>
                <a:cs typeface="Wingdings"/>
                <a:sym typeface="Wingdings"/>
              </a:rPr>
              <a:t> et al. 2015)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10201-B248-7D45-9B90-60AD5E70CED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4011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LKB1:</a:t>
            </a:r>
            <a:r>
              <a:rPr lang="nl-NL" baseline="0" dirty="0" smtClean="0"/>
              <a:t> gerelateerd met tumorsuppressie </a:t>
            </a:r>
            <a:r>
              <a:rPr lang="nl-NL" baseline="0" dirty="0" smtClean="0">
                <a:sym typeface="Wingdings"/>
              </a:rPr>
              <a:t> mutatie </a:t>
            </a:r>
            <a:r>
              <a:rPr lang="nl-NL" baseline="0" dirty="0" err="1" smtClean="0">
                <a:sym typeface="Wingdings"/>
              </a:rPr>
              <a:t>Peutz-Jeghers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Inhibitie van de mitochondriale respiratoire keten (Complex 1)</a:t>
            </a:r>
          </a:p>
          <a:p>
            <a:r>
              <a:rPr lang="nl-NL" dirty="0" smtClean="0"/>
              <a:t>Inhibitie van glucagon-geïnduceerde elevatie van </a:t>
            </a:r>
            <a:r>
              <a:rPr lang="nl-NL" dirty="0" err="1" smtClean="0"/>
              <a:t>cAMP</a:t>
            </a:r>
            <a:r>
              <a:rPr lang="nl-NL" dirty="0" smtClean="0"/>
              <a:t> met gereduceerde activatie van proteïne kinase A</a:t>
            </a:r>
          </a:p>
          <a:p>
            <a:r>
              <a:rPr lang="nl-NL" dirty="0" smtClean="0"/>
              <a:t>Inhibitie van mitochondriaal </a:t>
            </a:r>
            <a:r>
              <a:rPr lang="nl-NL" dirty="0" err="1" smtClean="0"/>
              <a:t>glycerophosphate</a:t>
            </a:r>
            <a:r>
              <a:rPr lang="nl-NL" dirty="0" smtClean="0"/>
              <a:t> dehydrogenase</a:t>
            </a:r>
          </a:p>
          <a:p>
            <a:r>
              <a:rPr lang="nl-NL" dirty="0" smtClean="0"/>
              <a:t>Onderdrukken IGF-</a:t>
            </a:r>
            <a:r>
              <a:rPr lang="nl-NL" dirty="0" err="1" smtClean="0"/>
              <a:t>pathway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10201-B248-7D45-9B90-60AD5E70CED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2462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E0ADC-3955-0E4E-BC5E-AC80931A4AE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9818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Positron</a:t>
            </a:r>
            <a:r>
              <a:rPr lang="nl-NL" baseline="0" dirty="0" smtClean="0"/>
              <a:t> Emissie Tomografie</a:t>
            </a:r>
          </a:p>
          <a:p>
            <a:r>
              <a:rPr lang="nl-NL" baseline="0" dirty="0" smtClean="0"/>
              <a:t>FMISO = </a:t>
            </a:r>
            <a:r>
              <a:rPr lang="nl-NL" baseline="0" dirty="0" err="1" smtClean="0"/>
              <a:t>fluoromisonidazole</a:t>
            </a: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E0ADC-3955-0E4E-BC5E-AC80931A4AE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900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Wat houdt dit nu in voor u? Wat verwachten we</a:t>
            </a:r>
            <a:r>
              <a:rPr lang="nl-NL" baseline="0" dirty="0" smtClean="0"/>
              <a:t> van u?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E0ADC-3955-0E4E-BC5E-AC80931A4AE5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9782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E0ADC-3955-0E4E-BC5E-AC80931A4AE5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795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gradFill flip="none" rotWithShape="1">
          <a:gsLst>
            <a:gs pos="0">
              <a:srgbClr val="6A8CA7"/>
            </a:gs>
            <a:gs pos="100000">
              <a:srgbClr val="00426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46F5-D235-4D12-9CC8-5A0194965AD2}" type="datetimeFigureOut">
              <a:rPr lang="nl-BE" smtClean="0"/>
              <a:t>31/07/18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5AE4-528F-4581-816A-CA73551F11EB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Vrije vorm: vorm 6"/>
          <p:cNvSpPr/>
          <p:nvPr userDrawn="1"/>
        </p:nvSpPr>
        <p:spPr>
          <a:xfrm>
            <a:off x="-7244" y="-6352"/>
            <a:ext cx="1870968" cy="6873083"/>
          </a:xfrm>
          <a:custGeom>
            <a:avLst/>
            <a:gdLst>
              <a:gd name="connsiteX0" fmla="*/ 0 w 1854200"/>
              <a:gd name="connsiteY0" fmla="*/ 6845300 h 6858000"/>
              <a:gd name="connsiteX1" fmla="*/ 12700 w 1854200"/>
              <a:gd name="connsiteY1" fmla="*/ 0 h 6858000"/>
              <a:gd name="connsiteX2" fmla="*/ 1854200 w 1854200"/>
              <a:gd name="connsiteY2" fmla="*/ 12700 h 6858000"/>
              <a:gd name="connsiteX3" fmla="*/ 266700 w 1854200"/>
              <a:gd name="connsiteY3" fmla="*/ 6858000 h 6858000"/>
              <a:gd name="connsiteX0" fmla="*/ 0 w 1854200"/>
              <a:gd name="connsiteY0" fmla="*/ 6845300 h 6858000"/>
              <a:gd name="connsiteX1" fmla="*/ 12700 w 1854200"/>
              <a:gd name="connsiteY1" fmla="*/ 0 h 6858000"/>
              <a:gd name="connsiteX2" fmla="*/ 1854200 w 1854200"/>
              <a:gd name="connsiteY2" fmla="*/ 12700 h 6858000"/>
              <a:gd name="connsiteX3" fmla="*/ 266700 w 1854200"/>
              <a:gd name="connsiteY3" fmla="*/ 6858000 h 6858000"/>
              <a:gd name="connsiteX4" fmla="*/ 0 w 1854200"/>
              <a:gd name="connsiteY4" fmla="*/ 6845300 h 6858000"/>
              <a:gd name="connsiteX0" fmla="*/ 0 w 1854200"/>
              <a:gd name="connsiteY0" fmla="*/ 6845300 h 6858000"/>
              <a:gd name="connsiteX1" fmla="*/ 12700 w 1854200"/>
              <a:gd name="connsiteY1" fmla="*/ 0 h 6858000"/>
              <a:gd name="connsiteX2" fmla="*/ 1854200 w 1854200"/>
              <a:gd name="connsiteY2" fmla="*/ 12700 h 6858000"/>
              <a:gd name="connsiteX3" fmla="*/ 266700 w 1854200"/>
              <a:gd name="connsiteY3" fmla="*/ 6858000 h 6858000"/>
              <a:gd name="connsiteX4" fmla="*/ 0 w 1854200"/>
              <a:gd name="connsiteY4" fmla="*/ 6845300 h 6858000"/>
              <a:gd name="connsiteX0" fmla="*/ 0 w 1854200"/>
              <a:gd name="connsiteY0" fmla="*/ 6845300 h 6858000"/>
              <a:gd name="connsiteX1" fmla="*/ 12700 w 1854200"/>
              <a:gd name="connsiteY1" fmla="*/ 0 h 6858000"/>
              <a:gd name="connsiteX2" fmla="*/ 1854200 w 1854200"/>
              <a:gd name="connsiteY2" fmla="*/ 12700 h 6858000"/>
              <a:gd name="connsiteX3" fmla="*/ 266700 w 1854200"/>
              <a:gd name="connsiteY3" fmla="*/ 6858000 h 6858000"/>
              <a:gd name="connsiteX4" fmla="*/ 0 w 1854200"/>
              <a:gd name="connsiteY4" fmla="*/ 6845300 h 6858000"/>
              <a:gd name="connsiteX0" fmla="*/ 0 w 1854200"/>
              <a:gd name="connsiteY0" fmla="*/ 6845300 h 6858000"/>
              <a:gd name="connsiteX1" fmla="*/ 12700 w 1854200"/>
              <a:gd name="connsiteY1" fmla="*/ 0 h 6858000"/>
              <a:gd name="connsiteX2" fmla="*/ 1854200 w 1854200"/>
              <a:gd name="connsiteY2" fmla="*/ 12700 h 6858000"/>
              <a:gd name="connsiteX3" fmla="*/ 266700 w 1854200"/>
              <a:gd name="connsiteY3" fmla="*/ 6858000 h 6858000"/>
              <a:gd name="connsiteX4" fmla="*/ 0 w 1854200"/>
              <a:gd name="connsiteY4" fmla="*/ 6845300 h 6858000"/>
              <a:gd name="connsiteX0" fmla="*/ 0 w 1854200"/>
              <a:gd name="connsiteY0" fmla="*/ 6845300 h 6858000"/>
              <a:gd name="connsiteX1" fmla="*/ 12700 w 1854200"/>
              <a:gd name="connsiteY1" fmla="*/ 0 h 6858000"/>
              <a:gd name="connsiteX2" fmla="*/ 1854200 w 1854200"/>
              <a:gd name="connsiteY2" fmla="*/ 12700 h 6858000"/>
              <a:gd name="connsiteX3" fmla="*/ 266700 w 1854200"/>
              <a:gd name="connsiteY3" fmla="*/ 6858000 h 6858000"/>
              <a:gd name="connsiteX4" fmla="*/ 0 w 1854200"/>
              <a:gd name="connsiteY4" fmla="*/ 6845300 h 6858000"/>
              <a:gd name="connsiteX0" fmla="*/ 0 w 1856581"/>
              <a:gd name="connsiteY0" fmla="*/ 6866732 h 6866732"/>
              <a:gd name="connsiteX1" fmla="*/ 15081 w 1856581"/>
              <a:gd name="connsiteY1" fmla="*/ 0 h 6866732"/>
              <a:gd name="connsiteX2" fmla="*/ 1856581 w 1856581"/>
              <a:gd name="connsiteY2" fmla="*/ 12700 h 6866732"/>
              <a:gd name="connsiteX3" fmla="*/ 269081 w 1856581"/>
              <a:gd name="connsiteY3" fmla="*/ 6858000 h 6866732"/>
              <a:gd name="connsiteX4" fmla="*/ 0 w 1856581"/>
              <a:gd name="connsiteY4" fmla="*/ 6866732 h 6866732"/>
              <a:gd name="connsiteX0" fmla="*/ 0 w 1856581"/>
              <a:gd name="connsiteY0" fmla="*/ 6866732 h 6866732"/>
              <a:gd name="connsiteX1" fmla="*/ 15081 w 1856581"/>
              <a:gd name="connsiteY1" fmla="*/ 0 h 6866732"/>
              <a:gd name="connsiteX2" fmla="*/ 1856581 w 1856581"/>
              <a:gd name="connsiteY2" fmla="*/ 12700 h 6866732"/>
              <a:gd name="connsiteX3" fmla="*/ 269081 w 1856581"/>
              <a:gd name="connsiteY3" fmla="*/ 6858000 h 6866732"/>
              <a:gd name="connsiteX4" fmla="*/ 0 w 1856581"/>
              <a:gd name="connsiteY4" fmla="*/ 6866732 h 6866732"/>
              <a:gd name="connsiteX0" fmla="*/ 0 w 1856581"/>
              <a:gd name="connsiteY0" fmla="*/ 6866732 h 6866732"/>
              <a:gd name="connsiteX1" fmla="*/ 15081 w 1856581"/>
              <a:gd name="connsiteY1" fmla="*/ 0 h 6866732"/>
              <a:gd name="connsiteX2" fmla="*/ 1856581 w 1856581"/>
              <a:gd name="connsiteY2" fmla="*/ 12700 h 6866732"/>
              <a:gd name="connsiteX3" fmla="*/ 261938 w 1856581"/>
              <a:gd name="connsiteY3" fmla="*/ 6865143 h 6866732"/>
              <a:gd name="connsiteX4" fmla="*/ 0 w 1856581"/>
              <a:gd name="connsiteY4" fmla="*/ 6866732 h 6866732"/>
              <a:gd name="connsiteX0" fmla="*/ 4862 w 1861443"/>
              <a:gd name="connsiteY0" fmla="*/ 6871495 h 6871495"/>
              <a:gd name="connsiteX1" fmla="*/ 892 w 1861443"/>
              <a:gd name="connsiteY1" fmla="*/ 0 h 6871495"/>
              <a:gd name="connsiteX2" fmla="*/ 1861443 w 1861443"/>
              <a:gd name="connsiteY2" fmla="*/ 17463 h 6871495"/>
              <a:gd name="connsiteX3" fmla="*/ 266800 w 1861443"/>
              <a:gd name="connsiteY3" fmla="*/ 6869906 h 6871495"/>
              <a:gd name="connsiteX4" fmla="*/ 4862 w 1861443"/>
              <a:gd name="connsiteY4" fmla="*/ 6871495 h 6871495"/>
              <a:gd name="connsiteX0" fmla="*/ 4862 w 1861443"/>
              <a:gd name="connsiteY0" fmla="*/ 6871495 h 6871495"/>
              <a:gd name="connsiteX1" fmla="*/ 892 w 1861443"/>
              <a:gd name="connsiteY1" fmla="*/ 0 h 6871495"/>
              <a:gd name="connsiteX2" fmla="*/ 1861443 w 1861443"/>
              <a:gd name="connsiteY2" fmla="*/ 17463 h 6871495"/>
              <a:gd name="connsiteX3" fmla="*/ 266800 w 1861443"/>
              <a:gd name="connsiteY3" fmla="*/ 6869906 h 6871495"/>
              <a:gd name="connsiteX4" fmla="*/ 4862 w 1861443"/>
              <a:gd name="connsiteY4" fmla="*/ 6871495 h 6871495"/>
              <a:gd name="connsiteX0" fmla="*/ 4862 w 1873349"/>
              <a:gd name="connsiteY0" fmla="*/ 6875464 h 6875464"/>
              <a:gd name="connsiteX1" fmla="*/ 892 w 1873349"/>
              <a:gd name="connsiteY1" fmla="*/ 3969 h 6875464"/>
              <a:gd name="connsiteX2" fmla="*/ 1873349 w 1873349"/>
              <a:gd name="connsiteY2" fmla="*/ 0 h 6875464"/>
              <a:gd name="connsiteX3" fmla="*/ 266800 w 1873349"/>
              <a:gd name="connsiteY3" fmla="*/ 6873875 h 6875464"/>
              <a:gd name="connsiteX4" fmla="*/ 4862 w 1873349"/>
              <a:gd name="connsiteY4" fmla="*/ 6875464 h 6875464"/>
              <a:gd name="connsiteX0" fmla="*/ 4862 w 1870968"/>
              <a:gd name="connsiteY0" fmla="*/ 6873083 h 6873083"/>
              <a:gd name="connsiteX1" fmla="*/ 892 w 1870968"/>
              <a:gd name="connsiteY1" fmla="*/ 1588 h 6873083"/>
              <a:gd name="connsiteX2" fmla="*/ 1870968 w 1870968"/>
              <a:gd name="connsiteY2" fmla="*/ 0 h 6873083"/>
              <a:gd name="connsiteX3" fmla="*/ 266800 w 1870968"/>
              <a:gd name="connsiteY3" fmla="*/ 6871494 h 6873083"/>
              <a:gd name="connsiteX4" fmla="*/ 4862 w 1870968"/>
              <a:gd name="connsiteY4" fmla="*/ 6873083 h 6873083"/>
              <a:gd name="connsiteX0" fmla="*/ 4862 w 1870968"/>
              <a:gd name="connsiteY0" fmla="*/ 6873083 h 6873083"/>
              <a:gd name="connsiteX1" fmla="*/ 892 w 1870968"/>
              <a:gd name="connsiteY1" fmla="*/ 1588 h 6873083"/>
              <a:gd name="connsiteX2" fmla="*/ 1870968 w 1870968"/>
              <a:gd name="connsiteY2" fmla="*/ 0 h 6873083"/>
              <a:gd name="connsiteX3" fmla="*/ 266800 w 1870968"/>
              <a:gd name="connsiteY3" fmla="*/ 6871494 h 6873083"/>
              <a:gd name="connsiteX4" fmla="*/ 4862 w 1870968"/>
              <a:gd name="connsiteY4" fmla="*/ 6873083 h 6873083"/>
              <a:gd name="connsiteX0" fmla="*/ 4862 w 1870968"/>
              <a:gd name="connsiteY0" fmla="*/ 6873083 h 6873083"/>
              <a:gd name="connsiteX1" fmla="*/ 892 w 1870968"/>
              <a:gd name="connsiteY1" fmla="*/ 1588 h 6873083"/>
              <a:gd name="connsiteX2" fmla="*/ 1870968 w 1870968"/>
              <a:gd name="connsiteY2" fmla="*/ 0 h 6873083"/>
              <a:gd name="connsiteX3" fmla="*/ 266800 w 1870968"/>
              <a:gd name="connsiteY3" fmla="*/ 6871494 h 6873083"/>
              <a:gd name="connsiteX4" fmla="*/ 4862 w 1870968"/>
              <a:gd name="connsiteY4" fmla="*/ 6873083 h 6873083"/>
              <a:gd name="connsiteX0" fmla="*/ 4862 w 1870968"/>
              <a:gd name="connsiteY0" fmla="*/ 6873083 h 6873083"/>
              <a:gd name="connsiteX1" fmla="*/ 892 w 1870968"/>
              <a:gd name="connsiteY1" fmla="*/ 1588 h 6873083"/>
              <a:gd name="connsiteX2" fmla="*/ 1870968 w 1870968"/>
              <a:gd name="connsiteY2" fmla="*/ 0 h 6873083"/>
              <a:gd name="connsiteX3" fmla="*/ 162025 w 1870968"/>
              <a:gd name="connsiteY3" fmla="*/ 6871494 h 6873083"/>
              <a:gd name="connsiteX4" fmla="*/ 4862 w 1870968"/>
              <a:gd name="connsiteY4" fmla="*/ 6873083 h 6873083"/>
              <a:gd name="connsiteX0" fmla="*/ 4862 w 1870968"/>
              <a:gd name="connsiteY0" fmla="*/ 6873083 h 6873083"/>
              <a:gd name="connsiteX1" fmla="*/ 892 w 1870968"/>
              <a:gd name="connsiteY1" fmla="*/ 1588 h 6873083"/>
              <a:gd name="connsiteX2" fmla="*/ 1870968 w 1870968"/>
              <a:gd name="connsiteY2" fmla="*/ 0 h 6873083"/>
              <a:gd name="connsiteX3" fmla="*/ 252513 w 1870968"/>
              <a:gd name="connsiteY3" fmla="*/ 6871494 h 6873083"/>
              <a:gd name="connsiteX4" fmla="*/ 4862 w 1870968"/>
              <a:gd name="connsiteY4" fmla="*/ 6873083 h 6873083"/>
              <a:gd name="connsiteX0" fmla="*/ 4862 w 1870968"/>
              <a:gd name="connsiteY0" fmla="*/ 6873083 h 6873083"/>
              <a:gd name="connsiteX1" fmla="*/ 892 w 1870968"/>
              <a:gd name="connsiteY1" fmla="*/ 1588 h 6873083"/>
              <a:gd name="connsiteX2" fmla="*/ 1870968 w 1870968"/>
              <a:gd name="connsiteY2" fmla="*/ 0 h 6873083"/>
              <a:gd name="connsiteX3" fmla="*/ 252513 w 1870968"/>
              <a:gd name="connsiteY3" fmla="*/ 6871494 h 6873083"/>
              <a:gd name="connsiteX4" fmla="*/ 4862 w 1870968"/>
              <a:gd name="connsiteY4" fmla="*/ 6873083 h 6873083"/>
              <a:gd name="connsiteX0" fmla="*/ 4862 w 1870968"/>
              <a:gd name="connsiteY0" fmla="*/ 6873083 h 6873083"/>
              <a:gd name="connsiteX1" fmla="*/ 892 w 1870968"/>
              <a:gd name="connsiteY1" fmla="*/ 1588 h 6873083"/>
              <a:gd name="connsiteX2" fmla="*/ 1870968 w 1870968"/>
              <a:gd name="connsiteY2" fmla="*/ 0 h 6873083"/>
              <a:gd name="connsiteX3" fmla="*/ 252513 w 1870968"/>
              <a:gd name="connsiteY3" fmla="*/ 6871494 h 6873083"/>
              <a:gd name="connsiteX4" fmla="*/ 4862 w 1870968"/>
              <a:gd name="connsiteY4" fmla="*/ 6873083 h 6873083"/>
              <a:gd name="connsiteX0" fmla="*/ 4862 w 1870968"/>
              <a:gd name="connsiteY0" fmla="*/ 6873083 h 6873083"/>
              <a:gd name="connsiteX1" fmla="*/ 892 w 1870968"/>
              <a:gd name="connsiteY1" fmla="*/ 1588 h 6873083"/>
              <a:gd name="connsiteX2" fmla="*/ 1870968 w 1870968"/>
              <a:gd name="connsiteY2" fmla="*/ 0 h 6873083"/>
              <a:gd name="connsiteX3" fmla="*/ 252513 w 1870968"/>
              <a:gd name="connsiteY3" fmla="*/ 6871494 h 6873083"/>
              <a:gd name="connsiteX4" fmla="*/ 4862 w 1870968"/>
              <a:gd name="connsiteY4" fmla="*/ 6873083 h 6873083"/>
              <a:gd name="connsiteX0" fmla="*/ 4862 w 1870968"/>
              <a:gd name="connsiteY0" fmla="*/ 6873083 h 6873083"/>
              <a:gd name="connsiteX1" fmla="*/ 892 w 1870968"/>
              <a:gd name="connsiteY1" fmla="*/ 1588 h 6873083"/>
              <a:gd name="connsiteX2" fmla="*/ 1870968 w 1870968"/>
              <a:gd name="connsiteY2" fmla="*/ 0 h 6873083"/>
              <a:gd name="connsiteX3" fmla="*/ 252513 w 1870968"/>
              <a:gd name="connsiteY3" fmla="*/ 6871494 h 6873083"/>
              <a:gd name="connsiteX4" fmla="*/ 4862 w 1870968"/>
              <a:gd name="connsiteY4" fmla="*/ 6873083 h 6873083"/>
              <a:gd name="connsiteX0" fmla="*/ 4862 w 1870968"/>
              <a:gd name="connsiteY0" fmla="*/ 6873083 h 6873083"/>
              <a:gd name="connsiteX1" fmla="*/ 892 w 1870968"/>
              <a:gd name="connsiteY1" fmla="*/ 1588 h 6873083"/>
              <a:gd name="connsiteX2" fmla="*/ 1870968 w 1870968"/>
              <a:gd name="connsiteY2" fmla="*/ 0 h 6873083"/>
              <a:gd name="connsiteX3" fmla="*/ 252513 w 1870968"/>
              <a:gd name="connsiteY3" fmla="*/ 6871494 h 6873083"/>
              <a:gd name="connsiteX4" fmla="*/ 4862 w 1870968"/>
              <a:gd name="connsiteY4" fmla="*/ 6873083 h 6873083"/>
              <a:gd name="connsiteX0" fmla="*/ 4862 w 1870968"/>
              <a:gd name="connsiteY0" fmla="*/ 6873083 h 6873083"/>
              <a:gd name="connsiteX1" fmla="*/ 892 w 1870968"/>
              <a:gd name="connsiteY1" fmla="*/ 1588 h 6873083"/>
              <a:gd name="connsiteX2" fmla="*/ 1870968 w 1870968"/>
              <a:gd name="connsiteY2" fmla="*/ 0 h 6873083"/>
              <a:gd name="connsiteX3" fmla="*/ 252513 w 1870968"/>
              <a:gd name="connsiteY3" fmla="*/ 6871494 h 6873083"/>
              <a:gd name="connsiteX4" fmla="*/ 4862 w 1870968"/>
              <a:gd name="connsiteY4" fmla="*/ 6873083 h 6873083"/>
              <a:gd name="connsiteX0" fmla="*/ 4862 w 1870968"/>
              <a:gd name="connsiteY0" fmla="*/ 6873083 h 6873083"/>
              <a:gd name="connsiteX1" fmla="*/ 892 w 1870968"/>
              <a:gd name="connsiteY1" fmla="*/ 1588 h 6873083"/>
              <a:gd name="connsiteX2" fmla="*/ 1870968 w 1870968"/>
              <a:gd name="connsiteY2" fmla="*/ 0 h 6873083"/>
              <a:gd name="connsiteX3" fmla="*/ 252513 w 1870968"/>
              <a:gd name="connsiteY3" fmla="*/ 6871494 h 6873083"/>
              <a:gd name="connsiteX4" fmla="*/ 4862 w 1870968"/>
              <a:gd name="connsiteY4" fmla="*/ 6873083 h 6873083"/>
              <a:gd name="connsiteX0" fmla="*/ 4862 w 1870968"/>
              <a:gd name="connsiteY0" fmla="*/ 6873083 h 6873083"/>
              <a:gd name="connsiteX1" fmla="*/ 892 w 1870968"/>
              <a:gd name="connsiteY1" fmla="*/ 1588 h 6873083"/>
              <a:gd name="connsiteX2" fmla="*/ 1870968 w 1870968"/>
              <a:gd name="connsiteY2" fmla="*/ 0 h 6873083"/>
              <a:gd name="connsiteX3" fmla="*/ 252513 w 1870968"/>
              <a:gd name="connsiteY3" fmla="*/ 6871494 h 6873083"/>
              <a:gd name="connsiteX4" fmla="*/ 4862 w 1870968"/>
              <a:gd name="connsiteY4" fmla="*/ 6873083 h 6873083"/>
              <a:gd name="connsiteX0" fmla="*/ 4862 w 1870968"/>
              <a:gd name="connsiteY0" fmla="*/ 6873083 h 6873083"/>
              <a:gd name="connsiteX1" fmla="*/ 892 w 1870968"/>
              <a:gd name="connsiteY1" fmla="*/ 1588 h 6873083"/>
              <a:gd name="connsiteX2" fmla="*/ 1870968 w 1870968"/>
              <a:gd name="connsiteY2" fmla="*/ 0 h 6873083"/>
              <a:gd name="connsiteX3" fmla="*/ 252513 w 1870968"/>
              <a:gd name="connsiteY3" fmla="*/ 6871494 h 6873083"/>
              <a:gd name="connsiteX4" fmla="*/ 4862 w 1870968"/>
              <a:gd name="connsiteY4" fmla="*/ 6873083 h 6873083"/>
              <a:gd name="connsiteX0" fmla="*/ 4862 w 1870968"/>
              <a:gd name="connsiteY0" fmla="*/ 6873083 h 6873083"/>
              <a:gd name="connsiteX1" fmla="*/ 892 w 1870968"/>
              <a:gd name="connsiteY1" fmla="*/ 1588 h 6873083"/>
              <a:gd name="connsiteX2" fmla="*/ 1870968 w 1870968"/>
              <a:gd name="connsiteY2" fmla="*/ 0 h 6873083"/>
              <a:gd name="connsiteX3" fmla="*/ 252513 w 1870968"/>
              <a:gd name="connsiteY3" fmla="*/ 6871494 h 6873083"/>
              <a:gd name="connsiteX4" fmla="*/ 4862 w 1870968"/>
              <a:gd name="connsiteY4" fmla="*/ 6873083 h 6873083"/>
              <a:gd name="connsiteX0" fmla="*/ 4862 w 1870968"/>
              <a:gd name="connsiteY0" fmla="*/ 6873083 h 6873083"/>
              <a:gd name="connsiteX1" fmla="*/ 892 w 1870968"/>
              <a:gd name="connsiteY1" fmla="*/ 1588 h 6873083"/>
              <a:gd name="connsiteX2" fmla="*/ 1870968 w 1870968"/>
              <a:gd name="connsiteY2" fmla="*/ 0 h 6873083"/>
              <a:gd name="connsiteX3" fmla="*/ 252513 w 1870968"/>
              <a:gd name="connsiteY3" fmla="*/ 6871494 h 6873083"/>
              <a:gd name="connsiteX4" fmla="*/ 4862 w 1870968"/>
              <a:gd name="connsiteY4" fmla="*/ 6873083 h 687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968" h="6873083">
                <a:moveTo>
                  <a:pt x="4862" y="6873083"/>
                </a:moveTo>
                <a:cubicBezTo>
                  <a:pt x="9095" y="4591316"/>
                  <a:pt x="-3341" y="2283355"/>
                  <a:pt x="892" y="1588"/>
                </a:cubicBezTo>
                <a:lnTo>
                  <a:pt x="1870968" y="0"/>
                </a:lnTo>
                <a:cubicBezTo>
                  <a:pt x="577420" y="2092061"/>
                  <a:pt x="365755" y="4654815"/>
                  <a:pt x="252513" y="6871494"/>
                </a:cubicBezTo>
                <a:lnTo>
                  <a:pt x="4862" y="6873083"/>
                </a:lnTo>
                <a:close/>
              </a:path>
            </a:pathLst>
          </a:custGeom>
          <a:gradFill>
            <a:gsLst>
              <a:gs pos="58000">
                <a:srgbClr val="930031"/>
              </a:gs>
              <a:gs pos="100000">
                <a:srgbClr val="AF0037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8" name="Vrije vorm: vorm 7"/>
          <p:cNvSpPr/>
          <p:nvPr userDrawn="1"/>
        </p:nvSpPr>
        <p:spPr>
          <a:xfrm>
            <a:off x="247649" y="1730494"/>
            <a:ext cx="8908256" cy="5137030"/>
          </a:xfrm>
          <a:custGeom>
            <a:avLst/>
            <a:gdLst>
              <a:gd name="connsiteX0" fmla="*/ 0 w 8915400"/>
              <a:gd name="connsiteY0" fmla="*/ 5133975 h 5133975"/>
              <a:gd name="connsiteX1" fmla="*/ 8905875 w 8915400"/>
              <a:gd name="connsiteY1" fmla="*/ 5124450 h 5133975"/>
              <a:gd name="connsiteX2" fmla="*/ 8915400 w 8915400"/>
              <a:gd name="connsiteY2" fmla="*/ 3771900 h 5133975"/>
              <a:gd name="connsiteX3" fmla="*/ 3619500 w 8915400"/>
              <a:gd name="connsiteY3" fmla="*/ 4486275 h 5133975"/>
              <a:gd name="connsiteX4" fmla="*/ 2028825 w 8915400"/>
              <a:gd name="connsiteY4" fmla="*/ 0 h 5133975"/>
              <a:gd name="connsiteX5" fmla="*/ 2028825 w 8915400"/>
              <a:gd name="connsiteY5" fmla="*/ 0 h 5133975"/>
              <a:gd name="connsiteX0" fmla="*/ 0 w 8915400"/>
              <a:gd name="connsiteY0" fmla="*/ 5133975 h 5133975"/>
              <a:gd name="connsiteX1" fmla="*/ 8905875 w 8915400"/>
              <a:gd name="connsiteY1" fmla="*/ 5124450 h 5133975"/>
              <a:gd name="connsiteX2" fmla="*/ 8915400 w 8915400"/>
              <a:gd name="connsiteY2" fmla="*/ 3771900 h 5133975"/>
              <a:gd name="connsiteX3" fmla="*/ 3619500 w 8915400"/>
              <a:gd name="connsiteY3" fmla="*/ 4486275 h 5133975"/>
              <a:gd name="connsiteX4" fmla="*/ 2028825 w 8915400"/>
              <a:gd name="connsiteY4" fmla="*/ 0 h 5133975"/>
              <a:gd name="connsiteX5" fmla="*/ 2028825 w 8915400"/>
              <a:gd name="connsiteY5" fmla="*/ 0 h 5133975"/>
              <a:gd name="connsiteX6" fmla="*/ 0 w 8915400"/>
              <a:gd name="connsiteY6" fmla="*/ 5133975 h 5133975"/>
              <a:gd name="connsiteX0" fmla="*/ 0 w 8915400"/>
              <a:gd name="connsiteY0" fmla="*/ 5133975 h 5133975"/>
              <a:gd name="connsiteX1" fmla="*/ 8905875 w 8915400"/>
              <a:gd name="connsiteY1" fmla="*/ 5124450 h 5133975"/>
              <a:gd name="connsiteX2" fmla="*/ 8915400 w 8915400"/>
              <a:gd name="connsiteY2" fmla="*/ 3771900 h 5133975"/>
              <a:gd name="connsiteX3" fmla="*/ 3619500 w 8915400"/>
              <a:gd name="connsiteY3" fmla="*/ 4486275 h 5133975"/>
              <a:gd name="connsiteX4" fmla="*/ 2028825 w 8915400"/>
              <a:gd name="connsiteY4" fmla="*/ 0 h 5133975"/>
              <a:gd name="connsiteX5" fmla="*/ 2028825 w 8915400"/>
              <a:gd name="connsiteY5" fmla="*/ 0 h 5133975"/>
              <a:gd name="connsiteX6" fmla="*/ 0 w 8915400"/>
              <a:gd name="connsiteY6" fmla="*/ 5133975 h 5133975"/>
              <a:gd name="connsiteX0" fmla="*/ 271176 w 9186576"/>
              <a:gd name="connsiteY0" fmla="*/ 5133975 h 5133975"/>
              <a:gd name="connsiteX1" fmla="*/ 9177051 w 9186576"/>
              <a:gd name="connsiteY1" fmla="*/ 5124450 h 5133975"/>
              <a:gd name="connsiteX2" fmla="*/ 9186576 w 9186576"/>
              <a:gd name="connsiteY2" fmla="*/ 3771900 h 5133975"/>
              <a:gd name="connsiteX3" fmla="*/ 3890676 w 9186576"/>
              <a:gd name="connsiteY3" fmla="*/ 4486275 h 5133975"/>
              <a:gd name="connsiteX4" fmla="*/ 2300001 w 9186576"/>
              <a:gd name="connsiteY4" fmla="*/ 0 h 5133975"/>
              <a:gd name="connsiteX5" fmla="*/ 2300001 w 9186576"/>
              <a:gd name="connsiteY5" fmla="*/ 0 h 5133975"/>
              <a:gd name="connsiteX6" fmla="*/ 271176 w 9186576"/>
              <a:gd name="connsiteY6" fmla="*/ 5133975 h 5133975"/>
              <a:gd name="connsiteX0" fmla="*/ 271176 w 9186576"/>
              <a:gd name="connsiteY0" fmla="*/ 5133975 h 5133975"/>
              <a:gd name="connsiteX1" fmla="*/ 9177051 w 9186576"/>
              <a:gd name="connsiteY1" fmla="*/ 5124450 h 5133975"/>
              <a:gd name="connsiteX2" fmla="*/ 9186576 w 9186576"/>
              <a:gd name="connsiteY2" fmla="*/ 3771900 h 5133975"/>
              <a:gd name="connsiteX3" fmla="*/ 3890676 w 9186576"/>
              <a:gd name="connsiteY3" fmla="*/ 4486275 h 5133975"/>
              <a:gd name="connsiteX4" fmla="*/ 2300001 w 9186576"/>
              <a:gd name="connsiteY4" fmla="*/ 0 h 5133975"/>
              <a:gd name="connsiteX5" fmla="*/ 2300001 w 9186576"/>
              <a:gd name="connsiteY5" fmla="*/ 0 h 5133975"/>
              <a:gd name="connsiteX6" fmla="*/ 271176 w 9186576"/>
              <a:gd name="connsiteY6" fmla="*/ 5133975 h 5133975"/>
              <a:gd name="connsiteX0" fmla="*/ 326517 w 9241917"/>
              <a:gd name="connsiteY0" fmla="*/ 5133975 h 5133975"/>
              <a:gd name="connsiteX1" fmla="*/ 9232392 w 9241917"/>
              <a:gd name="connsiteY1" fmla="*/ 5124450 h 5133975"/>
              <a:gd name="connsiteX2" fmla="*/ 9241917 w 9241917"/>
              <a:gd name="connsiteY2" fmla="*/ 3771900 h 5133975"/>
              <a:gd name="connsiteX3" fmla="*/ 3946017 w 9241917"/>
              <a:gd name="connsiteY3" fmla="*/ 4486275 h 5133975"/>
              <a:gd name="connsiteX4" fmla="*/ 2355342 w 9241917"/>
              <a:gd name="connsiteY4" fmla="*/ 0 h 5133975"/>
              <a:gd name="connsiteX5" fmla="*/ 2355342 w 9241917"/>
              <a:gd name="connsiteY5" fmla="*/ 0 h 5133975"/>
              <a:gd name="connsiteX6" fmla="*/ 326517 w 9241917"/>
              <a:gd name="connsiteY6" fmla="*/ 5133975 h 5133975"/>
              <a:gd name="connsiteX0" fmla="*/ 249480 w 9164880"/>
              <a:gd name="connsiteY0" fmla="*/ 5133975 h 5133975"/>
              <a:gd name="connsiteX1" fmla="*/ 9155355 w 9164880"/>
              <a:gd name="connsiteY1" fmla="*/ 5124450 h 5133975"/>
              <a:gd name="connsiteX2" fmla="*/ 9164880 w 9164880"/>
              <a:gd name="connsiteY2" fmla="*/ 3771900 h 5133975"/>
              <a:gd name="connsiteX3" fmla="*/ 3868980 w 9164880"/>
              <a:gd name="connsiteY3" fmla="*/ 4486275 h 5133975"/>
              <a:gd name="connsiteX4" fmla="*/ 2278305 w 9164880"/>
              <a:gd name="connsiteY4" fmla="*/ 0 h 5133975"/>
              <a:gd name="connsiteX5" fmla="*/ 2278305 w 9164880"/>
              <a:gd name="connsiteY5" fmla="*/ 0 h 5133975"/>
              <a:gd name="connsiteX6" fmla="*/ 249480 w 9164880"/>
              <a:gd name="connsiteY6" fmla="*/ 5133975 h 5133975"/>
              <a:gd name="connsiteX0" fmla="*/ 0 w 8915400"/>
              <a:gd name="connsiteY0" fmla="*/ 5133975 h 5133975"/>
              <a:gd name="connsiteX1" fmla="*/ 8905875 w 8915400"/>
              <a:gd name="connsiteY1" fmla="*/ 5124450 h 5133975"/>
              <a:gd name="connsiteX2" fmla="*/ 8915400 w 8915400"/>
              <a:gd name="connsiteY2" fmla="*/ 3771900 h 5133975"/>
              <a:gd name="connsiteX3" fmla="*/ 3619500 w 8915400"/>
              <a:gd name="connsiteY3" fmla="*/ 4486275 h 5133975"/>
              <a:gd name="connsiteX4" fmla="*/ 2028825 w 8915400"/>
              <a:gd name="connsiteY4" fmla="*/ 0 h 5133975"/>
              <a:gd name="connsiteX5" fmla="*/ 2028825 w 8915400"/>
              <a:gd name="connsiteY5" fmla="*/ 0 h 5133975"/>
              <a:gd name="connsiteX6" fmla="*/ 0 w 8915400"/>
              <a:gd name="connsiteY6" fmla="*/ 5133975 h 5133975"/>
              <a:gd name="connsiteX0" fmla="*/ 0 w 8915400"/>
              <a:gd name="connsiteY0" fmla="*/ 5133975 h 5133975"/>
              <a:gd name="connsiteX1" fmla="*/ 8905875 w 8915400"/>
              <a:gd name="connsiteY1" fmla="*/ 5124450 h 5133975"/>
              <a:gd name="connsiteX2" fmla="*/ 8915400 w 8915400"/>
              <a:gd name="connsiteY2" fmla="*/ 3771900 h 5133975"/>
              <a:gd name="connsiteX3" fmla="*/ 3619500 w 8915400"/>
              <a:gd name="connsiteY3" fmla="*/ 4486275 h 5133975"/>
              <a:gd name="connsiteX4" fmla="*/ 2028825 w 8915400"/>
              <a:gd name="connsiteY4" fmla="*/ 0 h 5133975"/>
              <a:gd name="connsiteX5" fmla="*/ 2028825 w 8915400"/>
              <a:gd name="connsiteY5" fmla="*/ 0 h 5133975"/>
              <a:gd name="connsiteX6" fmla="*/ 0 w 8915400"/>
              <a:gd name="connsiteY6" fmla="*/ 5133975 h 5133975"/>
              <a:gd name="connsiteX0" fmla="*/ 0 w 8915400"/>
              <a:gd name="connsiteY0" fmla="*/ 5133975 h 5133975"/>
              <a:gd name="connsiteX1" fmla="*/ 8905875 w 8915400"/>
              <a:gd name="connsiteY1" fmla="*/ 5124450 h 5133975"/>
              <a:gd name="connsiteX2" fmla="*/ 8915400 w 8915400"/>
              <a:gd name="connsiteY2" fmla="*/ 3771900 h 5133975"/>
              <a:gd name="connsiteX3" fmla="*/ 3619500 w 8915400"/>
              <a:gd name="connsiteY3" fmla="*/ 4486275 h 5133975"/>
              <a:gd name="connsiteX4" fmla="*/ 2028825 w 8915400"/>
              <a:gd name="connsiteY4" fmla="*/ 0 h 5133975"/>
              <a:gd name="connsiteX5" fmla="*/ 2028825 w 8915400"/>
              <a:gd name="connsiteY5" fmla="*/ 0 h 5133975"/>
              <a:gd name="connsiteX6" fmla="*/ 0 w 8915400"/>
              <a:gd name="connsiteY6" fmla="*/ 5133975 h 5133975"/>
              <a:gd name="connsiteX0" fmla="*/ 0 w 8915400"/>
              <a:gd name="connsiteY0" fmla="*/ 5133975 h 5133975"/>
              <a:gd name="connsiteX1" fmla="*/ 8905875 w 8915400"/>
              <a:gd name="connsiteY1" fmla="*/ 5124450 h 5133975"/>
              <a:gd name="connsiteX2" fmla="*/ 8915400 w 8915400"/>
              <a:gd name="connsiteY2" fmla="*/ 3771900 h 5133975"/>
              <a:gd name="connsiteX3" fmla="*/ 3619500 w 8915400"/>
              <a:gd name="connsiteY3" fmla="*/ 4486275 h 5133975"/>
              <a:gd name="connsiteX4" fmla="*/ 2028825 w 8915400"/>
              <a:gd name="connsiteY4" fmla="*/ 0 h 5133975"/>
              <a:gd name="connsiteX5" fmla="*/ 2028825 w 8915400"/>
              <a:gd name="connsiteY5" fmla="*/ 0 h 5133975"/>
              <a:gd name="connsiteX6" fmla="*/ 0 w 8915400"/>
              <a:gd name="connsiteY6" fmla="*/ 5133975 h 5133975"/>
              <a:gd name="connsiteX0" fmla="*/ 0 w 8915400"/>
              <a:gd name="connsiteY0" fmla="*/ 5133975 h 5133975"/>
              <a:gd name="connsiteX1" fmla="*/ 8905875 w 8915400"/>
              <a:gd name="connsiteY1" fmla="*/ 5124450 h 5133975"/>
              <a:gd name="connsiteX2" fmla="*/ 8915400 w 8915400"/>
              <a:gd name="connsiteY2" fmla="*/ 3771900 h 5133975"/>
              <a:gd name="connsiteX3" fmla="*/ 3619500 w 8915400"/>
              <a:gd name="connsiteY3" fmla="*/ 4486275 h 5133975"/>
              <a:gd name="connsiteX4" fmla="*/ 2028825 w 8915400"/>
              <a:gd name="connsiteY4" fmla="*/ 0 h 5133975"/>
              <a:gd name="connsiteX5" fmla="*/ 2028825 w 8915400"/>
              <a:gd name="connsiteY5" fmla="*/ 0 h 5133975"/>
              <a:gd name="connsiteX6" fmla="*/ 0 w 8915400"/>
              <a:gd name="connsiteY6" fmla="*/ 5133975 h 5133975"/>
              <a:gd name="connsiteX0" fmla="*/ 0 w 8915400"/>
              <a:gd name="connsiteY0" fmla="*/ 5133975 h 5133975"/>
              <a:gd name="connsiteX1" fmla="*/ 8905875 w 8915400"/>
              <a:gd name="connsiteY1" fmla="*/ 5124450 h 5133975"/>
              <a:gd name="connsiteX2" fmla="*/ 8915400 w 8915400"/>
              <a:gd name="connsiteY2" fmla="*/ 3771900 h 5133975"/>
              <a:gd name="connsiteX3" fmla="*/ 3619500 w 8915400"/>
              <a:gd name="connsiteY3" fmla="*/ 4486275 h 5133975"/>
              <a:gd name="connsiteX4" fmla="*/ 2028825 w 8915400"/>
              <a:gd name="connsiteY4" fmla="*/ 0 h 5133975"/>
              <a:gd name="connsiteX5" fmla="*/ 2028825 w 8915400"/>
              <a:gd name="connsiteY5" fmla="*/ 0 h 5133975"/>
              <a:gd name="connsiteX6" fmla="*/ 0 w 8915400"/>
              <a:gd name="connsiteY6" fmla="*/ 5133975 h 5133975"/>
              <a:gd name="connsiteX0" fmla="*/ 271176 w 9186576"/>
              <a:gd name="connsiteY0" fmla="*/ 5133975 h 5133975"/>
              <a:gd name="connsiteX1" fmla="*/ 9177051 w 9186576"/>
              <a:gd name="connsiteY1" fmla="*/ 5124450 h 5133975"/>
              <a:gd name="connsiteX2" fmla="*/ 9186576 w 9186576"/>
              <a:gd name="connsiteY2" fmla="*/ 3771900 h 5133975"/>
              <a:gd name="connsiteX3" fmla="*/ 3890676 w 9186576"/>
              <a:gd name="connsiteY3" fmla="*/ 4486275 h 5133975"/>
              <a:gd name="connsiteX4" fmla="*/ 2300001 w 9186576"/>
              <a:gd name="connsiteY4" fmla="*/ 0 h 5133975"/>
              <a:gd name="connsiteX5" fmla="*/ 2300001 w 9186576"/>
              <a:gd name="connsiteY5" fmla="*/ 0 h 5133975"/>
              <a:gd name="connsiteX6" fmla="*/ 271176 w 9186576"/>
              <a:gd name="connsiteY6" fmla="*/ 5133975 h 5133975"/>
              <a:gd name="connsiteX0" fmla="*/ 249480 w 9164880"/>
              <a:gd name="connsiteY0" fmla="*/ 5133975 h 5133975"/>
              <a:gd name="connsiteX1" fmla="*/ 9155355 w 9164880"/>
              <a:gd name="connsiteY1" fmla="*/ 5124450 h 5133975"/>
              <a:gd name="connsiteX2" fmla="*/ 9164880 w 9164880"/>
              <a:gd name="connsiteY2" fmla="*/ 3771900 h 5133975"/>
              <a:gd name="connsiteX3" fmla="*/ 3868980 w 9164880"/>
              <a:gd name="connsiteY3" fmla="*/ 4486275 h 5133975"/>
              <a:gd name="connsiteX4" fmla="*/ 2278305 w 9164880"/>
              <a:gd name="connsiteY4" fmla="*/ 0 h 5133975"/>
              <a:gd name="connsiteX5" fmla="*/ 2278305 w 9164880"/>
              <a:gd name="connsiteY5" fmla="*/ 0 h 5133975"/>
              <a:gd name="connsiteX6" fmla="*/ 249480 w 9164880"/>
              <a:gd name="connsiteY6" fmla="*/ 5133975 h 5133975"/>
              <a:gd name="connsiteX0" fmla="*/ 249480 w 9164880"/>
              <a:gd name="connsiteY0" fmla="*/ 5133975 h 5133975"/>
              <a:gd name="connsiteX1" fmla="*/ 9155355 w 9164880"/>
              <a:gd name="connsiteY1" fmla="*/ 5124450 h 5133975"/>
              <a:gd name="connsiteX2" fmla="*/ 9164880 w 9164880"/>
              <a:gd name="connsiteY2" fmla="*/ 3771900 h 5133975"/>
              <a:gd name="connsiteX3" fmla="*/ 3868980 w 9164880"/>
              <a:gd name="connsiteY3" fmla="*/ 4486275 h 5133975"/>
              <a:gd name="connsiteX4" fmla="*/ 2278305 w 9164880"/>
              <a:gd name="connsiteY4" fmla="*/ 0 h 5133975"/>
              <a:gd name="connsiteX5" fmla="*/ 2278305 w 9164880"/>
              <a:gd name="connsiteY5" fmla="*/ 0 h 5133975"/>
              <a:gd name="connsiteX6" fmla="*/ 249480 w 9164880"/>
              <a:gd name="connsiteY6" fmla="*/ 5133975 h 5133975"/>
              <a:gd name="connsiteX0" fmla="*/ 249480 w 9164880"/>
              <a:gd name="connsiteY0" fmla="*/ 5133975 h 5133975"/>
              <a:gd name="connsiteX1" fmla="*/ 9155355 w 9164880"/>
              <a:gd name="connsiteY1" fmla="*/ 5124450 h 5133975"/>
              <a:gd name="connsiteX2" fmla="*/ 9164880 w 9164880"/>
              <a:gd name="connsiteY2" fmla="*/ 3771900 h 5133975"/>
              <a:gd name="connsiteX3" fmla="*/ 3868980 w 9164880"/>
              <a:gd name="connsiteY3" fmla="*/ 4486275 h 5133975"/>
              <a:gd name="connsiteX4" fmla="*/ 2278305 w 9164880"/>
              <a:gd name="connsiteY4" fmla="*/ 0 h 5133975"/>
              <a:gd name="connsiteX5" fmla="*/ 2278305 w 9164880"/>
              <a:gd name="connsiteY5" fmla="*/ 0 h 5133975"/>
              <a:gd name="connsiteX6" fmla="*/ 249480 w 9164880"/>
              <a:gd name="connsiteY6" fmla="*/ 5133975 h 5133975"/>
              <a:gd name="connsiteX0" fmla="*/ 249480 w 9164880"/>
              <a:gd name="connsiteY0" fmla="*/ 5133975 h 5133975"/>
              <a:gd name="connsiteX1" fmla="*/ 9155355 w 9164880"/>
              <a:gd name="connsiteY1" fmla="*/ 5124450 h 5133975"/>
              <a:gd name="connsiteX2" fmla="*/ 9164880 w 9164880"/>
              <a:gd name="connsiteY2" fmla="*/ 3771900 h 5133975"/>
              <a:gd name="connsiteX3" fmla="*/ 3868980 w 9164880"/>
              <a:gd name="connsiteY3" fmla="*/ 4486275 h 5133975"/>
              <a:gd name="connsiteX4" fmla="*/ 2278305 w 9164880"/>
              <a:gd name="connsiteY4" fmla="*/ 0 h 5133975"/>
              <a:gd name="connsiteX5" fmla="*/ 2278305 w 9164880"/>
              <a:gd name="connsiteY5" fmla="*/ 0 h 5133975"/>
              <a:gd name="connsiteX6" fmla="*/ 249480 w 9164880"/>
              <a:gd name="connsiteY6" fmla="*/ 5133975 h 5133975"/>
              <a:gd name="connsiteX0" fmla="*/ 249480 w 9164880"/>
              <a:gd name="connsiteY0" fmla="*/ 5133975 h 5133975"/>
              <a:gd name="connsiteX1" fmla="*/ 9155355 w 9164880"/>
              <a:gd name="connsiteY1" fmla="*/ 5124450 h 5133975"/>
              <a:gd name="connsiteX2" fmla="*/ 9164880 w 9164880"/>
              <a:gd name="connsiteY2" fmla="*/ 3771900 h 5133975"/>
              <a:gd name="connsiteX3" fmla="*/ 3868980 w 9164880"/>
              <a:gd name="connsiteY3" fmla="*/ 4486275 h 5133975"/>
              <a:gd name="connsiteX4" fmla="*/ 2278305 w 9164880"/>
              <a:gd name="connsiteY4" fmla="*/ 0 h 5133975"/>
              <a:gd name="connsiteX5" fmla="*/ 2278305 w 9164880"/>
              <a:gd name="connsiteY5" fmla="*/ 0 h 5133975"/>
              <a:gd name="connsiteX6" fmla="*/ 249480 w 9164880"/>
              <a:gd name="connsiteY6" fmla="*/ 5133975 h 5133975"/>
              <a:gd name="connsiteX0" fmla="*/ 253286 w 9168686"/>
              <a:gd name="connsiteY0" fmla="*/ 5446584 h 5446584"/>
              <a:gd name="connsiteX1" fmla="*/ 9159161 w 9168686"/>
              <a:gd name="connsiteY1" fmla="*/ 5437059 h 5446584"/>
              <a:gd name="connsiteX2" fmla="*/ 9168686 w 9168686"/>
              <a:gd name="connsiteY2" fmla="*/ 4084509 h 5446584"/>
              <a:gd name="connsiteX3" fmla="*/ 3872786 w 9168686"/>
              <a:gd name="connsiteY3" fmla="*/ 4798884 h 5446584"/>
              <a:gd name="connsiteX4" fmla="*/ 2282111 w 9168686"/>
              <a:gd name="connsiteY4" fmla="*/ 312609 h 5446584"/>
              <a:gd name="connsiteX5" fmla="*/ 2222580 w 9168686"/>
              <a:gd name="connsiteY5" fmla="*/ 391190 h 5446584"/>
              <a:gd name="connsiteX6" fmla="*/ 253286 w 9168686"/>
              <a:gd name="connsiteY6" fmla="*/ 5446584 h 5446584"/>
              <a:gd name="connsiteX0" fmla="*/ 263245 w 9178645"/>
              <a:gd name="connsiteY0" fmla="*/ 5436411 h 5436411"/>
              <a:gd name="connsiteX1" fmla="*/ 9169120 w 9178645"/>
              <a:gd name="connsiteY1" fmla="*/ 5426886 h 5436411"/>
              <a:gd name="connsiteX2" fmla="*/ 9178645 w 9178645"/>
              <a:gd name="connsiteY2" fmla="*/ 4074336 h 5436411"/>
              <a:gd name="connsiteX3" fmla="*/ 3882745 w 9178645"/>
              <a:gd name="connsiteY3" fmla="*/ 4788711 h 5436411"/>
              <a:gd name="connsiteX4" fmla="*/ 2292070 w 9178645"/>
              <a:gd name="connsiteY4" fmla="*/ 302436 h 5436411"/>
              <a:gd name="connsiteX5" fmla="*/ 2084902 w 9178645"/>
              <a:gd name="connsiteY5" fmla="*/ 414354 h 5436411"/>
              <a:gd name="connsiteX6" fmla="*/ 263245 w 9178645"/>
              <a:gd name="connsiteY6" fmla="*/ 5436411 h 5436411"/>
              <a:gd name="connsiteX0" fmla="*/ 266470 w 9181870"/>
              <a:gd name="connsiteY0" fmla="*/ 5454007 h 5454007"/>
              <a:gd name="connsiteX1" fmla="*/ 9172345 w 9181870"/>
              <a:gd name="connsiteY1" fmla="*/ 5444482 h 5454007"/>
              <a:gd name="connsiteX2" fmla="*/ 9181870 w 9181870"/>
              <a:gd name="connsiteY2" fmla="*/ 4091932 h 5454007"/>
              <a:gd name="connsiteX3" fmla="*/ 3885970 w 9181870"/>
              <a:gd name="connsiteY3" fmla="*/ 4806307 h 5454007"/>
              <a:gd name="connsiteX4" fmla="*/ 2295295 w 9181870"/>
              <a:gd name="connsiteY4" fmla="*/ 320032 h 5454007"/>
              <a:gd name="connsiteX5" fmla="*/ 2088127 w 9181870"/>
              <a:gd name="connsiteY5" fmla="*/ 431950 h 5454007"/>
              <a:gd name="connsiteX6" fmla="*/ 266470 w 9181870"/>
              <a:gd name="connsiteY6" fmla="*/ 5454007 h 5454007"/>
              <a:gd name="connsiteX0" fmla="*/ 266470 w 9181870"/>
              <a:gd name="connsiteY0" fmla="*/ 5024272 h 5024272"/>
              <a:gd name="connsiteX1" fmla="*/ 9172345 w 9181870"/>
              <a:gd name="connsiteY1" fmla="*/ 5014747 h 5024272"/>
              <a:gd name="connsiteX2" fmla="*/ 9181870 w 9181870"/>
              <a:gd name="connsiteY2" fmla="*/ 3662197 h 5024272"/>
              <a:gd name="connsiteX3" fmla="*/ 3885970 w 9181870"/>
              <a:gd name="connsiteY3" fmla="*/ 4376572 h 5024272"/>
              <a:gd name="connsiteX4" fmla="*/ 2088127 w 9181870"/>
              <a:gd name="connsiteY4" fmla="*/ 2215 h 5024272"/>
              <a:gd name="connsiteX5" fmla="*/ 266470 w 9181870"/>
              <a:gd name="connsiteY5" fmla="*/ 5024272 h 5024272"/>
              <a:gd name="connsiteX0" fmla="*/ 254241 w 9169641"/>
              <a:gd name="connsiteY0" fmla="*/ 5136129 h 5136129"/>
              <a:gd name="connsiteX1" fmla="*/ 9160116 w 9169641"/>
              <a:gd name="connsiteY1" fmla="*/ 5126604 h 5136129"/>
              <a:gd name="connsiteX2" fmla="*/ 9169641 w 9169641"/>
              <a:gd name="connsiteY2" fmla="*/ 3774054 h 5136129"/>
              <a:gd name="connsiteX3" fmla="*/ 3873741 w 9169641"/>
              <a:gd name="connsiteY3" fmla="*/ 4488429 h 5136129"/>
              <a:gd name="connsiteX4" fmla="*/ 2254492 w 9169641"/>
              <a:gd name="connsiteY4" fmla="*/ 2153 h 5136129"/>
              <a:gd name="connsiteX5" fmla="*/ 254241 w 9169641"/>
              <a:gd name="connsiteY5" fmla="*/ 5136129 h 5136129"/>
              <a:gd name="connsiteX0" fmla="*/ 259316 w 9174716"/>
              <a:gd name="connsiteY0" fmla="*/ 5133992 h 5133992"/>
              <a:gd name="connsiteX1" fmla="*/ 9165191 w 9174716"/>
              <a:gd name="connsiteY1" fmla="*/ 5124467 h 5133992"/>
              <a:gd name="connsiteX2" fmla="*/ 9174716 w 9174716"/>
              <a:gd name="connsiteY2" fmla="*/ 3771917 h 5133992"/>
              <a:gd name="connsiteX3" fmla="*/ 3878816 w 9174716"/>
              <a:gd name="connsiteY3" fmla="*/ 4486292 h 5133992"/>
              <a:gd name="connsiteX4" fmla="*/ 2259567 w 9174716"/>
              <a:gd name="connsiteY4" fmla="*/ 16 h 5133992"/>
              <a:gd name="connsiteX5" fmla="*/ 259316 w 9174716"/>
              <a:gd name="connsiteY5" fmla="*/ 5133992 h 5133992"/>
              <a:gd name="connsiteX0" fmla="*/ 259316 w 9174716"/>
              <a:gd name="connsiteY0" fmla="*/ 5133992 h 5133992"/>
              <a:gd name="connsiteX1" fmla="*/ 9165191 w 9174716"/>
              <a:gd name="connsiteY1" fmla="*/ 5124467 h 5133992"/>
              <a:gd name="connsiteX2" fmla="*/ 9174716 w 9174716"/>
              <a:gd name="connsiteY2" fmla="*/ 3771917 h 5133992"/>
              <a:gd name="connsiteX3" fmla="*/ 3878816 w 9174716"/>
              <a:gd name="connsiteY3" fmla="*/ 4486292 h 5133992"/>
              <a:gd name="connsiteX4" fmla="*/ 2259567 w 9174716"/>
              <a:gd name="connsiteY4" fmla="*/ 16 h 5133992"/>
              <a:gd name="connsiteX5" fmla="*/ 259316 w 9174716"/>
              <a:gd name="connsiteY5" fmla="*/ 5133992 h 5133992"/>
              <a:gd name="connsiteX0" fmla="*/ 266807 w 9182207"/>
              <a:gd name="connsiteY0" fmla="*/ 5133992 h 5133992"/>
              <a:gd name="connsiteX1" fmla="*/ 9172682 w 9182207"/>
              <a:gd name="connsiteY1" fmla="*/ 5124467 h 5133992"/>
              <a:gd name="connsiteX2" fmla="*/ 9182207 w 9182207"/>
              <a:gd name="connsiteY2" fmla="*/ 3771917 h 5133992"/>
              <a:gd name="connsiteX3" fmla="*/ 3886307 w 9182207"/>
              <a:gd name="connsiteY3" fmla="*/ 4486292 h 5133992"/>
              <a:gd name="connsiteX4" fmla="*/ 2267058 w 9182207"/>
              <a:gd name="connsiteY4" fmla="*/ 16 h 5133992"/>
              <a:gd name="connsiteX5" fmla="*/ 266807 w 9182207"/>
              <a:gd name="connsiteY5" fmla="*/ 5133992 h 5133992"/>
              <a:gd name="connsiteX0" fmla="*/ 264899 w 9180299"/>
              <a:gd name="connsiteY0" fmla="*/ 5134011 h 5134011"/>
              <a:gd name="connsiteX1" fmla="*/ 9170774 w 9180299"/>
              <a:gd name="connsiteY1" fmla="*/ 5124486 h 5134011"/>
              <a:gd name="connsiteX2" fmla="*/ 9180299 w 9180299"/>
              <a:gd name="connsiteY2" fmla="*/ 3771936 h 5134011"/>
              <a:gd name="connsiteX3" fmla="*/ 3884399 w 9180299"/>
              <a:gd name="connsiteY3" fmla="*/ 4486311 h 5134011"/>
              <a:gd name="connsiteX4" fmla="*/ 2265150 w 9180299"/>
              <a:gd name="connsiteY4" fmla="*/ 35 h 5134011"/>
              <a:gd name="connsiteX5" fmla="*/ 264899 w 9180299"/>
              <a:gd name="connsiteY5" fmla="*/ 5134011 h 5134011"/>
              <a:gd name="connsiteX0" fmla="*/ 264899 w 9180299"/>
              <a:gd name="connsiteY0" fmla="*/ 5134011 h 5134011"/>
              <a:gd name="connsiteX1" fmla="*/ 9170774 w 9180299"/>
              <a:gd name="connsiteY1" fmla="*/ 5124486 h 5134011"/>
              <a:gd name="connsiteX2" fmla="*/ 9180299 w 9180299"/>
              <a:gd name="connsiteY2" fmla="*/ 3771936 h 5134011"/>
              <a:gd name="connsiteX3" fmla="*/ 3884399 w 9180299"/>
              <a:gd name="connsiteY3" fmla="*/ 4486311 h 5134011"/>
              <a:gd name="connsiteX4" fmla="*/ 2265150 w 9180299"/>
              <a:gd name="connsiteY4" fmla="*/ 35 h 5134011"/>
              <a:gd name="connsiteX5" fmla="*/ 264899 w 9180299"/>
              <a:gd name="connsiteY5" fmla="*/ 5134011 h 5134011"/>
              <a:gd name="connsiteX0" fmla="*/ 264899 w 9180299"/>
              <a:gd name="connsiteY0" fmla="*/ 5134011 h 5134011"/>
              <a:gd name="connsiteX1" fmla="*/ 9170774 w 9180299"/>
              <a:gd name="connsiteY1" fmla="*/ 5124486 h 5134011"/>
              <a:gd name="connsiteX2" fmla="*/ 9180299 w 9180299"/>
              <a:gd name="connsiteY2" fmla="*/ 3771936 h 5134011"/>
              <a:gd name="connsiteX3" fmla="*/ 3884399 w 9180299"/>
              <a:gd name="connsiteY3" fmla="*/ 4486311 h 5134011"/>
              <a:gd name="connsiteX4" fmla="*/ 2265150 w 9180299"/>
              <a:gd name="connsiteY4" fmla="*/ 35 h 5134011"/>
              <a:gd name="connsiteX5" fmla="*/ 264899 w 9180299"/>
              <a:gd name="connsiteY5" fmla="*/ 5134011 h 5134011"/>
              <a:gd name="connsiteX0" fmla="*/ 263226 w 9178626"/>
              <a:gd name="connsiteY0" fmla="*/ 5136392 h 5136392"/>
              <a:gd name="connsiteX1" fmla="*/ 9169101 w 9178626"/>
              <a:gd name="connsiteY1" fmla="*/ 5126867 h 5136392"/>
              <a:gd name="connsiteX2" fmla="*/ 9178626 w 9178626"/>
              <a:gd name="connsiteY2" fmla="*/ 3774317 h 5136392"/>
              <a:gd name="connsiteX3" fmla="*/ 3882726 w 9178626"/>
              <a:gd name="connsiteY3" fmla="*/ 4488692 h 5136392"/>
              <a:gd name="connsiteX4" fmla="*/ 2287290 w 9178626"/>
              <a:gd name="connsiteY4" fmla="*/ 35 h 5136392"/>
              <a:gd name="connsiteX5" fmla="*/ 263226 w 9178626"/>
              <a:gd name="connsiteY5" fmla="*/ 5136392 h 5136392"/>
              <a:gd name="connsiteX0" fmla="*/ 314421 w 9229821"/>
              <a:gd name="connsiteY0" fmla="*/ 5136827 h 5136827"/>
              <a:gd name="connsiteX1" fmla="*/ 9220296 w 9229821"/>
              <a:gd name="connsiteY1" fmla="*/ 5127302 h 5136827"/>
              <a:gd name="connsiteX2" fmla="*/ 9229821 w 9229821"/>
              <a:gd name="connsiteY2" fmla="*/ 3774752 h 5136827"/>
              <a:gd name="connsiteX3" fmla="*/ 3933921 w 9229821"/>
              <a:gd name="connsiteY3" fmla="*/ 4489127 h 5136827"/>
              <a:gd name="connsiteX4" fmla="*/ 2338485 w 9229821"/>
              <a:gd name="connsiteY4" fmla="*/ 470 h 5136827"/>
              <a:gd name="connsiteX5" fmla="*/ 314421 w 9229821"/>
              <a:gd name="connsiteY5" fmla="*/ 5136827 h 5136827"/>
              <a:gd name="connsiteX0" fmla="*/ 314421 w 9229821"/>
              <a:gd name="connsiteY0" fmla="*/ 5136827 h 5136827"/>
              <a:gd name="connsiteX1" fmla="*/ 9220296 w 9229821"/>
              <a:gd name="connsiteY1" fmla="*/ 5127302 h 5136827"/>
              <a:gd name="connsiteX2" fmla="*/ 9229821 w 9229821"/>
              <a:gd name="connsiteY2" fmla="*/ 3774752 h 5136827"/>
              <a:gd name="connsiteX3" fmla="*/ 3933921 w 9229821"/>
              <a:gd name="connsiteY3" fmla="*/ 4489127 h 5136827"/>
              <a:gd name="connsiteX4" fmla="*/ 2338485 w 9229821"/>
              <a:gd name="connsiteY4" fmla="*/ 470 h 5136827"/>
              <a:gd name="connsiteX5" fmla="*/ 314421 w 9229821"/>
              <a:gd name="connsiteY5" fmla="*/ 5136827 h 5136827"/>
              <a:gd name="connsiteX0" fmla="*/ 0 w 8915400"/>
              <a:gd name="connsiteY0" fmla="*/ 5136998 h 5136998"/>
              <a:gd name="connsiteX1" fmla="*/ 8905875 w 8915400"/>
              <a:gd name="connsiteY1" fmla="*/ 5127473 h 5136998"/>
              <a:gd name="connsiteX2" fmla="*/ 8915400 w 8915400"/>
              <a:gd name="connsiteY2" fmla="*/ 3774923 h 5136998"/>
              <a:gd name="connsiteX3" fmla="*/ 3619500 w 8915400"/>
              <a:gd name="connsiteY3" fmla="*/ 4489298 h 5136998"/>
              <a:gd name="connsiteX4" fmla="*/ 2024064 w 8915400"/>
              <a:gd name="connsiteY4" fmla="*/ 641 h 5136998"/>
              <a:gd name="connsiteX5" fmla="*/ 0 w 8915400"/>
              <a:gd name="connsiteY5" fmla="*/ 5136998 h 5136998"/>
              <a:gd name="connsiteX0" fmla="*/ 0 w 8915400"/>
              <a:gd name="connsiteY0" fmla="*/ 5137030 h 5137030"/>
              <a:gd name="connsiteX1" fmla="*/ 8905875 w 8915400"/>
              <a:gd name="connsiteY1" fmla="*/ 5127505 h 5137030"/>
              <a:gd name="connsiteX2" fmla="*/ 8915400 w 8915400"/>
              <a:gd name="connsiteY2" fmla="*/ 3774955 h 5137030"/>
              <a:gd name="connsiteX3" fmla="*/ 3619500 w 8915400"/>
              <a:gd name="connsiteY3" fmla="*/ 4489330 h 5137030"/>
              <a:gd name="connsiteX4" fmla="*/ 2024064 w 8915400"/>
              <a:gd name="connsiteY4" fmla="*/ 673 h 5137030"/>
              <a:gd name="connsiteX5" fmla="*/ 0 w 8915400"/>
              <a:gd name="connsiteY5" fmla="*/ 5137030 h 5137030"/>
              <a:gd name="connsiteX0" fmla="*/ 0 w 8915400"/>
              <a:gd name="connsiteY0" fmla="*/ 5137030 h 5137030"/>
              <a:gd name="connsiteX1" fmla="*/ 8905875 w 8915400"/>
              <a:gd name="connsiteY1" fmla="*/ 5127505 h 5137030"/>
              <a:gd name="connsiteX2" fmla="*/ 8915400 w 8915400"/>
              <a:gd name="connsiteY2" fmla="*/ 3774955 h 5137030"/>
              <a:gd name="connsiteX3" fmla="*/ 3619500 w 8915400"/>
              <a:gd name="connsiteY3" fmla="*/ 4489330 h 5137030"/>
              <a:gd name="connsiteX4" fmla="*/ 2024064 w 8915400"/>
              <a:gd name="connsiteY4" fmla="*/ 673 h 5137030"/>
              <a:gd name="connsiteX5" fmla="*/ 0 w 8915400"/>
              <a:gd name="connsiteY5" fmla="*/ 5137030 h 5137030"/>
              <a:gd name="connsiteX0" fmla="*/ 0 w 8915400"/>
              <a:gd name="connsiteY0" fmla="*/ 5137030 h 5137030"/>
              <a:gd name="connsiteX1" fmla="*/ 8905875 w 8915400"/>
              <a:gd name="connsiteY1" fmla="*/ 5127505 h 5137030"/>
              <a:gd name="connsiteX2" fmla="*/ 8915400 w 8915400"/>
              <a:gd name="connsiteY2" fmla="*/ 3774955 h 5137030"/>
              <a:gd name="connsiteX3" fmla="*/ 3619500 w 8915400"/>
              <a:gd name="connsiteY3" fmla="*/ 4489330 h 5137030"/>
              <a:gd name="connsiteX4" fmla="*/ 2024064 w 8915400"/>
              <a:gd name="connsiteY4" fmla="*/ 673 h 5137030"/>
              <a:gd name="connsiteX5" fmla="*/ 0 w 8915400"/>
              <a:gd name="connsiteY5" fmla="*/ 5137030 h 5137030"/>
              <a:gd name="connsiteX0" fmla="*/ 0 w 8915400"/>
              <a:gd name="connsiteY0" fmla="*/ 5137030 h 5137030"/>
              <a:gd name="connsiteX1" fmla="*/ 8905875 w 8915400"/>
              <a:gd name="connsiteY1" fmla="*/ 5127505 h 5137030"/>
              <a:gd name="connsiteX2" fmla="*/ 8915400 w 8915400"/>
              <a:gd name="connsiteY2" fmla="*/ 3774955 h 5137030"/>
              <a:gd name="connsiteX3" fmla="*/ 3619500 w 8915400"/>
              <a:gd name="connsiteY3" fmla="*/ 4489330 h 5137030"/>
              <a:gd name="connsiteX4" fmla="*/ 2024064 w 8915400"/>
              <a:gd name="connsiteY4" fmla="*/ 673 h 5137030"/>
              <a:gd name="connsiteX5" fmla="*/ 0 w 8915400"/>
              <a:gd name="connsiteY5" fmla="*/ 5137030 h 5137030"/>
              <a:gd name="connsiteX0" fmla="*/ 0 w 8915400"/>
              <a:gd name="connsiteY0" fmla="*/ 5137030 h 5137030"/>
              <a:gd name="connsiteX1" fmla="*/ 8905875 w 8915400"/>
              <a:gd name="connsiteY1" fmla="*/ 5127505 h 5137030"/>
              <a:gd name="connsiteX2" fmla="*/ 8915400 w 8915400"/>
              <a:gd name="connsiteY2" fmla="*/ 3774955 h 5137030"/>
              <a:gd name="connsiteX3" fmla="*/ 3619500 w 8915400"/>
              <a:gd name="connsiteY3" fmla="*/ 4489330 h 5137030"/>
              <a:gd name="connsiteX4" fmla="*/ 2024064 w 8915400"/>
              <a:gd name="connsiteY4" fmla="*/ 673 h 5137030"/>
              <a:gd name="connsiteX5" fmla="*/ 0 w 8915400"/>
              <a:gd name="connsiteY5" fmla="*/ 5137030 h 5137030"/>
              <a:gd name="connsiteX0" fmla="*/ 0 w 8915400"/>
              <a:gd name="connsiteY0" fmla="*/ 5137030 h 5137030"/>
              <a:gd name="connsiteX1" fmla="*/ 8905875 w 8915400"/>
              <a:gd name="connsiteY1" fmla="*/ 5127505 h 5137030"/>
              <a:gd name="connsiteX2" fmla="*/ 8915400 w 8915400"/>
              <a:gd name="connsiteY2" fmla="*/ 3774955 h 5137030"/>
              <a:gd name="connsiteX3" fmla="*/ 3619500 w 8915400"/>
              <a:gd name="connsiteY3" fmla="*/ 4489330 h 5137030"/>
              <a:gd name="connsiteX4" fmla="*/ 2024064 w 8915400"/>
              <a:gd name="connsiteY4" fmla="*/ 673 h 5137030"/>
              <a:gd name="connsiteX5" fmla="*/ 0 w 8915400"/>
              <a:gd name="connsiteY5" fmla="*/ 5137030 h 5137030"/>
              <a:gd name="connsiteX0" fmla="*/ 0 w 8915400"/>
              <a:gd name="connsiteY0" fmla="*/ 5137030 h 5137030"/>
              <a:gd name="connsiteX1" fmla="*/ 8905875 w 8915400"/>
              <a:gd name="connsiteY1" fmla="*/ 5127505 h 5137030"/>
              <a:gd name="connsiteX2" fmla="*/ 8915400 w 8915400"/>
              <a:gd name="connsiteY2" fmla="*/ 3774955 h 5137030"/>
              <a:gd name="connsiteX3" fmla="*/ 3619500 w 8915400"/>
              <a:gd name="connsiteY3" fmla="*/ 4489330 h 5137030"/>
              <a:gd name="connsiteX4" fmla="*/ 2024064 w 8915400"/>
              <a:gd name="connsiteY4" fmla="*/ 673 h 5137030"/>
              <a:gd name="connsiteX5" fmla="*/ 0 w 8915400"/>
              <a:gd name="connsiteY5" fmla="*/ 5137030 h 5137030"/>
              <a:gd name="connsiteX0" fmla="*/ 0 w 8915400"/>
              <a:gd name="connsiteY0" fmla="*/ 5137030 h 5137030"/>
              <a:gd name="connsiteX1" fmla="*/ 8905875 w 8915400"/>
              <a:gd name="connsiteY1" fmla="*/ 5127505 h 5137030"/>
              <a:gd name="connsiteX2" fmla="*/ 8915400 w 8915400"/>
              <a:gd name="connsiteY2" fmla="*/ 3774955 h 5137030"/>
              <a:gd name="connsiteX3" fmla="*/ 3619500 w 8915400"/>
              <a:gd name="connsiteY3" fmla="*/ 4489330 h 5137030"/>
              <a:gd name="connsiteX4" fmla="*/ 2024064 w 8915400"/>
              <a:gd name="connsiteY4" fmla="*/ 673 h 5137030"/>
              <a:gd name="connsiteX5" fmla="*/ 0 w 8915400"/>
              <a:gd name="connsiteY5" fmla="*/ 5137030 h 5137030"/>
              <a:gd name="connsiteX0" fmla="*/ 0 w 8915400"/>
              <a:gd name="connsiteY0" fmla="*/ 5137030 h 5137030"/>
              <a:gd name="connsiteX1" fmla="*/ 8905875 w 8915400"/>
              <a:gd name="connsiteY1" fmla="*/ 5127505 h 5137030"/>
              <a:gd name="connsiteX2" fmla="*/ 8915400 w 8915400"/>
              <a:gd name="connsiteY2" fmla="*/ 3774955 h 5137030"/>
              <a:gd name="connsiteX3" fmla="*/ 3619500 w 8915400"/>
              <a:gd name="connsiteY3" fmla="*/ 4489330 h 5137030"/>
              <a:gd name="connsiteX4" fmla="*/ 2024064 w 8915400"/>
              <a:gd name="connsiteY4" fmla="*/ 673 h 5137030"/>
              <a:gd name="connsiteX5" fmla="*/ 0 w 8915400"/>
              <a:gd name="connsiteY5" fmla="*/ 5137030 h 5137030"/>
              <a:gd name="connsiteX0" fmla="*/ 0 w 8908256"/>
              <a:gd name="connsiteY0" fmla="*/ 5137030 h 5137030"/>
              <a:gd name="connsiteX1" fmla="*/ 8905875 w 8908256"/>
              <a:gd name="connsiteY1" fmla="*/ 5127505 h 5137030"/>
              <a:gd name="connsiteX2" fmla="*/ 8908256 w 8908256"/>
              <a:gd name="connsiteY2" fmla="*/ 3774955 h 5137030"/>
              <a:gd name="connsiteX3" fmla="*/ 3619500 w 8908256"/>
              <a:gd name="connsiteY3" fmla="*/ 4489330 h 5137030"/>
              <a:gd name="connsiteX4" fmla="*/ 2024064 w 8908256"/>
              <a:gd name="connsiteY4" fmla="*/ 673 h 5137030"/>
              <a:gd name="connsiteX5" fmla="*/ 0 w 8908256"/>
              <a:gd name="connsiteY5" fmla="*/ 5137030 h 5137030"/>
              <a:gd name="connsiteX0" fmla="*/ 0 w 8908256"/>
              <a:gd name="connsiteY0" fmla="*/ 5137030 h 5137030"/>
              <a:gd name="connsiteX1" fmla="*/ 8877300 w 8908256"/>
              <a:gd name="connsiteY1" fmla="*/ 5117980 h 5137030"/>
              <a:gd name="connsiteX2" fmla="*/ 8908256 w 8908256"/>
              <a:gd name="connsiteY2" fmla="*/ 3774955 h 5137030"/>
              <a:gd name="connsiteX3" fmla="*/ 3619500 w 8908256"/>
              <a:gd name="connsiteY3" fmla="*/ 4489330 h 5137030"/>
              <a:gd name="connsiteX4" fmla="*/ 2024064 w 8908256"/>
              <a:gd name="connsiteY4" fmla="*/ 673 h 5137030"/>
              <a:gd name="connsiteX5" fmla="*/ 0 w 8908256"/>
              <a:gd name="connsiteY5" fmla="*/ 5137030 h 5137030"/>
              <a:gd name="connsiteX0" fmla="*/ 0 w 8908256"/>
              <a:gd name="connsiteY0" fmla="*/ 5137030 h 5137030"/>
              <a:gd name="connsiteX1" fmla="*/ 8893969 w 8908256"/>
              <a:gd name="connsiteY1" fmla="*/ 5122742 h 5137030"/>
              <a:gd name="connsiteX2" fmla="*/ 8908256 w 8908256"/>
              <a:gd name="connsiteY2" fmla="*/ 3774955 h 5137030"/>
              <a:gd name="connsiteX3" fmla="*/ 3619500 w 8908256"/>
              <a:gd name="connsiteY3" fmla="*/ 4489330 h 5137030"/>
              <a:gd name="connsiteX4" fmla="*/ 2024064 w 8908256"/>
              <a:gd name="connsiteY4" fmla="*/ 673 h 5137030"/>
              <a:gd name="connsiteX5" fmla="*/ 0 w 8908256"/>
              <a:gd name="connsiteY5" fmla="*/ 5137030 h 5137030"/>
              <a:gd name="connsiteX0" fmla="*/ 0 w 8908256"/>
              <a:gd name="connsiteY0" fmla="*/ 5137030 h 5137030"/>
              <a:gd name="connsiteX1" fmla="*/ 8893969 w 8908256"/>
              <a:gd name="connsiteY1" fmla="*/ 5122742 h 5137030"/>
              <a:gd name="connsiteX2" fmla="*/ 8908256 w 8908256"/>
              <a:gd name="connsiteY2" fmla="*/ 3774955 h 5137030"/>
              <a:gd name="connsiteX3" fmla="*/ 3619500 w 8908256"/>
              <a:gd name="connsiteY3" fmla="*/ 4489330 h 5137030"/>
              <a:gd name="connsiteX4" fmla="*/ 2024064 w 8908256"/>
              <a:gd name="connsiteY4" fmla="*/ 673 h 5137030"/>
              <a:gd name="connsiteX5" fmla="*/ 0 w 8908256"/>
              <a:gd name="connsiteY5" fmla="*/ 5137030 h 5137030"/>
              <a:gd name="connsiteX0" fmla="*/ 0 w 8908256"/>
              <a:gd name="connsiteY0" fmla="*/ 5137030 h 5137030"/>
              <a:gd name="connsiteX1" fmla="*/ 8901113 w 8908256"/>
              <a:gd name="connsiteY1" fmla="*/ 5122742 h 5137030"/>
              <a:gd name="connsiteX2" fmla="*/ 8908256 w 8908256"/>
              <a:gd name="connsiteY2" fmla="*/ 3774955 h 5137030"/>
              <a:gd name="connsiteX3" fmla="*/ 3619500 w 8908256"/>
              <a:gd name="connsiteY3" fmla="*/ 4489330 h 5137030"/>
              <a:gd name="connsiteX4" fmla="*/ 2024064 w 8908256"/>
              <a:gd name="connsiteY4" fmla="*/ 673 h 5137030"/>
              <a:gd name="connsiteX5" fmla="*/ 0 w 8908256"/>
              <a:gd name="connsiteY5" fmla="*/ 5137030 h 5137030"/>
              <a:gd name="connsiteX0" fmla="*/ 0 w 8908256"/>
              <a:gd name="connsiteY0" fmla="*/ 5137030 h 5137030"/>
              <a:gd name="connsiteX1" fmla="*/ 8901113 w 8908256"/>
              <a:gd name="connsiteY1" fmla="*/ 5122742 h 5137030"/>
              <a:gd name="connsiteX2" fmla="*/ 8908256 w 8908256"/>
              <a:gd name="connsiteY2" fmla="*/ 3774955 h 5137030"/>
              <a:gd name="connsiteX3" fmla="*/ 3619500 w 8908256"/>
              <a:gd name="connsiteY3" fmla="*/ 4489330 h 5137030"/>
              <a:gd name="connsiteX4" fmla="*/ 2024064 w 8908256"/>
              <a:gd name="connsiteY4" fmla="*/ 673 h 5137030"/>
              <a:gd name="connsiteX5" fmla="*/ 0 w 8908256"/>
              <a:gd name="connsiteY5" fmla="*/ 5137030 h 5137030"/>
              <a:gd name="connsiteX0" fmla="*/ 0 w 8908256"/>
              <a:gd name="connsiteY0" fmla="*/ 5137030 h 5137030"/>
              <a:gd name="connsiteX1" fmla="*/ 8905875 w 8908256"/>
              <a:gd name="connsiteY1" fmla="*/ 5122742 h 5137030"/>
              <a:gd name="connsiteX2" fmla="*/ 8908256 w 8908256"/>
              <a:gd name="connsiteY2" fmla="*/ 3774955 h 5137030"/>
              <a:gd name="connsiteX3" fmla="*/ 3619500 w 8908256"/>
              <a:gd name="connsiteY3" fmla="*/ 4489330 h 5137030"/>
              <a:gd name="connsiteX4" fmla="*/ 2024064 w 8908256"/>
              <a:gd name="connsiteY4" fmla="*/ 673 h 5137030"/>
              <a:gd name="connsiteX5" fmla="*/ 0 w 8908256"/>
              <a:gd name="connsiteY5" fmla="*/ 5137030 h 5137030"/>
              <a:gd name="connsiteX0" fmla="*/ 0 w 8908256"/>
              <a:gd name="connsiteY0" fmla="*/ 5137030 h 5137030"/>
              <a:gd name="connsiteX1" fmla="*/ 8905875 w 8908256"/>
              <a:gd name="connsiteY1" fmla="*/ 5134648 h 5137030"/>
              <a:gd name="connsiteX2" fmla="*/ 8908256 w 8908256"/>
              <a:gd name="connsiteY2" fmla="*/ 3774955 h 5137030"/>
              <a:gd name="connsiteX3" fmla="*/ 3619500 w 8908256"/>
              <a:gd name="connsiteY3" fmla="*/ 4489330 h 5137030"/>
              <a:gd name="connsiteX4" fmla="*/ 2024064 w 8908256"/>
              <a:gd name="connsiteY4" fmla="*/ 673 h 5137030"/>
              <a:gd name="connsiteX5" fmla="*/ 0 w 8908256"/>
              <a:gd name="connsiteY5" fmla="*/ 5137030 h 513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08256" h="5137030">
                <a:moveTo>
                  <a:pt x="0" y="5137030"/>
                </a:moveTo>
                <a:lnTo>
                  <a:pt x="8905875" y="5134648"/>
                </a:lnTo>
                <a:cubicBezTo>
                  <a:pt x="8906669" y="4683798"/>
                  <a:pt x="8907462" y="4230568"/>
                  <a:pt x="8908256" y="3774955"/>
                </a:cubicBezTo>
                <a:cubicBezTo>
                  <a:pt x="5936456" y="4067055"/>
                  <a:pt x="4337050" y="4813180"/>
                  <a:pt x="3619500" y="4489330"/>
                </a:cubicBezTo>
                <a:cubicBezTo>
                  <a:pt x="2405460" y="3834883"/>
                  <a:pt x="2698753" y="34010"/>
                  <a:pt x="2024064" y="673"/>
                </a:cubicBezTo>
                <a:cubicBezTo>
                  <a:pt x="1144589" y="-51714"/>
                  <a:pt x="15875" y="2962155"/>
                  <a:pt x="0" y="5137030"/>
                </a:cubicBezTo>
                <a:close/>
              </a:path>
            </a:pathLst>
          </a:custGeom>
          <a:gradFill flip="none" rotWithShape="1">
            <a:gsLst>
              <a:gs pos="34000">
                <a:srgbClr val="00426A">
                  <a:alpha val="87000"/>
                </a:srgbClr>
              </a:gs>
              <a:gs pos="68000">
                <a:srgbClr val="6D90A6">
                  <a:alpha val="0"/>
                </a:srgbClr>
              </a:gs>
            </a:gsLst>
            <a:lin ang="15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81" y="6160896"/>
            <a:ext cx="1260000" cy="56768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823" y="6279740"/>
            <a:ext cx="1709928" cy="49377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4871" y="4078638"/>
            <a:ext cx="5686879" cy="1003292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49" y="1949825"/>
            <a:ext cx="8393101" cy="1909481"/>
          </a:xfrm>
        </p:spPr>
        <p:txBody>
          <a:bodyPr anchor="ctr"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11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46F5-D235-4D12-9CC8-5A0194965AD2}" type="datetimeFigureOut">
              <a:rPr lang="nl-BE" smtClean="0"/>
              <a:t>31/07/18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5AE4-528F-4581-816A-CA73551F11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217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46F5-D235-4D12-9CC8-5A0194965AD2}" type="datetimeFigureOut">
              <a:rPr lang="nl-BE" smtClean="0"/>
              <a:t>31/07/18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5AE4-528F-4581-816A-CA73551F11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71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/>
          <p:cNvSpPr/>
          <p:nvPr userDrawn="1"/>
        </p:nvSpPr>
        <p:spPr>
          <a:xfrm flipV="1">
            <a:off x="18356" y="-27812"/>
            <a:ext cx="9169367" cy="1654906"/>
          </a:xfrm>
          <a:custGeom>
            <a:avLst/>
            <a:gdLst>
              <a:gd name="connsiteX0" fmla="*/ 0 w 8915400"/>
              <a:gd name="connsiteY0" fmla="*/ 5133975 h 5133975"/>
              <a:gd name="connsiteX1" fmla="*/ 8905875 w 8915400"/>
              <a:gd name="connsiteY1" fmla="*/ 5124450 h 5133975"/>
              <a:gd name="connsiteX2" fmla="*/ 8915400 w 8915400"/>
              <a:gd name="connsiteY2" fmla="*/ 3771900 h 5133975"/>
              <a:gd name="connsiteX3" fmla="*/ 3619500 w 8915400"/>
              <a:gd name="connsiteY3" fmla="*/ 4486275 h 5133975"/>
              <a:gd name="connsiteX4" fmla="*/ 2028825 w 8915400"/>
              <a:gd name="connsiteY4" fmla="*/ 0 h 5133975"/>
              <a:gd name="connsiteX5" fmla="*/ 2028825 w 8915400"/>
              <a:gd name="connsiteY5" fmla="*/ 0 h 5133975"/>
              <a:gd name="connsiteX0" fmla="*/ 0 w 8915400"/>
              <a:gd name="connsiteY0" fmla="*/ 5133975 h 5133975"/>
              <a:gd name="connsiteX1" fmla="*/ 8905875 w 8915400"/>
              <a:gd name="connsiteY1" fmla="*/ 5124450 h 5133975"/>
              <a:gd name="connsiteX2" fmla="*/ 8915400 w 8915400"/>
              <a:gd name="connsiteY2" fmla="*/ 3771900 h 5133975"/>
              <a:gd name="connsiteX3" fmla="*/ 3619500 w 8915400"/>
              <a:gd name="connsiteY3" fmla="*/ 4486275 h 5133975"/>
              <a:gd name="connsiteX4" fmla="*/ 2028825 w 8915400"/>
              <a:gd name="connsiteY4" fmla="*/ 0 h 5133975"/>
              <a:gd name="connsiteX5" fmla="*/ 2028825 w 8915400"/>
              <a:gd name="connsiteY5" fmla="*/ 0 h 5133975"/>
              <a:gd name="connsiteX6" fmla="*/ 0 w 8915400"/>
              <a:gd name="connsiteY6" fmla="*/ 5133975 h 5133975"/>
              <a:gd name="connsiteX0" fmla="*/ 0 w 8915400"/>
              <a:gd name="connsiteY0" fmla="*/ 5133975 h 5133975"/>
              <a:gd name="connsiteX1" fmla="*/ 8905875 w 8915400"/>
              <a:gd name="connsiteY1" fmla="*/ 5124450 h 5133975"/>
              <a:gd name="connsiteX2" fmla="*/ 8915400 w 8915400"/>
              <a:gd name="connsiteY2" fmla="*/ 3771900 h 5133975"/>
              <a:gd name="connsiteX3" fmla="*/ 3619500 w 8915400"/>
              <a:gd name="connsiteY3" fmla="*/ 4486275 h 5133975"/>
              <a:gd name="connsiteX4" fmla="*/ 2028825 w 8915400"/>
              <a:gd name="connsiteY4" fmla="*/ 0 h 5133975"/>
              <a:gd name="connsiteX5" fmla="*/ 2028825 w 8915400"/>
              <a:gd name="connsiteY5" fmla="*/ 0 h 5133975"/>
              <a:gd name="connsiteX6" fmla="*/ 0 w 8915400"/>
              <a:gd name="connsiteY6" fmla="*/ 5133975 h 5133975"/>
              <a:gd name="connsiteX0" fmla="*/ 271176 w 9186576"/>
              <a:gd name="connsiteY0" fmla="*/ 5133975 h 5133975"/>
              <a:gd name="connsiteX1" fmla="*/ 9177051 w 9186576"/>
              <a:gd name="connsiteY1" fmla="*/ 5124450 h 5133975"/>
              <a:gd name="connsiteX2" fmla="*/ 9186576 w 9186576"/>
              <a:gd name="connsiteY2" fmla="*/ 3771900 h 5133975"/>
              <a:gd name="connsiteX3" fmla="*/ 3890676 w 9186576"/>
              <a:gd name="connsiteY3" fmla="*/ 4486275 h 5133975"/>
              <a:gd name="connsiteX4" fmla="*/ 2300001 w 9186576"/>
              <a:gd name="connsiteY4" fmla="*/ 0 h 5133975"/>
              <a:gd name="connsiteX5" fmla="*/ 2300001 w 9186576"/>
              <a:gd name="connsiteY5" fmla="*/ 0 h 5133975"/>
              <a:gd name="connsiteX6" fmla="*/ 271176 w 9186576"/>
              <a:gd name="connsiteY6" fmla="*/ 5133975 h 5133975"/>
              <a:gd name="connsiteX0" fmla="*/ 271176 w 9186576"/>
              <a:gd name="connsiteY0" fmla="*/ 5133975 h 5133975"/>
              <a:gd name="connsiteX1" fmla="*/ 9177051 w 9186576"/>
              <a:gd name="connsiteY1" fmla="*/ 5124450 h 5133975"/>
              <a:gd name="connsiteX2" fmla="*/ 9186576 w 9186576"/>
              <a:gd name="connsiteY2" fmla="*/ 3771900 h 5133975"/>
              <a:gd name="connsiteX3" fmla="*/ 3890676 w 9186576"/>
              <a:gd name="connsiteY3" fmla="*/ 4486275 h 5133975"/>
              <a:gd name="connsiteX4" fmla="*/ 2300001 w 9186576"/>
              <a:gd name="connsiteY4" fmla="*/ 0 h 5133975"/>
              <a:gd name="connsiteX5" fmla="*/ 2300001 w 9186576"/>
              <a:gd name="connsiteY5" fmla="*/ 0 h 5133975"/>
              <a:gd name="connsiteX6" fmla="*/ 271176 w 9186576"/>
              <a:gd name="connsiteY6" fmla="*/ 5133975 h 5133975"/>
              <a:gd name="connsiteX0" fmla="*/ 326517 w 9241917"/>
              <a:gd name="connsiteY0" fmla="*/ 5133975 h 5133975"/>
              <a:gd name="connsiteX1" fmla="*/ 9232392 w 9241917"/>
              <a:gd name="connsiteY1" fmla="*/ 5124450 h 5133975"/>
              <a:gd name="connsiteX2" fmla="*/ 9241917 w 9241917"/>
              <a:gd name="connsiteY2" fmla="*/ 3771900 h 5133975"/>
              <a:gd name="connsiteX3" fmla="*/ 3946017 w 9241917"/>
              <a:gd name="connsiteY3" fmla="*/ 4486275 h 5133975"/>
              <a:gd name="connsiteX4" fmla="*/ 2355342 w 9241917"/>
              <a:gd name="connsiteY4" fmla="*/ 0 h 5133975"/>
              <a:gd name="connsiteX5" fmla="*/ 2355342 w 9241917"/>
              <a:gd name="connsiteY5" fmla="*/ 0 h 5133975"/>
              <a:gd name="connsiteX6" fmla="*/ 326517 w 9241917"/>
              <a:gd name="connsiteY6" fmla="*/ 5133975 h 5133975"/>
              <a:gd name="connsiteX0" fmla="*/ 249480 w 9164880"/>
              <a:gd name="connsiteY0" fmla="*/ 5133975 h 5133975"/>
              <a:gd name="connsiteX1" fmla="*/ 9155355 w 9164880"/>
              <a:gd name="connsiteY1" fmla="*/ 5124450 h 5133975"/>
              <a:gd name="connsiteX2" fmla="*/ 9164880 w 9164880"/>
              <a:gd name="connsiteY2" fmla="*/ 3771900 h 5133975"/>
              <a:gd name="connsiteX3" fmla="*/ 3868980 w 9164880"/>
              <a:gd name="connsiteY3" fmla="*/ 4486275 h 5133975"/>
              <a:gd name="connsiteX4" fmla="*/ 2278305 w 9164880"/>
              <a:gd name="connsiteY4" fmla="*/ 0 h 5133975"/>
              <a:gd name="connsiteX5" fmla="*/ 2278305 w 9164880"/>
              <a:gd name="connsiteY5" fmla="*/ 0 h 5133975"/>
              <a:gd name="connsiteX6" fmla="*/ 249480 w 9164880"/>
              <a:gd name="connsiteY6" fmla="*/ 5133975 h 5133975"/>
              <a:gd name="connsiteX0" fmla="*/ 0 w 8915400"/>
              <a:gd name="connsiteY0" fmla="*/ 5133975 h 5133975"/>
              <a:gd name="connsiteX1" fmla="*/ 8905875 w 8915400"/>
              <a:gd name="connsiteY1" fmla="*/ 5124450 h 5133975"/>
              <a:gd name="connsiteX2" fmla="*/ 8915400 w 8915400"/>
              <a:gd name="connsiteY2" fmla="*/ 3771900 h 5133975"/>
              <a:gd name="connsiteX3" fmla="*/ 3619500 w 8915400"/>
              <a:gd name="connsiteY3" fmla="*/ 4486275 h 5133975"/>
              <a:gd name="connsiteX4" fmla="*/ 2028825 w 8915400"/>
              <a:gd name="connsiteY4" fmla="*/ 0 h 5133975"/>
              <a:gd name="connsiteX5" fmla="*/ 2028825 w 8915400"/>
              <a:gd name="connsiteY5" fmla="*/ 0 h 5133975"/>
              <a:gd name="connsiteX6" fmla="*/ 0 w 8915400"/>
              <a:gd name="connsiteY6" fmla="*/ 5133975 h 5133975"/>
              <a:gd name="connsiteX0" fmla="*/ 0 w 8915400"/>
              <a:gd name="connsiteY0" fmla="*/ 5133975 h 5133975"/>
              <a:gd name="connsiteX1" fmla="*/ 8905875 w 8915400"/>
              <a:gd name="connsiteY1" fmla="*/ 5124450 h 5133975"/>
              <a:gd name="connsiteX2" fmla="*/ 8915400 w 8915400"/>
              <a:gd name="connsiteY2" fmla="*/ 3771900 h 5133975"/>
              <a:gd name="connsiteX3" fmla="*/ 3619500 w 8915400"/>
              <a:gd name="connsiteY3" fmla="*/ 4486275 h 5133975"/>
              <a:gd name="connsiteX4" fmla="*/ 2028825 w 8915400"/>
              <a:gd name="connsiteY4" fmla="*/ 0 h 5133975"/>
              <a:gd name="connsiteX5" fmla="*/ 2028825 w 8915400"/>
              <a:gd name="connsiteY5" fmla="*/ 0 h 5133975"/>
              <a:gd name="connsiteX6" fmla="*/ 0 w 8915400"/>
              <a:gd name="connsiteY6" fmla="*/ 5133975 h 5133975"/>
              <a:gd name="connsiteX0" fmla="*/ 0 w 8915400"/>
              <a:gd name="connsiteY0" fmla="*/ 5133975 h 5133975"/>
              <a:gd name="connsiteX1" fmla="*/ 8905875 w 8915400"/>
              <a:gd name="connsiteY1" fmla="*/ 5124450 h 5133975"/>
              <a:gd name="connsiteX2" fmla="*/ 8915400 w 8915400"/>
              <a:gd name="connsiteY2" fmla="*/ 3771900 h 5133975"/>
              <a:gd name="connsiteX3" fmla="*/ 3619500 w 8915400"/>
              <a:gd name="connsiteY3" fmla="*/ 4486275 h 5133975"/>
              <a:gd name="connsiteX4" fmla="*/ 2028825 w 8915400"/>
              <a:gd name="connsiteY4" fmla="*/ 0 h 5133975"/>
              <a:gd name="connsiteX5" fmla="*/ 2028825 w 8915400"/>
              <a:gd name="connsiteY5" fmla="*/ 0 h 5133975"/>
              <a:gd name="connsiteX6" fmla="*/ 0 w 8915400"/>
              <a:gd name="connsiteY6" fmla="*/ 5133975 h 5133975"/>
              <a:gd name="connsiteX0" fmla="*/ 0 w 8915400"/>
              <a:gd name="connsiteY0" fmla="*/ 5133975 h 5133975"/>
              <a:gd name="connsiteX1" fmla="*/ 8905875 w 8915400"/>
              <a:gd name="connsiteY1" fmla="*/ 5124450 h 5133975"/>
              <a:gd name="connsiteX2" fmla="*/ 8915400 w 8915400"/>
              <a:gd name="connsiteY2" fmla="*/ 3771900 h 5133975"/>
              <a:gd name="connsiteX3" fmla="*/ 3619500 w 8915400"/>
              <a:gd name="connsiteY3" fmla="*/ 4486275 h 5133975"/>
              <a:gd name="connsiteX4" fmla="*/ 2028825 w 8915400"/>
              <a:gd name="connsiteY4" fmla="*/ 0 h 5133975"/>
              <a:gd name="connsiteX5" fmla="*/ 2028825 w 8915400"/>
              <a:gd name="connsiteY5" fmla="*/ 0 h 5133975"/>
              <a:gd name="connsiteX6" fmla="*/ 0 w 8915400"/>
              <a:gd name="connsiteY6" fmla="*/ 5133975 h 5133975"/>
              <a:gd name="connsiteX0" fmla="*/ 0 w 8915400"/>
              <a:gd name="connsiteY0" fmla="*/ 5133975 h 5133975"/>
              <a:gd name="connsiteX1" fmla="*/ 8905875 w 8915400"/>
              <a:gd name="connsiteY1" fmla="*/ 5124450 h 5133975"/>
              <a:gd name="connsiteX2" fmla="*/ 8915400 w 8915400"/>
              <a:gd name="connsiteY2" fmla="*/ 3771900 h 5133975"/>
              <a:gd name="connsiteX3" fmla="*/ 3619500 w 8915400"/>
              <a:gd name="connsiteY3" fmla="*/ 4486275 h 5133975"/>
              <a:gd name="connsiteX4" fmla="*/ 2028825 w 8915400"/>
              <a:gd name="connsiteY4" fmla="*/ 0 h 5133975"/>
              <a:gd name="connsiteX5" fmla="*/ 2028825 w 8915400"/>
              <a:gd name="connsiteY5" fmla="*/ 0 h 5133975"/>
              <a:gd name="connsiteX6" fmla="*/ 0 w 8915400"/>
              <a:gd name="connsiteY6" fmla="*/ 5133975 h 5133975"/>
              <a:gd name="connsiteX0" fmla="*/ 0 w 8915400"/>
              <a:gd name="connsiteY0" fmla="*/ 5133975 h 5133975"/>
              <a:gd name="connsiteX1" fmla="*/ 8905875 w 8915400"/>
              <a:gd name="connsiteY1" fmla="*/ 5124450 h 5133975"/>
              <a:gd name="connsiteX2" fmla="*/ 8915400 w 8915400"/>
              <a:gd name="connsiteY2" fmla="*/ 3771900 h 5133975"/>
              <a:gd name="connsiteX3" fmla="*/ 3619500 w 8915400"/>
              <a:gd name="connsiteY3" fmla="*/ 4486275 h 5133975"/>
              <a:gd name="connsiteX4" fmla="*/ 2028825 w 8915400"/>
              <a:gd name="connsiteY4" fmla="*/ 0 h 5133975"/>
              <a:gd name="connsiteX5" fmla="*/ 2028825 w 8915400"/>
              <a:gd name="connsiteY5" fmla="*/ 0 h 5133975"/>
              <a:gd name="connsiteX6" fmla="*/ 0 w 8915400"/>
              <a:gd name="connsiteY6" fmla="*/ 5133975 h 5133975"/>
              <a:gd name="connsiteX0" fmla="*/ 271176 w 9186576"/>
              <a:gd name="connsiteY0" fmla="*/ 5133975 h 5133975"/>
              <a:gd name="connsiteX1" fmla="*/ 9177051 w 9186576"/>
              <a:gd name="connsiteY1" fmla="*/ 5124450 h 5133975"/>
              <a:gd name="connsiteX2" fmla="*/ 9186576 w 9186576"/>
              <a:gd name="connsiteY2" fmla="*/ 3771900 h 5133975"/>
              <a:gd name="connsiteX3" fmla="*/ 3890676 w 9186576"/>
              <a:gd name="connsiteY3" fmla="*/ 4486275 h 5133975"/>
              <a:gd name="connsiteX4" fmla="*/ 2300001 w 9186576"/>
              <a:gd name="connsiteY4" fmla="*/ 0 h 5133975"/>
              <a:gd name="connsiteX5" fmla="*/ 2300001 w 9186576"/>
              <a:gd name="connsiteY5" fmla="*/ 0 h 5133975"/>
              <a:gd name="connsiteX6" fmla="*/ 271176 w 9186576"/>
              <a:gd name="connsiteY6" fmla="*/ 5133975 h 5133975"/>
              <a:gd name="connsiteX0" fmla="*/ 249480 w 9164880"/>
              <a:gd name="connsiteY0" fmla="*/ 5133975 h 5133975"/>
              <a:gd name="connsiteX1" fmla="*/ 9155355 w 9164880"/>
              <a:gd name="connsiteY1" fmla="*/ 5124450 h 5133975"/>
              <a:gd name="connsiteX2" fmla="*/ 9164880 w 9164880"/>
              <a:gd name="connsiteY2" fmla="*/ 3771900 h 5133975"/>
              <a:gd name="connsiteX3" fmla="*/ 3868980 w 9164880"/>
              <a:gd name="connsiteY3" fmla="*/ 4486275 h 5133975"/>
              <a:gd name="connsiteX4" fmla="*/ 2278305 w 9164880"/>
              <a:gd name="connsiteY4" fmla="*/ 0 h 5133975"/>
              <a:gd name="connsiteX5" fmla="*/ 2278305 w 9164880"/>
              <a:gd name="connsiteY5" fmla="*/ 0 h 5133975"/>
              <a:gd name="connsiteX6" fmla="*/ 249480 w 9164880"/>
              <a:gd name="connsiteY6" fmla="*/ 5133975 h 5133975"/>
              <a:gd name="connsiteX0" fmla="*/ 249480 w 9164880"/>
              <a:gd name="connsiteY0" fmla="*/ 5133975 h 5133975"/>
              <a:gd name="connsiteX1" fmla="*/ 9155355 w 9164880"/>
              <a:gd name="connsiteY1" fmla="*/ 5124450 h 5133975"/>
              <a:gd name="connsiteX2" fmla="*/ 9164880 w 9164880"/>
              <a:gd name="connsiteY2" fmla="*/ 3771900 h 5133975"/>
              <a:gd name="connsiteX3" fmla="*/ 3868980 w 9164880"/>
              <a:gd name="connsiteY3" fmla="*/ 4486275 h 5133975"/>
              <a:gd name="connsiteX4" fmla="*/ 2278305 w 9164880"/>
              <a:gd name="connsiteY4" fmla="*/ 0 h 5133975"/>
              <a:gd name="connsiteX5" fmla="*/ 2278305 w 9164880"/>
              <a:gd name="connsiteY5" fmla="*/ 0 h 5133975"/>
              <a:gd name="connsiteX6" fmla="*/ 249480 w 9164880"/>
              <a:gd name="connsiteY6" fmla="*/ 5133975 h 5133975"/>
              <a:gd name="connsiteX0" fmla="*/ 249480 w 9164880"/>
              <a:gd name="connsiteY0" fmla="*/ 5133975 h 5133975"/>
              <a:gd name="connsiteX1" fmla="*/ 9155355 w 9164880"/>
              <a:gd name="connsiteY1" fmla="*/ 5124450 h 5133975"/>
              <a:gd name="connsiteX2" fmla="*/ 9164880 w 9164880"/>
              <a:gd name="connsiteY2" fmla="*/ 3771900 h 5133975"/>
              <a:gd name="connsiteX3" fmla="*/ 3868980 w 9164880"/>
              <a:gd name="connsiteY3" fmla="*/ 4486275 h 5133975"/>
              <a:gd name="connsiteX4" fmla="*/ 2278305 w 9164880"/>
              <a:gd name="connsiteY4" fmla="*/ 0 h 5133975"/>
              <a:gd name="connsiteX5" fmla="*/ 2278305 w 9164880"/>
              <a:gd name="connsiteY5" fmla="*/ 0 h 5133975"/>
              <a:gd name="connsiteX6" fmla="*/ 249480 w 9164880"/>
              <a:gd name="connsiteY6" fmla="*/ 5133975 h 5133975"/>
              <a:gd name="connsiteX0" fmla="*/ 249480 w 9164880"/>
              <a:gd name="connsiteY0" fmla="*/ 5133975 h 5133975"/>
              <a:gd name="connsiteX1" fmla="*/ 9155355 w 9164880"/>
              <a:gd name="connsiteY1" fmla="*/ 5124450 h 5133975"/>
              <a:gd name="connsiteX2" fmla="*/ 9164880 w 9164880"/>
              <a:gd name="connsiteY2" fmla="*/ 3771900 h 5133975"/>
              <a:gd name="connsiteX3" fmla="*/ 3868980 w 9164880"/>
              <a:gd name="connsiteY3" fmla="*/ 4486275 h 5133975"/>
              <a:gd name="connsiteX4" fmla="*/ 2278305 w 9164880"/>
              <a:gd name="connsiteY4" fmla="*/ 0 h 5133975"/>
              <a:gd name="connsiteX5" fmla="*/ 2278305 w 9164880"/>
              <a:gd name="connsiteY5" fmla="*/ 0 h 5133975"/>
              <a:gd name="connsiteX6" fmla="*/ 249480 w 9164880"/>
              <a:gd name="connsiteY6" fmla="*/ 5133975 h 5133975"/>
              <a:gd name="connsiteX0" fmla="*/ 249480 w 9164880"/>
              <a:gd name="connsiteY0" fmla="*/ 5133975 h 5133975"/>
              <a:gd name="connsiteX1" fmla="*/ 9155355 w 9164880"/>
              <a:gd name="connsiteY1" fmla="*/ 5124450 h 5133975"/>
              <a:gd name="connsiteX2" fmla="*/ 9164880 w 9164880"/>
              <a:gd name="connsiteY2" fmla="*/ 3771900 h 5133975"/>
              <a:gd name="connsiteX3" fmla="*/ 3868980 w 9164880"/>
              <a:gd name="connsiteY3" fmla="*/ 4486275 h 5133975"/>
              <a:gd name="connsiteX4" fmla="*/ 2278305 w 9164880"/>
              <a:gd name="connsiteY4" fmla="*/ 0 h 5133975"/>
              <a:gd name="connsiteX5" fmla="*/ 2278305 w 9164880"/>
              <a:gd name="connsiteY5" fmla="*/ 0 h 5133975"/>
              <a:gd name="connsiteX6" fmla="*/ 249480 w 9164880"/>
              <a:gd name="connsiteY6" fmla="*/ 5133975 h 5133975"/>
              <a:gd name="connsiteX0" fmla="*/ 253286 w 9168686"/>
              <a:gd name="connsiteY0" fmla="*/ 5446584 h 5446584"/>
              <a:gd name="connsiteX1" fmla="*/ 9159161 w 9168686"/>
              <a:gd name="connsiteY1" fmla="*/ 5437059 h 5446584"/>
              <a:gd name="connsiteX2" fmla="*/ 9168686 w 9168686"/>
              <a:gd name="connsiteY2" fmla="*/ 4084509 h 5446584"/>
              <a:gd name="connsiteX3" fmla="*/ 3872786 w 9168686"/>
              <a:gd name="connsiteY3" fmla="*/ 4798884 h 5446584"/>
              <a:gd name="connsiteX4" fmla="*/ 2282111 w 9168686"/>
              <a:gd name="connsiteY4" fmla="*/ 312609 h 5446584"/>
              <a:gd name="connsiteX5" fmla="*/ 2222580 w 9168686"/>
              <a:gd name="connsiteY5" fmla="*/ 391190 h 5446584"/>
              <a:gd name="connsiteX6" fmla="*/ 253286 w 9168686"/>
              <a:gd name="connsiteY6" fmla="*/ 5446584 h 5446584"/>
              <a:gd name="connsiteX0" fmla="*/ 263245 w 9178645"/>
              <a:gd name="connsiteY0" fmla="*/ 5436411 h 5436411"/>
              <a:gd name="connsiteX1" fmla="*/ 9169120 w 9178645"/>
              <a:gd name="connsiteY1" fmla="*/ 5426886 h 5436411"/>
              <a:gd name="connsiteX2" fmla="*/ 9178645 w 9178645"/>
              <a:gd name="connsiteY2" fmla="*/ 4074336 h 5436411"/>
              <a:gd name="connsiteX3" fmla="*/ 3882745 w 9178645"/>
              <a:gd name="connsiteY3" fmla="*/ 4788711 h 5436411"/>
              <a:gd name="connsiteX4" fmla="*/ 2292070 w 9178645"/>
              <a:gd name="connsiteY4" fmla="*/ 302436 h 5436411"/>
              <a:gd name="connsiteX5" fmla="*/ 2084902 w 9178645"/>
              <a:gd name="connsiteY5" fmla="*/ 414354 h 5436411"/>
              <a:gd name="connsiteX6" fmla="*/ 263245 w 9178645"/>
              <a:gd name="connsiteY6" fmla="*/ 5436411 h 5436411"/>
              <a:gd name="connsiteX0" fmla="*/ 266470 w 9181870"/>
              <a:gd name="connsiteY0" fmla="*/ 5454007 h 5454007"/>
              <a:gd name="connsiteX1" fmla="*/ 9172345 w 9181870"/>
              <a:gd name="connsiteY1" fmla="*/ 5444482 h 5454007"/>
              <a:gd name="connsiteX2" fmla="*/ 9181870 w 9181870"/>
              <a:gd name="connsiteY2" fmla="*/ 4091932 h 5454007"/>
              <a:gd name="connsiteX3" fmla="*/ 3885970 w 9181870"/>
              <a:gd name="connsiteY3" fmla="*/ 4806307 h 5454007"/>
              <a:gd name="connsiteX4" fmla="*/ 2295295 w 9181870"/>
              <a:gd name="connsiteY4" fmla="*/ 320032 h 5454007"/>
              <a:gd name="connsiteX5" fmla="*/ 2088127 w 9181870"/>
              <a:gd name="connsiteY5" fmla="*/ 431950 h 5454007"/>
              <a:gd name="connsiteX6" fmla="*/ 266470 w 9181870"/>
              <a:gd name="connsiteY6" fmla="*/ 5454007 h 5454007"/>
              <a:gd name="connsiteX0" fmla="*/ 266470 w 9181870"/>
              <a:gd name="connsiteY0" fmla="*/ 5024272 h 5024272"/>
              <a:gd name="connsiteX1" fmla="*/ 9172345 w 9181870"/>
              <a:gd name="connsiteY1" fmla="*/ 5014747 h 5024272"/>
              <a:gd name="connsiteX2" fmla="*/ 9181870 w 9181870"/>
              <a:gd name="connsiteY2" fmla="*/ 3662197 h 5024272"/>
              <a:gd name="connsiteX3" fmla="*/ 3885970 w 9181870"/>
              <a:gd name="connsiteY3" fmla="*/ 4376572 h 5024272"/>
              <a:gd name="connsiteX4" fmla="*/ 2088127 w 9181870"/>
              <a:gd name="connsiteY4" fmla="*/ 2215 h 5024272"/>
              <a:gd name="connsiteX5" fmla="*/ 266470 w 9181870"/>
              <a:gd name="connsiteY5" fmla="*/ 5024272 h 5024272"/>
              <a:gd name="connsiteX0" fmla="*/ 254241 w 9169641"/>
              <a:gd name="connsiteY0" fmla="*/ 5136129 h 5136129"/>
              <a:gd name="connsiteX1" fmla="*/ 9160116 w 9169641"/>
              <a:gd name="connsiteY1" fmla="*/ 5126604 h 5136129"/>
              <a:gd name="connsiteX2" fmla="*/ 9169641 w 9169641"/>
              <a:gd name="connsiteY2" fmla="*/ 3774054 h 5136129"/>
              <a:gd name="connsiteX3" fmla="*/ 3873741 w 9169641"/>
              <a:gd name="connsiteY3" fmla="*/ 4488429 h 5136129"/>
              <a:gd name="connsiteX4" fmla="*/ 2254492 w 9169641"/>
              <a:gd name="connsiteY4" fmla="*/ 2153 h 5136129"/>
              <a:gd name="connsiteX5" fmla="*/ 254241 w 9169641"/>
              <a:gd name="connsiteY5" fmla="*/ 5136129 h 5136129"/>
              <a:gd name="connsiteX0" fmla="*/ 259316 w 9174716"/>
              <a:gd name="connsiteY0" fmla="*/ 5133992 h 5133992"/>
              <a:gd name="connsiteX1" fmla="*/ 9165191 w 9174716"/>
              <a:gd name="connsiteY1" fmla="*/ 5124467 h 5133992"/>
              <a:gd name="connsiteX2" fmla="*/ 9174716 w 9174716"/>
              <a:gd name="connsiteY2" fmla="*/ 3771917 h 5133992"/>
              <a:gd name="connsiteX3" fmla="*/ 3878816 w 9174716"/>
              <a:gd name="connsiteY3" fmla="*/ 4486292 h 5133992"/>
              <a:gd name="connsiteX4" fmla="*/ 2259567 w 9174716"/>
              <a:gd name="connsiteY4" fmla="*/ 16 h 5133992"/>
              <a:gd name="connsiteX5" fmla="*/ 259316 w 9174716"/>
              <a:gd name="connsiteY5" fmla="*/ 5133992 h 5133992"/>
              <a:gd name="connsiteX0" fmla="*/ 259316 w 9174716"/>
              <a:gd name="connsiteY0" fmla="*/ 5133992 h 5133992"/>
              <a:gd name="connsiteX1" fmla="*/ 9165191 w 9174716"/>
              <a:gd name="connsiteY1" fmla="*/ 5124467 h 5133992"/>
              <a:gd name="connsiteX2" fmla="*/ 9174716 w 9174716"/>
              <a:gd name="connsiteY2" fmla="*/ 3771917 h 5133992"/>
              <a:gd name="connsiteX3" fmla="*/ 3878816 w 9174716"/>
              <a:gd name="connsiteY3" fmla="*/ 4486292 h 5133992"/>
              <a:gd name="connsiteX4" fmla="*/ 2259567 w 9174716"/>
              <a:gd name="connsiteY4" fmla="*/ 16 h 5133992"/>
              <a:gd name="connsiteX5" fmla="*/ 259316 w 9174716"/>
              <a:gd name="connsiteY5" fmla="*/ 5133992 h 5133992"/>
              <a:gd name="connsiteX0" fmla="*/ 266807 w 9182207"/>
              <a:gd name="connsiteY0" fmla="*/ 5133992 h 5133992"/>
              <a:gd name="connsiteX1" fmla="*/ 9172682 w 9182207"/>
              <a:gd name="connsiteY1" fmla="*/ 5124467 h 5133992"/>
              <a:gd name="connsiteX2" fmla="*/ 9182207 w 9182207"/>
              <a:gd name="connsiteY2" fmla="*/ 3771917 h 5133992"/>
              <a:gd name="connsiteX3" fmla="*/ 3886307 w 9182207"/>
              <a:gd name="connsiteY3" fmla="*/ 4486292 h 5133992"/>
              <a:gd name="connsiteX4" fmla="*/ 2267058 w 9182207"/>
              <a:gd name="connsiteY4" fmla="*/ 16 h 5133992"/>
              <a:gd name="connsiteX5" fmla="*/ 266807 w 9182207"/>
              <a:gd name="connsiteY5" fmla="*/ 5133992 h 5133992"/>
              <a:gd name="connsiteX0" fmla="*/ 264899 w 9180299"/>
              <a:gd name="connsiteY0" fmla="*/ 5134011 h 5134011"/>
              <a:gd name="connsiteX1" fmla="*/ 9170774 w 9180299"/>
              <a:gd name="connsiteY1" fmla="*/ 5124486 h 5134011"/>
              <a:gd name="connsiteX2" fmla="*/ 9180299 w 9180299"/>
              <a:gd name="connsiteY2" fmla="*/ 3771936 h 5134011"/>
              <a:gd name="connsiteX3" fmla="*/ 3884399 w 9180299"/>
              <a:gd name="connsiteY3" fmla="*/ 4486311 h 5134011"/>
              <a:gd name="connsiteX4" fmla="*/ 2265150 w 9180299"/>
              <a:gd name="connsiteY4" fmla="*/ 35 h 5134011"/>
              <a:gd name="connsiteX5" fmla="*/ 264899 w 9180299"/>
              <a:gd name="connsiteY5" fmla="*/ 5134011 h 5134011"/>
              <a:gd name="connsiteX0" fmla="*/ 264899 w 9180299"/>
              <a:gd name="connsiteY0" fmla="*/ 5134011 h 5134011"/>
              <a:gd name="connsiteX1" fmla="*/ 9170774 w 9180299"/>
              <a:gd name="connsiteY1" fmla="*/ 5124486 h 5134011"/>
              <a:gd name="connsiteX2" fmla="*/ 9180299 w 9180299"/>
              <a:gd name="connsiteY2" fmla="*/ 3771936 h 5134011"/>
              <a:gd name="connsiteX3" fmla="*/ 3884399 w 9180299"/>
              <a:gd name="connsiteY3" fmla="*/ 4486311 h 5134011"/>
              <a:gd name="connsiteX4" fmla="*/ 2265150 w 9180299"/>
              <a:gd name="connsiteY4" fmla="*/ 35 h 5134011"/>
              <a:gd name="connsiteX5" fmla="*/ 264899 w 9180299"/>
              <a:gd name="connsiteY5" fmla="*/ 5134011 h 5134011"/>
              <a:gd name="connsiteX0" fmla="*/ 264899 w 9180299"/>
              <a:gd name="connsiteY0" fmla="*/ 5134011 h 5134011"/>
              <a:gd name="connsiteX1" fmla="*/ 9170774 w 9180299"/>
              <a:gd name="connsiteY1" fmla="*/ 5124486 h 5134011"/>
              <a:gd name="connsiteX2" fmla="*/ 9180299 w 9180299"/>
              <a:gd name="connsiteY2" fmla="*/ 3771936 h 5134011"/>
              <a:gd name="connsiteX3" fmla="*/ 3884399 w 9180299"/>
              <a:gd name="connsiteY3" fmla="*/ 4486311 h 5134011"/>
              <a:gd name="connsiteX4" fmla="*/ 2265150 w 9180299"/>
              <a:gd name="connsiteY4" fmla="*/ 35 h 5134011"/>
              <a:gd name="connsiteX5" fmla="*/ 264899 w 9180299"/>
              <a:gd name="connsiteY5" fmla="*/ 5134011 h 5134011"/>
              <a:gd name="connsiteX0" fmla="*/ 263226 w 9178626"/>
              <a:gd name="connsiteY0" fmla="*/ 5136392 h 5136392"/>
              <a:gd name="connsiteX1" fmla="*/ 9169101 w 9178626"/>
              <a:gd name="connsiteY1" fmla="*/ 5126867 h 5136392"/>
              <a:gd name="connsiteX2" fmla="*/ 9178626 w 9178626"/>
              <a:gd name="connsiteY2" fmla="*/ 3774317 h 5136392"/>
              <a:gd name="connsiteX3" fmla="*/ 3882726 w 9178626"/>
              <a:gd name="connsiteY3" fmla="*/ 4488692 h 5136392"/>
              <a:gd name="connsiteX4" fmla="*/ 2287290 w 9178626"/>
              <a:gd name="connsiteY4" fmla="*/ 35 h 5136392"/>
              <a:gd name="connsiteX5" fmla="*/ 263226 w 9178626"/>
              <a:gd name="connsiteY5" fmla="*/ 5136392 h 5136392"/>
              <a:gd name="connsiteX0" fmla="*/ 314421 w 9229821"/>
              <a:gd name="connsiteY0" fmla="*/ 5136827 h 5136827"/>
              <a:gd name="connsiteX1" fmla="*/ 9220296 w 9229821"/>
              <a:gd name="connsiteY1" fmla="*/ 5127302 h 5136827"/>
              <a:gd name="connsiteX2" fmla="*/ 9229821 w 9229821"/>
              <a:gd name="connsiteY2" fmla="*/ 3774752 h 5136827"/>
              <a:gd name="connsiteX3" fmla="*/ 3933921 w 9229821"/>
              <a:gd name="connsiteY3" fmla="*/ 4489127 h 5136827"/>
              <a:gd name="connsiteX4" fmla="*/ 2338485 w 9229821"/>
              <a:gd name="connsiteY4" fmla="*/ 470 h 5136827"/>
              <a:gd name="connsiteX5" fmla="*/ 314421 w 9229821"/>
              <a:gd name="connsiteY5" fmla="*/ 5136827 h 5136827"/>
              <a:gd name="connsiteX0" fmla="*/ 314421 w 9229821"/>
              <a:gd name="connsiteY0" fmla="*/ 5136827 h 5136827"/>
              <a:gd name="connsiteX1" fmla="*/ 9220296 w 9229821"/>
              <a:gd name="connsiteY1" fmla="*/ 5127302 h 5136827"/>
              <a:gd name="connsiteX2" fmla="*/ 9229821 w 9229821"/>
              <a:gd name="connsiteY2" fmla="*/ 3774752 h 5136827"/>
              <a:gd name="connsiteX3" fmla="*/ 3933921 w 9229821"/>
              <a:gd name="connsiteY3" fmla="*/ 4489127 h 5136827"/>
              <a:gd name="connsiteX4" fmla="*/ 2338485 w 9229821"/>
              <a:gd name="connsiteY4" fmla="*/ 470 h 5136827"/>
              <a:gd name="connsiteX5" fmla="*/ 314421 w 9229821"/>
              <a:gd name="connsiteY5" fmla="*/ 5136827 h 5136827"/>
              <a:gd name="connsiteX0" fmla="*/ 0 w 8915400"/>
              <a:gd name="connsiteY0" fmla="*/ 5136998 h 5136998"/>
              <a:gd name="connsiteX1" fmla="*/ 8905875 w 8915400"/>
              <a:gd name="connsiteY1" fmla="*/ 5127473 h 5136998"/>
              <a:gd name="connsiteX2" fmla="*/ 8915400 w 8915400"/>
              <a:gd name="connsiteY2" fmla="*/ 3774923 h 5136998"/>
              <a:gd name="connsiteX3" fmla="*/ 3619500 w 8915400"/>
              <a:gd name="connsiteY3" fmla="*/ 4489298 h 5136998"/>
              <a:gd name="connsiteX4" fmla="*/ 2024064 w 8915400"/>
              <a:gd name="connsiteY4" fmla="*/ 641 h 5136998"/>
              <a:gd name="connsiteX5" fmla="*/ 0 w 8915400"/>
              <a:gd name="connsiteY5" fmla="*/ 5136998 h 5136998"/>
              <a:gd name="connsiteX0" fmla="*/ 0 w 8915400"/>
              <a:gd name="connsiteY0" fmla="*/ 5137030 h 5137030"/>
              <a:gd name="connsiteX1" fmla="*/ 8905875 w 8915400"/>
              <a:gd name="connsiteY1" fmla="*/ 5127505 h 5137030"/>
              <a:gd name="connsiteX2" fmla="*/ 8915400 w 8915400"/>
              <a:gd name="connsiteY2" fmla="*/ 3774955 h 5137030"/>
              <a:gd name="connsiteX3" fmla="*/ 3619500 w 8915400"/>
              <a:gd name="connsiteY3" fmla="*/ 4489330 h 5137030"/>
              <a:gd name="connsiteX4" fmla="*/ 2024064 w 8915400"/>
              <a:gd name="connsiteY4" fmla="*/ 673 h 5137030"/>
              <a:gd name="connsiteX5" fmla="*/ 0 w 8915400"/>
              <a:gd name="connsiteY5" fmla="*/ 5137030 h 5137030"/>
              <a:gd name="connsiteX0" fmla="*/ 0 w 8915400"/>
              <a:gd name="connsiteY0" fmla="*/ 5137030 h 5137030"/>
              <a:gd name="connsiteX1" fmla="*/ 8905875 w 8915400"/>
              <a:gd name="connsiteY1" fmla="*/ 5127505 h 5137030"/>
              <a:gd name="connsiteX2" fmla="*/ 8915400 w 8915400"/>
              <a:gd name="connsiteY2" fmla="*/ 3774955 h 5137030"/>
              <a:gd name="connsiteX3" fmla="*/ 3619500 w 8915400"/>
              <a:gd name="connsiteY3" fmla="*/ 4489330 h 5137030"/>
              <a:gd name="connsiteX4" fmla="*/ 2024064 w 8915400"/>
              <a:gd name="connsiteY4" fmla="*/ 673 h 5137030"/>
              <a:gd name="connsiteX5" fmla="*/ 0 w 8915400"/>
              <a:gd name="connsiteY5" fmla="*/ 5137030 h 5137030"/>
              <a:gd name="connsiteX0" fmla="*/ 0 w 8915400"/>
              <a:gd name="connsiteY0" fmla="*/ 5137030 h 5137030"/>
              <a:gd name="connsiteX1" fmla="*/ 8905875 w 8915400"/>
              <a:gd name="connsiteY1" fmla="*/ 5127505 h 5137030"/>
              <a:gd name="connsiteX2" fmla="*/ 8915400 w 8915400"/>
              <a:gd name="connsiteY2" fmla="*/ 3774955 h 5137030"/>
              <a:gd name="connsiteX3" fmla="*/ 3619500 w 8915400"/>
              <a:gd name="connsiteY3" fmla="*/ 4489330 h 5137030"/>
              <a:gd name="connsiteX4" fmla="*/ 2024064 w 8915400"/>
              <a:gd name="connsiteY4" fmla="*/ 673 h 5137030"/>
              <a:gd name="connsiteX5" fmla="*/ 0 w 8915400"/>
              <a:gd name="connsiteY5" fmla="*/ 5137030 h 5137030"/>
              <a:gd name="connsiteX0" fmla="*/ 0 w 8915400"/>
              <a:gd name="connsiteY0" fmla="*/ 5137030 h 5137030"/>
              <a:gd name="connsiteX1" fmla="*/ 8905875 w 8915400"/>
              <a:gd name="connsiteY1" fmla="*/ 5127505 h 5137030"/>
              <a:gd name="connsiteX2" fmla="*/ 8915400 w 8915400"/>
              <a:gd name="connsiteY2" fmla="*/ 3774955 h 5137030"/>
              <a:gd name="connsiteX3" fmla="*/ 3619500 w 8915400"/>
              <a:gd name="connsiteY3" fmla="*/ 4489330 h 5137030"/>
              <a:gd name="connsiteX4" fmla="*/ 2024064 w 8915400"/>
              <a:gd name="connsiteY4" fmla="*/ 673 h 5137030"/>
              <a:gd name="connsiteX5" fmla="*/ 0 w 8915400"/>
              <a:gd name="connsiteY5" fmla="*/ 5137030 h 5137030"/>
              <a:gd name="connsiteX0" fmla="*/ 0 w 8915400"/>
              <a:gd name="connsiteY0" fmla="*/ 5137030 h 5137030"/>
              <a:gd name="connsiteX1" fmla="*/ 8905875 w 8915400"/>
              <a:gd name="connsiteY1" fmla="*/ 5127505 h 5137030"/>
              <a:gd name="connsiteX2" fmla="*/ 8915400 w 8915400"/>
              <a:gd name="connsiteY2" fmla="*/ 3774955 h 5137030"/>
              <a:gd name="connsiteX3" fmla="*/ 3619500 w 8915400"/>
              <a:gd name="connsiteY3" fmla="*/ 4489330 h 5137030"/>
              <a:gd name="connsiteX4" fmla="*/ 2024064 w 8915400"/>
              <a:gd name="connsiteY4" fmla="*/ 673 h 5137030"/>
              <a:gd name="connsiteX5" fmla="*/ 0 w 8915400"/>
              <a:gd name="connsiteY5" fmla="*/ 5137030 h 5137030"/>
              <a:gd name="connsiteX0" fmla="*/ 0 w 8915400"/>
              <a:gd name="connsiteY0" fmla="*/ 5137030 h 5137030"/>
              <a:gd name="connsiteX1" fmla="*/ 8905875 w 8915400"/>
              <a:gd name="connsiteY1" fmla="*/ 5127505 h 5137030"/>
              <a:gd name="connsiteX2" fmla="*/ 8915400 w 8915400"/>
              <a:gd name="connsiteY2" fmla="*/ 3774955 h 5137030"/>
              <a:gd name="connsiteX3" fmla="*/ 3619500 w 8915400"/>
              <a:gd name="connsiteY3" fmla="*/ 4489330 h 5137030"/>
              <a:gd name="connsiteX4" fmla="*/ 2024064 w 8915400"/>
              <a:gd name="connsiteY4" fmla="*/ 673 h 5137030"/>
              <a:gd name="connsiteX5" fmla="*/ 0 w 8915400"/>
              <a:gd name="connsiteY5" fmla="*/ 5137030 h 5137030"/>
              <a:gd name="connsiteX0" fmla="*/ 0 w 8915400"/>
              <a:gd name="connsiteY0" fmla="*/ 5137030 h 5137030"/>
              <a:gd name="connsiteX1" fmla="*/ 8905875 w 8915400"/>
              <a:gd name="connsiteY1" fmla="*/ 5127505 h 5137030"/>
              <a:gd name="connsiteX2" fmla="*/ 8915400 w 8915400"/>
              <a:gd name="connsiteY2" fmla="*/ 3774955 h 5137030"/>
              <a:gd name="connsiteX3" fmla="*/ 3619500 w 8915400"/>
              <a:gd name="connsiteY3" fmla="*/ 4489330 h 5137030"/>
              <a:gd name="connsiteX4" fmla="*/ 2024064 w 8915400"/>
              <a:gd name="connsiteY4" fmla="*/ 673 h 5137030"/>
              <a:gd name="connsiteX5" fmla="*/ 0 w 8915400"/>
              <a:gd name="connsiteY5" fmla="*/ 5137030 h 5137030"/>
              <a:gd name="connsiteX0" fmla="*/ 0 w 8915400"/>
              <a:gd name="connsiteY0" fmla="*/ 5137030 h 5137030"/>
              <a:gd name="connsiteX1" fmla="*/ 8905875 w 8915400"/>
              <a:gd name="connsiteY1" fmla="*/ 5127505 h 5137030"/>
              <a:gd name="connsiteX2" fmla="*/ 8915400 w 8915400"/>
              <a:gd name="connsiteY2" fmla="*/ 3774955 h 5137030"/>
              <a:gd name="connsiteX3" fmla="*/ 3619500 w 8915400"/>
              <a:gd name="connsiteY3" fmla="*/ 4489330 h 5137030"/>
              <a:gd name="connsiteX4" fmla="*/ 2024064 w 8915400"/>
              <a:gd name="connsiteY4" fmla="*/ 673 h 5137030"/>
              <a:gd name="connsiteX5" fmla="*/ 0 w 8915400"/>
              <a:gd name="connsiteY5" fmla="*/ 5137030 h 5137030"/>
              <a:gd name="connsiteX0" fmla="*/ 0 w 8915400"/>
              <a:gd name="connsiteY0" fmla="*/ 5137030 h 5137030"/>
              <a:gd name="connsiteX1" fmla="*/ 8905875 w 8915400"/>
              <a:gd name="connsiteY1" fmla="*/ 5127505 h 5137030"/>
              <a:gd name="connsiteX2" fmla="*/ 8915400 w 8915400"/>
              <a:gd name="connsiteY2" fmla="*/ 3774955 h 5137030"/>
              <a:gd name="connsiteX3" fmla="*/ 3619500 w 8915400"/>
              <a:gd name="connsiteY3" fmla="*/ 4489330 h 5137030"/>
              <a:gd name="connsiteX4" fmla="*/ 2024064 w 8915400"/>
              <a:gd name="connsiteY4" fmla="*/ 673 h 5137030"/>
              <a:gd name="connsiteX5" fmla="*/ 0 w 8915400"/>
              <a:gd name="connsiteY5" fmla="*/ 5137030 h 5137030"/>
              <a:gd name="connsiteX0" fmla="*/ 0 w 8908256"/>
              <a:gd name="connsiteY0" fmla="*/ 5137030 h 5137030"/>
              <a:gd name="connsiteX1" fmla="*/ 8905875 w 8908256"/>
              <a:gd name="connsiteY1" fmla="*/ 5127505 h 5137030"/>
              <a:gd name="connsiteX2" fmla="*/ 8908256 w 8908256"/>
              <a:gd name="connsiteY2" fmla="*/ 3774955 h 5137030"/>
              <a:gd name="connsiteX3" fmla="*/ 3619500 w 8908256"/>
              <a:gd name="connsiteY3" fmla="*/ 4489330 h 5137030"/>
              <a:gd name="connsiteX4" fmla="*/ 2024064 w 8908256"/>
              <a:gd name="connsiteY4" fmla="*/ 673 h 5137030"/>
              <a:gd name="connsiteX5" fmla="*/ 0 w 8908256"/>
              <a:gd name="connsiteY5" fmla="*/ 5137030 h 5137030"/>
              <a:gd name="connsiteX0" fmla="*/ 0 w 8908256"/>
              <a:gd name="connsiteY0" fmla="*/ 5137030 h 5137030"/>
              <a:gd name="connsiteX1" fmla="*/ 8877300 w 8908256"/>
              <a:gd name="connsiteY1" fmla="*/ 5117980 h 5137030"/>
              <a:gd name="connsiteX2" fmla="*/ 8908256 w 8908256"/>
              <a:gd name="connsiteY2" fmla="*/ 3774955 h 5137030"/>
              <a:gd name="connsiteX3" fmla="*/ 3619500 w 8908256"/>
              <a:gd name="connsiteY3" fmla="*/ 4489330 h 5137030"/>
              <a:gd name="connsiteX4" fmla="*/ 2024064 w 8908256"/>
              <a:gd name="connsiteY4" fmla="*/ 673 h 5137030"/>
              <a:gd name="connsiteX5" fmla="*/ 0 w 8908256"/>
              <a:gd name="connsiteY5" fmla="*/ 5137030 h 5137030"/>
              <a:gd name="connsiteX0" fmla="*/ 0 w 8908256"/>
              <a:gd name="connsiteY0" fmla="*/ 5137030 h 5137030"/>
              <a:gd name="connsiteX1" fmla="*/ 8893969 w 8908256"/>
              <a:gd name="connsiteY1" fmla="*/ 5122742 h 5137030"/>
              <a:gd name="connsiteX2" fmla="*/ 8908256 w 8908256"/>
              <a:gd name="connsiteY2" fmla="*/ 3774955 h 5137030"/>
              <a:gd name="connsiteX3" fmla="*/ 3619500 w 8908256"/>
              <a:gd name="connsiteY3" fmla="*/ 4489330 h 5137030"/>
              <a:gd name="connsiteX4" fmla="*/ 2024064 w 8908256"/>
              <a:gd name="connsiteY4" fmla="*/ 673 h 5137030"/>
              <a:gd name="connsiteX5" fmla="*/ 0 w 8908256"/>
              <a:gd name="connsiteY5" fmla="*/ 5137030 h 5137030"/>
              <a:gd name="connsiteX0" fmla="*/ 0 w 8908256"/>
              <a:gd name="connsiteY0" fmla="*/ 5137030 h 5137030"/>
              <a:gd name="connsiteX1" fmla="*/ 8893969 w 8908256"/>
              <a:gd name="connsiteY1" fmla="*/ 5122742 h 5137030"/>
              <a:gd name="connsiteX2" fmla="*/ 8908256 w 8908256"/>
              <a:gd name="connsiteY2" fmla="*/ 3774955 h 5137030"/>
              <a:gd name="connsiteX3" fmla="*/ 3619500 w 8908256"/>
              <a:gd name="connsiteY3" fmla="*/ 4489330 h 5137030"/>
              <a:gd name="connsiteX4" fmla="*/ 2024064 w 8908256"/>
              <a:gd name="connsiteY4" fmla="*/ 673 h 5137030"/>
              <a:gd name="connsiteX5" fmla="*/ 0 w 8908256"/>
              <a:gd name="connsiteY5" fmla="*/ 5137030 h 5137030"/>
              <a:gd name="connsiteX0" fmla="*/ 0 w 8908256"/>
              <a:gd name="connsiteY0" fmla="*/ 5137030 h 5137030"/>
              <a:gd name="connsiteX1" fmla="*/ 8901113 w 8908256"/>
              <a:gd name="connsiteY1" fmla="*/ 5122742 h 5137030"/>
              <a:gd name="connsiteX2" fmla="*/ 8908256 w 8908256"/>
              <a:gd name="connsiteY2" fmla="*/ 3774955 h 5137030"/>
              <a:gd name="connsiteX3" fmla="*/ 3619500 w 8908256"/>
              <a:gd name="connsiteY3" fmla="*/ 4489330 h 5137030"/>
              <a:gd name="connsiteX4" fmla="*/ 2024064 w 8908256"/>
              <a:gd name="connsiteY4" fmla="*/ 673 h 5137030"/>
              <a:gd name="connsiteX5" fmla="*/ 0 w 8908256"/>
              <a:gd name="connsiteY5" fmla="*/ 5137030 h 5137030"/>
              <a:gd name="connsiteX0" fmla="*/ 0 w 8908256"/>
              <a:gd name="connsiteY0" fmla="*/ 5137030 h 5137030"/>
              <a:gd name="connsiteX1" fmla="*/ 8901113 w 8908256"/>
              <a:gd name="connsiteY1" fmla="*/ 5122742 h 5137030"/>
              <a:gd name="connsiteX2" fmla="*/ 8908256 w 8908256"/>
              <a:gd name="connsiteY2" fmla="*/ 3774955 h 5137030"/>
              <a:gd name="connsiteX3" fmla="*/ 3619500 w 8908256"/>
              <a:gd name="connsiteY3" fmla="*/ 4489330 h 5137030"/>
              <a:gd name="connsiteX4" fmla="*/ 2024064 w 8908256"/>
              <a:gd name="connsiteY4" fmla="*/ 673 h 5137030"/>
              <a:gd name="connsiteX5" fmla="*/ 0 w 8908256"/>
              <a:gd name="connsiteY5" fmla="*/ 5137030 h 5137030"/>
              <a:gd name="connsiteX0" fmla="*/ 0 w 8908256"/>
              <a:gd name="connsiteY0" fmla="*/ 5137030 h 5137030"/>
              <a:gd name="connsiteX1" fmla="*/ 8905875 w 8908256"/>
              <a:gd name="connsiteY1" fmla="*/ 5122742 h 5137030"/>
              <a:gd name="connsiteX2" fmla="*/ 8908256 w 8908256"/>
              <a:gd name="connsiteY2" fmla="*/ 3774955 h 5137030"/>
              <a:gd name="connsiteX3" fmla="*/ 3619500 w 8908256"/>
              <a:gd name="connsiteY3" fmla="*/ 4489330 h 5137030"/>
              <a:gd name="connsiteX4" fmla="*/ 2024064 w 8908256"/>
              <a:gd name="connsiteY4" fmla="*/ 673 h 5137030"/>
              <a:gd name="connsiteX5" fmla="*/ 0 w 8908256"/>
              <a:gd name="connsiteY5" fmla="*/ 5137030 h 5137030"/>
              <a:gd name="connsiteX0" fmla="*/ 0 w 8908256"/>
              <a:gd name="connsiteY0" fmla="*/ 5137030 h 5137030"/>
              <a:gd name="connsiteX1" fmla="*/ 8905875 w 8908256"/>
              <a:gd name="connsiteY1" fmla="*/ 5134648 h 5137030"/>
              <a:gd name="connsiteX2" fmla="*/ 8908256 w 8908256"/>
              <a:gd name="connsiteY2" fmla="*/ 3774955 h 5137030"/>
              <a:gd name="connsiteX3" fmla="*/ 3619500 w 8908256"/>
              <a:gd name="connsiteY3" fmla="*/ 4489330 h 5137030"/>
              <a:gd name="connsiteX4" fmla="*/ 2024064 w 8908256"/>
              <a:gd name="connsiteY4" fmla="*/ 673 h 5137030"/>
              <a:gd name="connsiteX5" fmla="*/ 0 w 8908256"/>
              <a:gd name="connsiteY5" fmla="*/ 5137030 h 5137030"/>
              <a:gd name="connsiteX0" fmla="*/ 0 w 8908256"/>
              <a:gd name="connsiteY0" fmla="*/ 2303547 h 2303547"/>
              <a:gd name="connsiteX1" fmla="*/ 8905875 w 8908256"/>
              <a:gd name="connsiteY1" fmla="*/ 2301165 h 2303547"/>
              <a:gd name="connsiteX2" fmla="*/ 8908256 w 8908256"/>
              <a:gd name="connsiteY2" fmla="*/ 941472 h 2303547"/>
              <a:gd name="connsiteX3" fmla="*/ 3619500 w 8908256"/>
              <a:gd name="connsiteY3" fmla="*/ 1655847 h 2303547"/>
              <a:gd name="connsiteX4" fmla="*/ 1594573 w 8908256"/>
              <a:gd name="connsiteY4" fmla="*/ 7371 h 2303547"/>
              <a:gd name="connsiteX5" fmla="*/ 0 w 8908256"/>
              <a:gd name="connsiteY5" fmla="*/ 2303547 h 2303547"/>
              <a:gd name="connsiteX0" fmla="*/ 0 w 8908256"/>
              <a:gd name="connsiteY0" fmla="*/ 2297159 h 2297159"/>
              <a:gd name="connsiteX1" fmla="*/ 8905875 w 8908256"/>
              <a:gd name="connsiteY1" fmla="*/ 2294777 h 2297159"/>
              <a:gd name="connsiteX2" fmla="*/ 8908256 w 8908256"/>
              <a:gd name="connsiteY2" fmla="*/ 935084 h 2297159"/>
              <a:gd name="connsiteX3" fmla="*/ 3619500 w 8908256"/>
              <a:gd name="connsiteY3" fmla="*/ 1649459 h 2297159"/>
              <a:gd name="connsiteX4" fmla="*/ 1594573 w 8908256"/>
              <a:gd name="connsiteY4" fmla="*/ 983 h 2297159"/>
              <a:gd name="connsiteX5" fmla="*/ 0 w 8908256"/>
              <a:gd name="connsiteY5" fmla="*/ 2297159 h 2297159"/>
              <a:gd name="connsiteX0" fmla="*/ 0 w 8908256"/>
              <a:gd name="connsiteY0" fmla="*/ 1937145 h 1937145"/>
              <a:gd name="connsiteX1" fmla="*/ 8905875 w 8908256"/>
              <a:gd name="connsiteY1" fmla="*/ 1934763 h 1937145"/>
              <a:gd name="connsiteX2" fmla="*/ 8908256 w 8908256"/>
              <a:gd name="connsiteY2" fmla="*/ 575070 h 1937145"/>
              <a:gd name="connsiteX3" fmla="*/ 3619500 w 8908256"/>
              <a:gd name="connsiteY3" fmla="*/ 1289445 h 1937145"/>
              <a:gd name="connsiteX4" fmla="*/ 1109664 w 8908256"/>
              <a:gd name="connsiteY4" fmla="*/ 1187 h 1937145"/>
              <a:gd name="connsiteX5" fmla="*/ 0 w 8908256"/>
              <a:gd name="connsiteY5" fmla="*/ 1937145 h 1937145"/>
              <a:gd name="connsiteX0" fmla="*/ 0 w 8908256"/>
              <a:gd name="connsiteY0" fmla="*/ 1936011 h 1936011"/>
              <a:gd name="connsiteX1" fmla="*/ 8905875 w 8908256"/>
              <a:gd name="connsiteY1" fmla="*/ 1933629 h 1936011"/>
              <a:gd name="connsiteX2" fmla="*/ 8908256 w 8908256"/>
              <a:gd name="connsiteY2" fmla="*/ 573936 h 1936011"/>
              <a:gd name="connsiteX3" fmla="*/ 3619500 w 8908256"/>
              <a:gd name="connsiteY3" fmla="*/ 1288311 h 1936011"/>
              <a:gd name="connsiteX4" fmla="*/ 1109664 w 8908256"/>
              <a:gd name="connsiteY4" fmla="*/ 53 h 1936011"/>
              <a:gd name="connsiteX5" fmla="*/ 0 w 8908256"/>
              <a:gd name="connsiteY5" fmla="*/ 1936011 h 1936011"/>
              <a:gd name="connsiteX0" fmla="*/ 0 w 8908256"/>
              <a:gd name="connsiteY0" fmla="*/ 1936011 h 1936011"/>
              <a:gd name="connsiteX1" fmla="*/ 8905875 w 8908256"/>
              <a:gd name="connsiteY1" fmla="*/ 1933629 h 1936011"/>
              <a:gd name="connsiteX2" fmla="*/ 8908256 w 8908256"/>
              <a:gd name="connsiteY2" fmla="*/ 573936 h 1936011"/>
              <a:gd name="connsiteX3" fmla="*/ 3619500 w 8908256"/>
              <a:gd name="connsiteY3" fmla="*/ 1288311 h 1936011"/>
              <a:gd name="connsiteX4" fmla="*/ 1109664 w 8908256"/>
              <a:gd name="connsiteY4" fmla="*/ 53 h 1936011"/>
              <a:gd name="connsiteX5" fmla="*/ 0 w 8908256"/>
              <a:gd name="connsiteY5" fmla="*/ 1936011 h 1936011"/>
              <a:gd name="connsiteX0" fmla="*/ 0 w 8908256"/>
              <a:gd name="connsiteY0" fmla="*/ 1936011 h 1936011"/>
              <a:gd name="connsiteX1" fmla="*/ 8905875 w 8908256"/>
              <a:gd name="connsiteY1" fmla="*/ 1933629 h 1936011"/>
              <a:gd name="connsiteX2" fmla="*/ 8908256 w 8908256"/>
              <a:gd name="connsiteY2" fmla="*/ 573936 h 1936011"/>
              <a:gd name="connsiteX3" fmla="*/ 3619500 w 8908256"/>
              <a:gd name="connsiteY3" fmla="*/ 1288311 h 1936011"/>
              <a:gd name="connsiteX4" fmla="*/ 1109664 w 8908256"/>
              <a:gd name="connsiteY4" fmla="*/ 53 h 1936011"/>
              <a:gd name="connsiteX5" fmla="*/ 0 w 8908256"/>
              <a:gd name="connsiteY5" fmla="*/ 1936011 h 1936011"/>
              <a:gd name="connsiteX0" fmla="*/ 0 w 8908256"/>
              <a:gd name="connsiteY0" fmla="*/ 1362075 h 1362075"/>
              <a:gd name="connsiteX1" fmla="*/ 8905875 w 8908256"/>
              <a:gd name="connsiteY1" fmla="*/ 1359693 h 1362075"/>
              <a:gd name="connsiteX2" fmla="*/ 8908256 w 8908256"/>
              <a:gd name="connsiteY2" fmla="*/ 0 h 1362075"/>
              <a:gd name="connsiteX3" fmla="*/ 3619500 w 8908256"/>
              <a:gd name="connsiteY3" fmla="*/ 714375 h 1362075"/>
              <a:gd name="connsiteX4" fmla="*/ 1095809 w 8908256"/>
              <a:gd name="connsiteY4" fmla="*/ 8008 h 1362075"/>
              <a:gd name="connsiteX5" fmla="*/ 0 w 8908256"/>
              <a:gd name="connsiteY5" fmla="*/ 1362075 h 1362075"/>
              <a:gd name="connsiteX0" fmla="*/ 0 w 8908256"/>
              <a:gd name="connsiteY0" fmla="*/ 1362075 h 1362075"/>
              <a:gd name="connsiteX1" fmla="*/ 8905875 w 8908256"/>
              <a:gd name="connsiteY1" fmla="*/ 1359693 h 1362075"/>
              <a:gd name="connsiteX2" fmla="*/ 8908256 w 8908256"/>
              <a:gd name="connsiteY2" fmla="*/ 0 h 1362075"/>
              <a:gd name="connsiteX3" fmla="*/ 3619500 w 8908256"/>
              <a:gd name="connsiteY3" fmla="*/ 714375 h 1362075"/>
              <a:gd name="connsiteX4" fmla="*/ 1095809 w 8908256"/>
              <a:gd name="connsiteY4" fmla="*/ 8008 h 1362075"/>
              <a:gd name="connsiteX5" fmla="*/ 0 w 8908256"/>
              <a:gd name="connsiteY5" fmla="*/ 1362075 h 1362075"/>
              <a:gd name="connsiteX0" fmla="*/ 0 w 8908256"/>
              <a:gd name="connsiteY0" fmla="*/ 1362075 h 1362075"/>
              <a:gd name="connsiteX1" fmla="*/ 8905875 w 8908256"/>
              <a:gd name="connsiteY1" fmla="*/ 1359693 h 1362075"/>
              <a:gd name="connsiteX2" fmla="*/ 8908256 w 8908256"/>
              <a:gd name="connsiteY2" fmla="*/ 0 h 1362075"/>
              <a:gd name="connsiteX3" fmla="*/ 3619500 w 8908256"/>
              <a:gd name="connsiteY3" fmla="*/ 714375 h 1362075"/>
              <a:gd name="connsiteX4" fmla="*/ 1095809 w 8908256"/>
              <a:gd name="connsiteY4" fmla="*/ 8008 h 1362075"/>
              <a:gd name="connsiteX5" fmla="*/ 0 w 8908256"/>
              <a:gd name="connsiteY5" fmla="*/ 1362075 h 1362075"/>
              <a:gd name="connsiteX0" fmla="*/ 0 w 8908256"/>
              <a:gd name="connsiteY0" fmla="*/ 1362075 h 1362075"/>
              <a:gd name="connsiteX1" fmla="*/ 8905875 w 8908256"/>
              <a:gd name="connsiteY1" fmla="*/ 1359693 h 1362075"/>
              <a:gd name="connsiteX2" fmla="*/ 8908256 w 8908256"/>
              <a:gd name="connsiteY2" fmla="*/ 0 h 1362075"/>
              <a:gd name="connsiteX3" fmla="*/ 3383973 w 8908256"/>
              <a:gd name="connsiteY3" fmla="*/ 368011 h 1362075"/>
              <a:gd name="connsiteX4" fmla="*/ 1095809 w 8908256"/>
              <a:gd name="connsiteY4" fmla="*/ 8008 h 1362075"/>
              <a:gd name="connsiteX5" fmla="*/ 0 w 8908256"/>
              <a:gd name="connsiteY5" fmla="*/ 1362075 h 1362075"/>
              <a:gd name="connsiteX0" fmla="*/ 0 w 8908256"/>
              <a:gd name="connsiteY0" fmla="*/ 1362075 h 1362075"/>
              <a:gd name="connsiteX1" fmla="*/ 8905875 w 8908256"/>
              <a:gd name="connsiteY1" fmla="*/ 1359693 h 1362075"/>
              <a:gd name="connsiteX2" fmla="*/ 8908256 w 8908256"/>
              <a:gd name="connsiteY2" fmla="*/ 0 h 1362075"/>
              <a:gd name="connsiteX3" fmla="*/ 3411682 w 8908256"/>
              <a:gd name="connsiteY3" fmla="*/ 298738 h 1362075"/>
              <a:gd name="connsiteX4" fmla="*/ 1095809 w 8908256"/>
              <a:gd name="connsiteY4" fmla="*/ 8008 h 1362075"/>
              <a:gd name="connsiteX5" fmla="*/ 0 w 8908256"/>
              <a:gd name="connsiteY5" fmla="*/ 1362075 h 1362075"/>
              <a:gd name="connsiteX0" fmla="*/ 0 w 8908256"/>
              <a:gd name="connsiteY0" fmla="*/ 1714345 h 1714345"/>
              <a:gd name="connsiteX1" fmla="*/ 8905875 w 8908256"/>
              <a:gd name="connsiteY1" fmla="*/ 1711963 h 1714345"/>
              <a:gd name="connsiteX2" fmla="*/ 8908256 w 8908256"/>
              <a:gd name="connsiteY2" fmla="*/ 352270 h 1714345"/>
              <a:gd name="connsiteX3" fmla="*/ 3411682 w 8908256"/>
              <a:gd name="connsiteY3" fmla="*/ 651008 h 1714345"/>
              <a:gd name="connsiteX4" fmla="*/ 901845 w 8908256"/>
              <a:gd name="connsiteY4" fmla="*/ 60 h 1714345"/>
              <a:gd name="connsiteX5" fmla="*/ 0 w 8908256"/>
              <a:gd name="connsiteY5" fmla="*/ 1714345 h 1714345"/>
              <a:gd name="connsiteX0" fmla="*/ 0 w 9157638"/>
              <a:gd name="connsiteY0" fmla="*/ 1700491 h 1711964"/>
              <a:gd name="connsiteX1" fmla="*/ 9155257 w 9157638"/>
              <a:gd name="connsiteY1" fmla="*/ 1711964 h 1711964"/>
              <a:gd name="connsiteX2" fmla="*/ 9157638 w 9157638"/>
              <a:gd name="connsiteY2" fmla="*/ 352271 h 1711964"/>
              <a:gd name="connsiteX3" fmla="*/ 3661064 w 9157638"/>
              <a:gd name="connsiteY3" fmla="*/ 651009 h 1711964"/>
              <a:gd name="connsiteX4" fmla="*/ 1151227 w 9157638"/>
              <a:gd name="connsiteY4" fmla="*/ 61 h 1711964"/>
              <a:gd name="connsiteX5" fmla="*/ 0 w 9157638"/>
              <a:gd name="connsiteY5" fmla="*/ 1700491 h 1711964"/>
              <a:gd name="connsiteX0" fmla="*/ 0 w 9157638"/>
              <a:gd name="connsiteY0" fmla="*/ 1700491 h 1711964"/>
              <a:gd name="connsiteX1" fmla="*/ 9155257 w 9157638"/>
              <a:gd name="connsiteY1" fmla="*/ 1711964 h 1711964"/>
              <a:gd name="connsiteX2" fmla="*/ 9157638 w 9157638"/>
              <a:gd name="connsiteY2" fmla="*/ 352271 h 1711964"/>
              <a:gd name="connsiteX3" fmla="*/ 3093028 w 9157638"/>
              <a:gd name="connsiteY3" fmla="*/ 401627 h 1711964"/>
              <a:gd name="connsiteX4" fmla="*/ 1151227 w 9157638"/>
              <a:gd name="connsiteY4" fmla="*/ 61 h 1711964"/>
              <a:gd name="connsiteX5" fmla="*/ 0 w 9157638"/>
              <a:gd name="connsiteY5" fmla="*/ 1700491 h 1711964"/>
              <a:gd name="connsiteX0" fmla="*/ 0 w 9157638"/>
              <a:gd name="connsiteY0" fmla="*/ 1700491 h 1711964"/>
              <a:gd name="connsiteX1" fmla="*/ 9155257 w 9157638"/>
              <a:gd name="connsiteY1" fmla="*/ 1711964 h 1711964"/>
              <a:gd name="connsiteX2" fmla="*/ 9157638 w 9157638"/>
              <a:gd name="connsiteY2" fmla="*/ 352271 h 1711964"/>
              <a:gd name="connsiteX3" fmla="*/ 2081646 w 9157638"/>
              <a:gd name="connsiteY3" fmla="*/ 207664 h 1711964"/>
              <a:gd name="connsiteX4" fmla="*/ 1151227 w 9157638"/>
              <a:gd name="connsiteY4" fmla="*/ 61 h 1711964"/>
              <a:gd name="connsiteX5" fmla="*/ 0 w 9157638"/>
              <a:gd name="connsiteY5" fmla="*/ 1700491 h 1711964"/>
              <a:gd name="connsiteX0" fmla="*/ 0 w 9157638"/>
              <a:gd name="connsiteY0" fmla="*/ 1700491 h 1711964"/>
              <a:gd name="connsiteX1" fmla="*/ 9155257 w 9157638"/>
              <a:gd name="connsiteY1" fmla="*/ 1711964 h 1711964"/>
              <a:gd name="connsiteX2" fmla="*/ 9157638 w 9157638"/>
              <a:gd name="connsiteY2" fmla="*/ 352271 h 1711964"/>
              <a:gd name="connsiteX3" fmla="*/ 2289464 w 9157638"/>
              <a:gd name="connsiteY3" fmla="*/ 207664 h 1711964"/>
              <a:gd name="connsiteX4" fmla="*/ 1151227 w 9157638"/>
              <a:gd name="connsiteY4" fmla="*/ 61 h 1711964"/>
              <a:gd name="connsiteX5" fmla="*/ 0 w 9157638"/>
              <a:gd name="connsiteY5" fmla="*/ 1700491 h 1711964"/>
              <a:gd name="connsiteX0" fmla="*/ 0 w 9157638"/>
              <a:gd name="connsiteY0" fmla="*/ 1700491 h 1711964"/>
              <a:gd name="connsiteX1" fmla="*/ 9155257 w 9157638"/>
              <a:gd name="connsiteY1" fmla="*/ 1711964 h 1711964"/>
              <a:gd name="connsiteX2" fmla="*/ 9157638 w 9157638"/>
              <a:gd name="connsiteY2" fmla="*/ 352271 h 1711964"/>
              <a:gd name="connsiteX3" fmla="*/ 2289464 w 9157638"/>
              <a:gd name="connsiteY3" fmla="*/ 207664 h 1711964"/>
              <a:gd name="connsiteX4" fmla="*/ 1151227 w 9157638"/>
              <a:gd name="connsiteY4" fmla="*/ 61 h 1711964"/>
              <a:gd name="connsiteX5" fmla="*/ 0 w 9157638"/>
              <a:gd name="connsiteY5" fmla="*/ 1700491 h 1711964"/>
              <a:gd name="connsiteX0" fmla="*/ 0 w 9157638"/>
              <a:gd name="connsiteY0" fmla="*/ 1700491 h 1711964"/>
              <a:gd name="connsiteX1" fmla="*/ 9155257 w 9157638"/>
              <a:gd name="connsiteY1" fmla="*/ 1711964 h 1711964"/>
              <a:gd name="connsiteX2" fmla="*/ 9157638 w 9157638"/>
              <a:gd name="connsiteY2" fmla="*/ 352271 h 1711964"/>
              <a:gd name="connsiteX3" fmla="*/ 2289464 w 9157638"/>
              <a:gd name="connsiteY3" fmla="*/ 207664 h 1711964"/>
              <a:gd name="connsiteX4" fmla="*/ 1151227 w 9157638"/>
              <a:gd name="connsiteY4" fmla="*/ 61 h 1711964"/>
              <a:gd name="connsiteX5" fmla="*/ 0 w 9157638"/>
              <a:gd name="connsiteY5" fmla="*/ 1700491 h 1711964"/>
              <a:gd name="connsiteX0" fmla="*/ 0 w 9157638"/>
              <a:gd name="connsiteY0" fmla="*/ 1700491 h 1711964"/>
              <a:gd name="connsiteX1" fmla="*/ 9155257 w 9157638"/>
              <a:gd name="connsiteY1" fmla="*/ 1711964 h 1711964"/>
              <a:gd name="connsiteX2" fmla="*/ 9157638 w 9157638"/>
              <a:gd name="connsiteY2" fmla="*/ 352271 h 1711964"/>
              <a:gd name="connsiteX3" fmla="*/ 2289464 w 9157638"/>
              <a:gd name="connsiteY3" fmla="*/ 207664 h 1711964"/>
              <a:gd name="connsiteX4" fmla="*/ 1151227 w 9157638"/>
              <a:gd name="connsiteY4" fmla="*/ 61 h 1711964"/>
              <a:gd name="connsiteX5" fmla="*/ 0 w 9157638"/>
              <a:gd name="connsiteY5" fmla="*/ 1700491 h 1711964"/>
              <a:gd name="connsiteX0" fmla="*/ 0 w 9157638"/>
              <a:gd name="connsiteY0" fmla="*/ 1700491 h 1711964"/>
              <a:gd name="connsiteX1" fmla="*/ 9155257 w 9157638"/>
              <a:gd name="connsiteY1" fmla="*/ 1711964 h 1711964"/>
              <a:gd name="connsiteX2" fmla="*/ 9157638 w 9157638"/>
              <a:gd name="connsiteY2" fmla="*/ 352271 h 1711964"/>
              <a:gd name="connsiteX3" fmla="*/ 2289464 w 9157638"/>
              <a:gd name="connsiteY3" fmla="*/ 207664 h 1711964"/>
              <a:gd name="connsiteX4" fmla="*/ 1151227 w 9157638"/>
              <a:gd name="connsiteY4" fmla="*/ 61 h 1711964"/>
              <a:gd name="connsiteX5" fmla="*/ 0 w 9157638"/>
              <a:gd name="connsiteY5" fmla="*/ 1700491 h 1711964"/>
              <a:gd name="connsiteX0" fmla="*/ 0 w 9157638"/>
              <a:gd name="connsiteY0" fmla="*/ 1700744 h 1712217"/>
              <a:gd name="connsiteX1" fmla="*/ 9155257 w 9157638"/>
              <a:gd name="connsiteY1" fmla="*/ 1712217 h 1712217"/>
              <a:gd name="connsiteX2" fmla="*/ 9157638 w 9157638"/>
              <a:gd name="connsiteY2" fmla="*/ 352524 h 1712217"/>
              <a:gd name="connsiteX3" fmla="*/ 2289464 w 9157638"/>
              <a:gd name="connsiteY3" fmla="*/ 207917 h 1712217"/>
              <a:gd name="connsiteX4" fmla="*/ 1151227 w 9157638"/>
              <a:gd name="connsiteY4" fmla="*/ 314 h 1712217"/>
              <a:gd name="connsiteX5" fmla="*/ 0 w 9157638"/>
              <a:gd name="connsiteY5" fmla="*/ 1700744 h 1712217"/>
              <a:gd name="connsiteX0" fmla="*/ 0 w 9140969"/>
              <a:gd name="connsiteY0" fmla="*/ 1712650 h 1712650"/>
              <a:gd name="connsiteX1" fmla="*/ 9138588 w 9140969"/>
              <a:gd name="connsiteY1" fmla="*/ 1712216 h 1712650"/>
              <a:gd name="connsiteX2" fmla="*/ 9140969 w 9140969"/>
              <a:gd name="connsiteY2" fmla="*/ 352523 h 1712650"/>
              <a:gd name="connsiteX3" fmla="*/ 2272795 w 9140969"/>
              <a:gd name="connsiteY3" fmla="*/ 207916 h 1712650"/>
              <a:gd name="connsiteX4" fmla="*/ 1134558 w 9140969"/>
              <a:gd name="connsiteY4" fmla="*/ 313 h 1712650"/>
              <a:gd name="connsiteX5" fmla="*/ 0 w 9140969"/>
              <a:gd name="connsiteY5" fmla="*/ 1712650 h 1712650"/>
              <a:gd name="connsiteX0" fmla="*/ 0 w 9140969"/>
              <a:gd name="connsiteY0" fmla="*/ 1712650 h 1712650"/>
              <a:gd name="connsiteX1" fmla="*/ 9138588 w 9140969"/>
              <a:gd name="connsiteY1" fmla="*/ 1712216 h 1712650"/>
              <a:gd name="connsiteX2" fmla="*/ 9140969 w 9140969"/>
              <a:gd name="connsiteY2" fmla="*/ 352523 h 1712650"/>
              <a:gd name="connsiteX3" fmla="*/ 2272795 w 9140969"/>
              <a:gd name="connsiteY3" fmla="*/ 207916 h 1712650"/>
              <a:gd name="connsiteX4" fmla="*/ 1134558 w 9140969"/>
              <a:gd name="connsiteY4" fmla="*/ 313 h 1712650"/>
              <a:gd name="connsiteX5" fmla="*/ 0 w 9140969"/>
              <a:gd name="connsiteY5" fmla="*/ 1712650 h 1712650"/>
              <a:gd name="connsiteX0" fmla="*/ 0 w 9143456"/>
              <a:gd name="connsiteY0" fmla="*/ 1712650 h 1712650"/>
              <a:gd name="connsiteX1" fmla="*/ 9143351 w 9143456"/>
              <a:gd name="connsiteY1" fmla="*/ 1712216 h 1712650"/>
              <a:gd name="connsiteX2" fmla="*/ 9140969 w 9143456"/>
              <a:gd name="connsiteY2" fmla="*/ 352523 h 1712650"/>
              <a:gd name="connsiteX3" fmla="*/ 2272795 w 9143456"/>
              <a:gd name="connsiteY3" fmla="*/ 207916 h 1712650"/>
              <a:gd name="connsiteX4" fmla="*/ 1134558 w 9143456"/>
              <a:gd name="connsiteY4" fmla="*/ 313 h 1712650"/>
              <a:gd name="connsiteX5" fmla="*/ 0 w 9143456"/>
              <a:gd name="connsiteY5" fmla="*/ 1712650 h 1712650"/>
              <a:gd name="connsiteX0" fmla="*/ 0 w 9143456"/>
              <a:gd name="connsiteY0" fmla="*/ 1847092 h 1847092"/>
              <a:gd name="connsiteX1" fmla="*/ 9143351 w 9143456"/>
              <a:gd name="connsiteY1" fmla="*/ 1846658 h 1847092"/>
              <a:gd name="connsiteX2" fmla="*/ 9140969 w 9143456"/>
              <a:gd name="connsiteY2" fmla="*/ 486965 h 1847092"/>
              <a:gd name="connsiteX3" fmla="*/ 2272795 w 9143456"/>
              <a:gd name="connsiteY3" fmla="*/ 342358 h 1847092"/>
              <a:gd name="connsiteX4" fmla="*/ 1040428 w 9143456"/>
              <a:gd name="connsiteY4" fmla="*/ 285 h 1847092"/>
              <a:gd name="connsiteX5" fmla="*/ 0 w 9143456"/>
              <a:gd name="connsiteY5" fmla="*/ 1847092 h 1847092"/>
              <a:gd name="connsiteX0" fmla="*/ 0 w 9143456"/>
              <a:gd name="connsiteY0" fmla="*/ 1752982 h 1752982"/>
              <a:gd name="connsiteX1" fmla="*/ 9143351 w 9143456"/>
              <a:gd name="connsiteY1" fmla="*/ 1752548 h 1752982"/>
              <a:gd name="connsiteX2" fmla="*/ 9140969 w 9143456"/>
              <a:gd name="connsiteY2" fmla="*/ 392855 h 1752982"/>
              <a:gd name="connsiteX3" fmla="*/ 2272795 w 9143456"/>
              <a:gd name="connsiteY3" fmla="*/ 248248 h 1752982"/>
              <a:gd name="connsiteX4" fmla="*/ 1053875 w 9143456"/>
              <a:gd name="connsiteY4" fmla="*/ 304 h 1752982"/>
              <a:gd name="connsiteX5" fmla="*/ 0 w 9143456"/>
              <a:gd name="connsiteY5" fmla="*/ 1752982 h 1752982"/>
              <a:gd name="connsiteX0" fmla="*/ 0 w 9143456"/>
              <a:gd name="connsiteY0" fmla="*/ 1712650 h 1712650"/>
              <a:gd name="connsiteX1" fmla="*/ 9143351 w 9143456"/>
              <a:gd name="connsiteY1" fmla="*/ 1712216 h 1712650"/>
              <a:gd name="connsiteX2" fmla="*/ 9140969 w 9143456"/>
              <a:gd name="connsiteY2" fmla="*/ 352523 h 1712650"/>
              <a:gd name="connsiteX3" fmla="*/ 2272795 w 9143456"/>
              <a:gd name="connsiteY3" fmla="*/ 207916 h 1712650"/>
              <a:gd name="connsiteX4" fmla="*/ 1053875 w 9143456"/>
              <a:gd name="connsiteY4" fmla="*/ 313 h 1712650"/>
              <a:gd name="connsiteX5" fmla="*/ 0 w 9143456"/>
              <a:gd name="connsiteY5" fmla="*/ 1712650 h 1712650"/>
              <a:gd name="connsiteX0" fmla="*/ 0 w 9143456"/>
              <a:gd name="connsiteY0" fmla="*/ 1713070 h 1713070"/>
              <a:gd name="connsiteX1" fmla="*/ 9143351 w 9143456"/>
              <a:gd name="connsiteY1" fmla="*/ 1712636 h 1713070"/>
              <a:gd name="connsiteX2" fmla="*/ 9140969 w 9143456"/>
              <a:gd name="connsiteY2" fmla="*/ 352943 h 1713070"/>
              <a:gd name="connsiteX3" fmla="*/ 2272795 w 9143456"/>
              <a:gd name="connsiteY3" fmla="*/ 208336 h 1713070"/>
              <a:gd name="connsiteX4" fmla="*/ 1053875 w 9143456"/>
              <a:gd name="connsiteY4" fmla="*/ 733 h 1713070"/>
              <a:gd name="connsiteX5" fmla="*/ 0 w 9143456"/>
              <a:gd name="connsiteY5" fmla="*/ 1713070 h 1713070"/>
              <a:gd name="connsiteX0" fmla="*/ 153 w 9143609"/>
              <a:gd name="connsiteY0" fmla="*/ 1780273 h 1780273"/>
              <a:gd name="connsiteX1" fmla="*/ 9143504 w 9143609"/>
              <a:gd name="connsiteY1" fmla="*/ 1779839 h 1780273"/>
              <a:gd name="connsiteX2" fmla="*/ 9141122 w 9143609"/>
              <a:gd name="connsiteY2" fmla="*/ 420146 h 1780273"/>
              <a:gd name="connsiteX3" fmla="*/ 2272948 w 9143609"/>
              <a:gd name="connsiteY3" fmla="*/ 275539 h 1780273"/>
              <a:gd name="connsiteX4" fmla="*/ 556487 w 9143609"/>
              <a:gd name="connsiteY4" fmla="*/ 701 h 1780273"/>
              <a:gd name="connsiteX5" fmla="*/ 153 w 9143609"/>
              <a:gd name="connsiteY5" fmla="*/ 1780273 h 1780273"/>
              <a:gd name="connsiteX0" fmla="*/ 0 w 9143456"/>
              <a:gd name="connsiteY0" fmla="*/ 1779572 h 1779572"/>
              <a:gd name="connsiteX1" fmla="*/ 9143351 w 9143456"/>
              <a:gd name="connsiteY1" fmla="*/ 1779138 h 1779572"/>
              <a:gd name="connsiteX2" fmla="*/ 9140969 w 9143456"/>
              <a:gd name="connsiteY2" fmla="*/ 419445 h 1779572"/>
              <a:gd name="connsiteX3" fmla="*/ 2272795 w 9143456"/>
              <a:gd name="connsiteY3" fmla="*/ 274838 h 1779572"/>
              <a:gd name="connsiteX4" fmla="*/ 556334 w 9143456"/>
              <a:gd name="connsiteY4" fmla="*/ 0 h 1779572"/>
              <a:gd name="connsiteX5" fmla="*/ 0 w 9143456"/>
              <a:gd name="connsiteY5" fmla="*/ 1779572 h 1779572"/>
              <a:gd name="connsiteX0" fmla="*/ 0 w 9143456"/>
              <a:gd name="connsiteY0" fmla="*/ 1798921 h 1798921"/>
              <a:gd name="connsiteX1" fmla="*/ 9143351 w 9143456"/>
              <a:gd name="connsiteY1" fmla="*/ 1798487 h 1798921"/>
              <a:gd name="connsiteX2" fmla="*/ 9140969 w 9143456"/>
              <a:gd name="connsiteY2" fmla="*/ 438794 h 1798921"/>
              <a:gd name="connsiteX3" fmla="*/ 2272795 w 9143456"/>
              <a:gd name="connsiteY3" fmla="*/ 294187 h 1798921"/>
              <a:gd name="connsiteX4" fmla="*/ 556334 w 9143456"/>
              <a:gd name="connsiteY4" fmla="*/ 19349 h 1798921"/>
              <a:gd name="connsiteX5" fmla="*/ 0 w 9143456"/>
              <a:gd name="connsiteY5" fmla="*/ 1798921 h 1798921"/>
              <a:gd name="connsiteX0" fmla="*/ 0 w 9143456"/>
              <a:gd name="connsiteY0" fmla="*/ 1798921 h 1798921"/>
              <a:gd name="connsiteX1" fmla="*/ 9143351 w 9143456"/>
              <a:gd name="connsiteY1" fmla="*/ 1798487 h 1798921"/>
              <a:gd name="connsiteX2" fmla="*/ 9140969 w 9143456"/>
              <a:gd name="connsiteY2" fmla="*/ 438794 h 1798921"/>
              <a:gd name="connsiteX3" fmla="*/ 2272795 w 9143456"/>
              <a:gd name="connsiteY3" fmla="*/ 294187 h 1798921"/>
              <a:gd name="connsiteX4" fmla="*/ 556334 w 9143456"/>
              <a:gd name="connsiteY4" fmla="*/ 19349 h 1798921"/>
              <a:gd name="connsiteX5" fmla="*/ 0 w 9143456"/>
              <a:gd name="connsiteY5" fmla="*/ 1798921 h 1798921"/>
              <a:gd name="connsiteX0" fmla="*/ 0 w 9143456"/>
              <a:gd name="connsiteY0" fmla="*/ 1807339 h 1807339"/>
              <a:gd name="connsiteX1" fmla="*/ 9143351 w 9143456"/>
              <a:gd name="connsiteY1" fmla="*/ 1806905 h 1807339"/>
              <a:gd name="connsiteX2" fmla="*/ 9140969 w 9143456"/>
              <a:gd name="connsiteY2" fmla="*/ 447212 h 1807339"/>
              <a:gd name="connsiteX3" fmla="*/ 2272795 w 9143456"/>
              <a:gd name="connsiteY3" fmla="*/ 302605 h 1807339"/>
              <a:gd name="connsiteX4" fmla="*/ 556334 w 9143456"/>
              <a:gd name="connsiteY4" fmla="*/ 27767 h 1807339"/>
              <a:gd name="connsiteX5" fmla="*/ 0 w 9143456"/>
              <a:gd name="connsiteY5" fmla="*/ 1807339 h 1807339"/>
              <a:gd name="connsiteX0" fmla="*/ 0 w 9143456"/>
              <a:gd name="connsiteY0" fmla="*/ 1791397 h 1791397"/>
              <a:gd name="connsiteX1" fmla="*/ 9143351 w 9143456"/>
              <a:gd name="connsiteY1" fmla="*/ 1790963 h 1791397"/>
              <a:gd name="connsiteX2" fmla="*/ 9140969 w 9143456"/>
              <a:gd name="connsiteY2" fmla="*/ 431270 h 1791397"/>
              <a:gd name="connsiteX3" fmla="*/ 2272795 w 9143456"/>
              <a:gd name="connsiteY3" fmla="*/ 286663 h 1791397"/>
              <a:gd name="connsiteX4" fmla="*/ 556334 w 9143456"/>
              <a:gd name="connsiteY4" fmla="*/ 11825 h 1791397"/>
              <a:gd name="connsiteX5" fmla="*/ 0 w 9143456"/>
              <a:gd name="connsiteY5" fmla="*/ 1791397 h 1791397"/>
              <a:gd name="connsiteX0" fmla="*/ 0 w 9143456"/>
              <a:gd name="connsiteY0" fmla="*/ 1791397 h 1791397"/>
              <a:gd name="connsiteX1" fmla="*/ 9143351 w 9143456"/>
              <a:gd name="connsiteY1" fmla="*/ 1790963 h 1791397"/>
              <a:gd name="connsiteX2" fmla="*/ 9140969 w 9143456"/>
              <a:gd name="connsiteY2" fmla="*/ 431270 h 1791397"/>
              <a:gd name="connsiteX3" fmla="*/ 2272795 w 9143456"/>
              <a:gd name="connsiteY3" fmla="*/ 286663 h 1791397"/>
              <a:gd name="connsiteX4" fmla="*/ 556334 w 9143456"/>
              <a:gd name="connsiteY4" fmla="*/ 11825 h 1791397"/>
              <a:gd name="connsiteX5" fmla="*/ 0 w 9143456"/>
              <a:gd name="connsiteY5" fmla="*/ 1791397 h 1791397"/>
              <a:gd name="connsiteX0" fmla="*/ 0 w 9143456"/>
              <a:gd name="connsiteY0" fmla="*/ 1792814 h 1792814"/>
              <a:gd name="connsiteX1" fmla="*/ 9143351 w 9143456"/>
              <a:gd name="connsiteY1" fmla="*/ 1792380 h 1792814"/>
              <a:gd name="connsiteX2" fmla="*/ 9140969 w 9143456"/>
              <a:gd name="connsiteY2" fmla="*/ 432687 h 1792814"/>
              <a:gd name="connsiteX3" fmla="*/ 2272795 w 9143456"/>
              <a:gd name="connsiteY3" fmla="*/ 288080 h 1792814"/>
              <a:gd name="connsiteX4" fmla="*/ 556334 w 9143456"/>
              <a:gd name="connsiteY4" fmla="*/ 13242 h 1792814"/>
              <a:gd name="connsiteX5" fmla="*/ 0 w 9143456"/>
              <a:gd name="connsiteY5" fmla="*/ 1792814 h 1792814"/>
              <a:gd name="connsiteX0" fmla="*/ 0 w 9143456"/>
              <a:gd name="connsiteY0" fmla="*/ 1792814 h 1792814"/>
              <a:gd name="connsiteX1" fmla="*/ 9143351 w 9143456"/>
              <a:gd name="connsiteY1" fmla="*/ 1792380 h 1792814"/>
              <a:gd name="connsiteX2" fmla="*/ 9140969 w 9143456"/>
              <a:gd name="connsiteY2" fmla="*/ 432687 h 1792814"/>
              <a:gd name="connsiteX3" fmla="*/ 2272795 w 9143456"/>
              <a:gd name="connsiteY3" fmla="*/ 288080 h 1792814"/>
              <a:gd name="connsiteX4" fmla="*/ 556334 w 9143456"/>
              <a:gd name="connsiteY4" fmla="*/ 13242 h 1792814"/>
              <a:gd name="connsiteX5" fmla="*/ 0 w 9143456"/>
              <a:gd name="connsiteY5" fmla="*/ 1792814 h 1792814"/>
              <a:gd name="connsiteX0" fmla="*/ 0 w 9143456"/>
              <a:gd name="connsiteY0" fmla="*/ 1809870 h 1809870"/>
              <a:gd name="connsiteX1" fmla="*/ 9143351 w 9143456"/>
              <a:gd name="connsiteY1" fmla="*/ 1809436 h 1809870"/>
              <a:gd name="connsiteX2" fmla="*/ 9140969 w 9143456"/>
              <a:gd name="connsiteY2" fmla="*/ 449743 h 1809870"/>
              <a:gd name="connsiteX3" fmla="*/ 2272795 w 9143456"/>
              <a:gd name="connsiteY3" fmla="*/ 305136 h 1809870"/>
              <a:gd name="connsiteX4" fmla="*/ 556334 w 9143456"/>
              <a:gd name="connsiteY4" fmla="*/ 30298 h 1809870"/>
              <a:gd name="connsiteX5" fmla="*/ 0 w 9143456"/>
              <a:gd name="connsiteY5" fmla="*/ 1809870 h 1809870"/>
              <a:gd name="connsiteX0" fmla="*/ 0 w 9143456"/>
              <a:gd name="connsiteY0" fmla="*/ 1809870 h 1809870"/>
              <a:gd name="connsiteX1" fmla="*/ 9143351 w 9143456"/>
              <a:gd name="connsiteY1" fmla="*/ 1809436 h 1809870"/>
              <a:gd name="connsiteX2" fmla="*/ 9140969 w 9143456"/>
              <a:gd name="connsiteY2" fmla="*/ 449743 h 1809870"/>
              <a:gd name="connsiteX3" fmla="*/ 2272795 w 9143456"/>
              <a:gd name="connsiteY3" fmla="*/ 305136 h 1809870"/>
              <a:gd name="connsiteX4" fmla="*/ 556334 w 9143456"/>
              <a:gd name="connsiteY4" fmla="*/ 30298 h 1809870"/>
              <a:gd name="connsiteX5" fmla="*/ 0 w 9143456"/>
              <a:gd name="connsiteY5" fmla="*/ 1809870 h 1809870"/>
              <a:gd name="connsiteX0" fmla="*/ 0 w 9143456"/>
              <a:gd name="connsiteY0" fmla="*/ 1809870 h 1809870"/>
              <a:gd name="connsiteX1" fmla="*/ 9143351 w 9143456"/>
              <a:gd name="connsiteY1" fmla="*/ 1809436 h 1809870"/>
              <a:gd name="connsiteX2" fmla="*/ 9140969 w 9143456"/>
              <a:gd name="connsiteY2" fmla="*/ 449743 h 1809870"/>
              <a:gd name="connsiteX3" fmla="*/ 2272795 w 9143456"/>
              <a:gd name="connsiteY3" fmla="*/ 305136 h 1809870"/>
              <a:gd name="connsiteX4" fmla="*/ 556334 w 9143456"/>
              <a:gd name="connsiteY4" fmla="*/ 30298 h 1809870"/>
              <a:gd name="connsiteX5" fmla="*/ 0 w 9143456"/>
              <a:gd name="connsiteY5" fmla="*/ 1809870 h 1809870"/>
              <a:gd name="connsiteX0" fmla="*/ 0 w 9143456"/>
              <a:gd name="connsiteY0" fmla="*/ 1809870 h 1809870"/>
              <a:gd name="connsiteX1" fmla="*/ 9143351 w 9143456"/>
              <a:gd name="connsiteY1" fmla="*/ 1809436 h 1809870"/>
              <a:gd name="connsiteX2" fmla="*/ 9140969 w 9143456"/>
              <a:gd name="connsiteY2" fmla="*/ 449743 h 1809870"/>
              <a:gd name="connsiteX3" fmla="*/ 2272795 w 9143456"/>
              <a:gd name="connsiteY3" fmla="*/ 305136 h 1809870"/>
              <a:gd name="connsiteX4" fmla="*/ 556334 w 9143456"/>
              <a:gd name="connsiteY4" fmla="*/ 30298 h 1809870"/>
              <a:gd name="connsiteX5" fmla="*/ 0 w 9143456"/>
              <a:gd name="connsiteY5" fmla="*/ 1809870 h 1809870"/>
              <a:gd name="connsiteX0" fmla="*/ 0 w 9143456"/>
              <a:gd name="connsiteY0" fmla="*/ 1838533 h 1838533"/>
              <a:gd name="connsiteX1" fmla="*/ 9143351 w 9143456"/>
              <a:gd name="connsiteY1" fmla="*/ 1838099 h 1838533"/>
              <a:gd name="connsiteX2" fmla="*/ 9140969 w 9143456"/>
              <a:gd name="connsiteY2" fmla="*/ 478406 h 1838533"/>
              <a:gd name="connsiteX3" fmla="*/ 2272795 w 9143456"/>
              <a:gd name="connsiteY3" fmla="*/ 333799 h 1838533"/>
              <a:gd name="connsiteX4" fmla="*/ 556334 w 9143456"/>
              <a:gd name="connsiteY4" fmla="*/ 58961 h 1838533"/>
              <a:gd name="connsiteX5" fmla="*/ 0 w 9143456"/>
              <a:gd name="connsiteY5" fmla="*/ 1838533 h 1838533"/>
              <a:gd name="connsiteX0" fmla="*/ 0 w 9143456"/>
              <a:gd name="connsiteY0" fmla="*/ 1839013 h 1839013"/>
              <a:gd name="connsiteX1" fmla="*/ 9143351 w 9143456"/>
              <a:gd name="connsiteY1" fmla="*/ 1838579 h 1839013"/>
              <a:gd name="connsiteX2" fmla="*/ 9140969 w 9143456"/>
              <a:gd name="connsiteY2" fmla="*/ 478886 h 1839013"/>
              <a:gd name="connsiteX3" fmla="*/ 2272795 w 9143456"/>
              <a:gd name="connsiteY3" fmla="*/ 334279 h 1839013"/>
              <a:gd name="connsiteX4" fmla="*/ 556334 w 9143456"/>
              <a:gd name="connsiteY4" fmla="*/ 59441 h 1839013"/>
              <a:gd name="connsiteX5" fmla="*/ 0 w 9143456"/>
              <a:gd name="connsiteY5" fmla="*/ 1839013 h 1839013"/>
              <a:gd name="connsiteX0" fmla="*/ 0 w 9143456"/>
              <a:gd name="connsiteY0" fmla="*/ 1839013 h 1839013"/>
              <a:gd name="connsiteX1" fmla="*/ 9143351 w 9143456"/>
              <a:gd name="connsiteY1" fmla="*/ 1838579 h 1839013"/>
              <a:gd name="connsiteX2" fmla="*/ 9140969 w 9143456"/>
              <a:gd name="connsiteY2" fmla="*/ 478886 h 1839013"/>
              <a:gd name="connsiteX3" fmla="*/ 2272795 w 9143456"/>
              <a:gd name="connsiteY3" fmla="*/ 334279 h 1839013"/>
              <a:gd name="connsiteX4" fmla="*/ 556334 w 9143456"/>
              <a:gd name="connsiteY4" fmla="*/ 59441 h 1839013"/>
              <a:gd name="connsiteX5" fmla="*/ 0 w 9143456"/>
              <a:gd name="connsiteY5" fmla="*/ 1839013 h 1839013"/>
              <a:gd name="connsiteX0" fmla="*/ 0 w 9143456"/>
              <a:gd name="connsiteY0" fmla="*/ 1835354 h 1835354"/>
              <a:gd name="connsiteX1" fmla="*/ 9143351 w 9143456"/>
              <a:gd name="connsiteY1" fmla="*/ 1834920 h 1835354"/>
              <a:gd name="connsiteX2" fmla="*/ 9140969 w 9143456"/>
              <a:gd name="connsiteY2" fmla="*/ 475227 h 1835354"/>
              <a:gd name="connsiteX3" fmla="*/ 2272795 w 9143456"/>
              <a:gd name="connsiteY3" fmla="*/ 330620 h 1835354"/>
              <a:gd name="connsiteX4" fmla="*/ 556334 w 9143456"/>
              <a:gd name="connsiteY4" fmla="*/ 55782 h 1835354"/>
              <a:gd name="connsiteX5" fmla="*/ 0 w 9143456"/>
              <a:gd name="connsiteY5" fmla="*/ 1835354 h 1835354"/>
              <a:gd name="connsiteX0" fmla="*/ 0 w 9143456"/>
              <a:gd name="connsiteY0" fmla="*/ 1835354 h 1835354"/>
              <a:gd name="connsiteX1" fmla="*/ 9143351 w 9143456"/>
              <a:gd name="connsiteY1" fmla="*/ 1834920 h 1835354"/>
              <a:gd name="connsiteX2" fmla="*/ 9140969 w 9143456"/>
              <a:gd name="connsiteY2" fmla="*/ 475227 h 1835354"/>
              <a:gd name="connsiteX3" fmla="*/ 2272795 w 9143456"/>
              <a:gd name="connsiteY3" fmla="*/ 330620 h 1835354"/>
              <a:gd name="connsiteX4" fmla="*/ 556334 w 9143456"/>
              <a:gd name="connsiteY4" fmla="*/ 55782 h 1835354"/>
              <a:gd name="connsiteX5" fmla="*/ 0 w 9143456"/>
              <a:gd name="connsiteY5" fmla="*/ 1835354 h 1835354"/>
              <a:gd name="connsiteX0" fmla="*/ 0 w 9143456"/>
              <a:gd name="connsiteY0" fmla="*/ 1835354 h 1835354"/>
              <a:gd name="connsiteX1" fmla="*/ 9143351 w 9143456"/>
              <a:gd name="connsiteY1" fmla="*/ 1834920 h 1835354"/>
              <a:gd name="connsiteX2" fmla="*/ 9140969 w 9143456"/>
              <a:gd name="connsiteY2" fmla="*/ 475227 h 1835354"/>
              <a:gd name="connsiteX3" fmla="*/ 2272795 w 9143456"/>
              <a:gd name="connsiteY3" fmla="*/ 330620 h 1835354"/>
              <a:gd name="connsiteX4" fmla="*/ 556334 w 9143456"/>
              <a:gd name="connsiteY4" fmla="*/ 55782 h 1835354"/>
              <a:gd name="connsiteX5" fmla="*/ 0 w 9143456"/>
              <a:gd name="connsiteY5" fmla="*/ 1835354 h 1835354"/>
              <a:gd name="connsiteX0" fmla="*/ 0 w 9143456"/>
              <a:gd name="connsiteY0" fmla="*/ 1835354 h 1835354"/>
              <a:gd name="connsiteX1" fmla="*/ 9143351 w 9143456"/>
              <a:gd name="connsiteY1" fmla="*/ 1834920 h 1835354"/>
              <a:gd name="connsiteX2" fmla="*/ 9140969 w 9143456"/>
              <a:gd name="connsiteY2" fmla="*/ 475227 h 1835354"/>
              <a:gd name="connsiteX3" fmla="*/ 2272795 w 9143456"/>
              <a:gd name="connsiteY3" fmla="*/ 330620 h 1835354"/>
              <a:gd name="connsiteX4" fmla="*/ 556334 w 9143456"/>
              <a:gd name="connsiteY4" fmla="*/ 55782 h 1835354"/>
              <a:gd name="connsiteX5" fmla="*/ 0 w 9143456"/>
              <a:gd name="connsiteY5" fmla="*/ 1835354 h 1835354"/>
              <a:gd name="connsiteX0" fmla="*/ 0 w 9143456"/>
              <a:gd name="connsiteY0" fmla="*/ 1835354 h 1835354"/>
              <a:gd name="connsiteX1" fmla="*/ 9143351 w 9143456"/>
              <a:gd name="connsiteY1" fmla="*/ 1834920 h 1835354"/>
              <a:gd name="connsiteX2" fmla="*/ 9140969 w 9143456"/>
              <a:gd name="connsiteY2" fmla="*/ 475227 h 1835354"/>
              <a:gd name="connsiteX3" fmla="*/ 2272795 w 9143456"/>
              <a:gd name="connsiteY3" fmla="*/ 330620 h 1835354"/>
              <a:gd name="connsiteX4" fmla="*/ 556334 w 9143456"/>
              <a:gd name="connsiteY4" fmla="*/ 55782 h 1835354"/>
              <a:gd name="connsiteX5" fmla="*/ 0 w 9143456"/>
              <a:gd name="connsiteY5" fmla="*/ 1835354 h 1835354"/>
              <a:gd name="connsiteX0" fmla="*/ 0 w 9143456"/>
              <a:gd name="connsiteY0" fmla="*/ 1835354 h 1835354"/>
              <a:gd name="connsiteX1" fmla="*/ 9143351 w 9143456"/>
              <a:gd name="connsiteY1" fmla="*/ 1834920 h 1835354"/>
              <a:gd name="connsiteX2" fmla="*/ 9140969 w 9143456"/>
              <a:gd name="connsiteY2" fmla="*/ 475227 h 1835354"/>
              <a:gd name="connsiteX3" fmla="*/ 2272795 w 9143456"/>
              <a:gd name="connsiteY3" fmla="*/ 330620 h 1835354"/>
              <a:gd name="connsiteX4" fmla="*/ 556334 w 9143456"/>
              <a:gd name="connsiteY4" fmla="*/ 55782 h 1835354"/>
              <a:gd name="connsiteX5" fmla="*/ 0 w 9143456"/>
              <a:gd name="connsiteY5" fmla="*/ 1835354 h 1835354"/>
              <a:gd name="connsiteX0" fmla="*/ 0 w 9143456"/>
              <a:gd name="connsiteY0" fmla="*/ 1837132 h 1837132"/>
              <a:gd name="connsiteX1" fmla="*/ 9143351 w 9143456"/>
              <a:gd name="connsiteY1" fmla="*/ 1836698 h 1837132"/>
              <a:gd name="connsiteX2" fmla="*/ 9140969 w 9143456"/>
              <a:gd name="connsiteY2" fmla="*/ 477005 h 1837132"/>
              <a:gd name="connsiteX3" fmla="*/ 2272795 w 9143456"/>
              <a:gd name="connsiteY3" fmla="*/ 332398 h 1837132"/>
              <a:gd name="connsiteX4" fmla="*/ 556334 w 9143456"/>
              <a:gd name="connsiteY4" fmla="*/ 57560 h 1837132"/>
              <a:gd name="connsiteX5" fmla="*/ 0 w 9143456"/>
              <a:gd name="connsiteY5" fmla="*/ 1837132 h 1837132"/>
              <a:gd name="connsiteX0" fmla="*/ 0 w 9143456"/>
              <a:gd name="connsiteY0" fmla="*/ 1837132 h 1837132"/>
              <a:gd name="connsiteX1" fmla="*/ 9143351 w 9143456"/>
              <a:gd name="connsiteY1" fmla="*/ 1836698 h 1837132"/>
              <a:gd name="connsiteX2" fmla="*/ 9140969 w 9143456"/>
              <a:gd name="connsiteY2" fmla="*/ 477005 h 1837132"/>
              <a:gd name="connsiteX3" fmla="*/ 2272795 w 9143456"/>
              <a:gd name="connsiteY3" fmla="*/ 332398 h 1837132"/>
              <a:gd name="connsiteX4" fmla="*/ 556334 w 9143456"/>
              <a:gd name="connsiteY4" fmla="*/ 57560 h 1837132"/>
              <a:gd name="connsiteX5" fmla="*/ 0 w 9143456"/>
              <a:gd name="connsiteY5" fmla="*/ 1837132 h 1837132"/>
              <a:gd name="connsiteX0" fmla="*/ 0 w 9143456"/>
              <a:gd name="connsiteY0" fmla="*/ 1837132 h 1837132"/>
              <a:gd name="connsiteX1" fmla="*/ 9143351 w 9143456"/>
              <a:gd name="connsiteY1" fmla="*/ 1836698 h 1837132"/>
              <a:gd name="connsiteX2" fmla="*/ 9140969 w 9143456"/>
              <a:gd name="connsiteY2" fmla="*/ 477005 h 1837132"/>
              <a:gd name="connsiteX3" fmla="*/ 2272795 w 9143456"/>
              <a:gd name="connsiteY3" fmla="*/ 332398 h 1837132"/>
              <a:gd name="connsiteX4" fmla="*/ 556334 w 9143456"/>
              <a:gd name="connsiteY4" fmla="*/ 57560 h 1837132"/>
              <a:gd name="connsiteX5" fmla="*/ 0 w 9143456"/>
              <a:gd name="connsiteY5" fmla="*/ 1837132 h 1837132"/>
              <a:gd name="connsiteX0" fmla="*/ 0 w 9143456"/>
              <a:gd name="connsiteY0" fmla="*/ 1837132 h 1837132"/>
              <a:gd name="connsiteX1" fmla="*/ 9143351 w 9143456"/>
              <a:gd name="connsiteY1" fmla="*/ 1836698 h 1837132"/>
              <a:gd name="connsiteX2" fmla="*/ 9140969 w 9143456"/>
              <a:gd name="connsiteY2" fmla="*/ 477005 h 1837132"/>
              <a:gd name="connsiteX3" fmla="*/ 2272795 w 9143456"/>
              <a:gd name="connsiteY3" fmla="*/ 332398 h 1837132"/>
              <a:gd name="connsiteX4" fmla="*/ 556334 w 9143456"/>
              <a:gd name="connsiteY4" fmla="*/ 57560 h 1837132"/>
              <a:gd name="connsiteX5" fmla="*/ 0 w 9143456"/>
              <a:gd name="connsiteY5" fmla="*/ 1837132 h 1837132"/>
              <a:gd name="connsiteX0" fmla="*/ 0 w 9143456"/>
              <a:gd name="connsiteY0" fmla="*/ 1852231 h 1852231"/>
              <a:gd name="connsiteX1" fmla="*/ 9143351 w 9143456"/>
              <a:gd name="connsiteY1" fmla="*/ 1851797 h 1852231"/>
              <a:gd name="connsiteX2" fmla="*/ 9140969 w 9143456"/>
              <a:gd name="connsiteY2" fmla="*/ 492104 h 1852231"/>
              <a:gd name="connsiteX3" fmla="*/ 556334 w 9143456"/>
              <a:gd name="connsiteY3" fmla="*/ 72659 h 1852231"/>
              <a:gd name="connsiteX4" fmla="*/ 0 w 9143456"/>
              <a:gd name="connsiteY4" fmla="*/ 1852231 h 1852231"/>
              <a:gd name="connsiteX0" fmla="*/ 0 w 9143456"/>
              <a:gd name="connsiteY0" fmla="*/ 1522417 h 1522417"/>
              <a:gd name="connsiteX1" fmla="*/ 9143351 w 9143456"/>
              <a:gd name="connsiteY1" fmla="*/ 1521983 h 1522417"/>
              <a:gd name="connsiteX2" fmla="*/ 9140969 w 9143456"/>
              <a:gd name="connsiteY2" fmla="*/ 162290 h 1522417"/>
              <a:gd name="connsiteX3" fmla="*/ 442034 w 9143456"/>
              <a:gd name="connsiteY3" fmla="*/ 250845 h 1522417"/>
              <a:gd name="connsiteX4" fmla="*/ 0 w 9143456"/>
              <a:gd name="connsiteY4" fmla="*/ 1522417 h 1522417"/>
              <a:gd name="connsiteX0" fmla="*/ 0 w 9143456"/>
              <a:gd name="connsiteY0" fmla="*/ 1626095 h 1626095"/>
              <a:gd name="connsiteX1" fmla="*/ 9143351 w 9143456"/>
              <a:gd name="connsiteY1" fmla="*/ 1625661 h 1626095"/>
              <a:gd name="connsiteX2" fmla="*/ 9140969 w 9143456"/>
              <a:gd name="connsiteY2" fmla="*/ 265968 h 1626095"/>
              <a:gd name="connsiteX3" fmla="*/ 1051634 w 9143456"/>
              <a:gd name="connsiteY3" fmla="*/ 138623 h 1626095"/>
              <a:gd name="connsiteX4" fmla="*/ 0 w 9143456"/>
              <a:gd name="connsiteY4" fmla="*/ 1626095 h 1626095"/>
              <a:gd name="connsiteX0" fmla="*/ 0 w 9143456"/>
              <a:gd name="connsiteY0" fmla="*/ 1583478 h 1583478"/>
              <a:gd name="connsiteX1" fmla="*/ 9143351 w 9143456"/>
              <a:gd name="connsiteY1" fmla="*/ 1583044 h 1583478"/>
              <a:gd name="connsiteX2" fmla="*/ 9140969 w 9143456"/>
              <a:gd name="connsiteY2" fmla="*/ 223351 h 1583478"/>
              <a:gd name="connsiteX3" fmla="*/ 1051634 w 9143456"/>
              <a:gd name="connsiteY3" fmla="*/ 96006 h 1583478"/>
              <a:gd name="connsiteX4" fmla="*/ 0 w 9143456"/>
              <a:gd name="connsiteY4" fmla="*/ 1583478 h 1583478"/>
              <a:gd name="connsiteX0" fmla="*/ 0 w 9143456"/>
              <a:gd name="connsiteY0" fmla="*/ 1518320 h 1518320"/>
              <a:gd name="connsiteX1" fmla="*/ 9143351 w 9143456"/>
              <a:gd name="connsiteY1" fmla="*/ 1517886 h 1518320"/>
              <a:gd name="connsiteX2" fmla="*/ 9140969 w 9143456"/>
              <a:gd name="connsiteY2" fmla="*/ 158193 h 1518320"/>
              <a:gd name="connsiteX3" fmla="*/ 1051634 w 9143456"/>
              <a:gd name="connsiteY3" fmla="*/ 30848 h 1518320"/>
              <a:gd name="connsiteX4" fmla="*/ 0 w 9143456"/>
              <a:gd name="connsiteY4" fmla="*/ 1518320 h 1518320"/>
              <a:gd name="connsiteX0" fmla="*/ 0 w 9143456"/>
              <a:gd name="connsiteY0" fmla="*/ 1520372 h 1520372"/>
              <a:gd name="connsiteX1" fmla="*/ 9143351 w 9143456"/>
              <a:gd name="connsiteY1" fmla="*/ 1519938 h 1520372"/>
              <a:gd name="connsiteX2" fmla="*/ 9140969 w 9143456"/>
              <a:gd name="connsiteY2" fmla="*/ 160245 h 1520372"/>
              <a:gd name="connsiteX3" fmla="*/ 1051634 w 9143456"/>
              <a:gd name="connsiteY3" fmla="*/ 32900 h 1520372"/>
              <a:gd name="connsiteX4" fmla="*/ 0 w 9143456"/>
              <a:gd name="connsiteY4" fmla="*/ 1520372 h 1520372"/>
              <a:gd name="connsiteX0" fmla="*/ 0 w 9143456"/>
              <a:gd name="connsiteY0" fmla="*/ 1699415 h 1699415"/>
              <a:gd name="connsiteX1" fmla="*/ 9143351 w 9143456"/>
              <a:gd name="connsiteY1" fmla="*/ 1698981 h 1699415"/>
              <a:gd name="connsiteX2" fmla="*/ 9140969 w 9143456"/>
              <a:gd name="connsiteY2" fmla="*/ 339288 h 1699415"/>
              <a:gd name="connsiteX3" fmla="*/ 975434 w 9143456"/>
              <a:gd name="connsiteY3" fmla="*/ 21443 h 1699415"/>
              <a:gd name="connsiteX4" fmla="*/ 0 w 9143456"/>
              <a:gd name="connsiteY4" fmla="*/ 1699415 h 1699415"/>
              <a:gd name="connsiteX0" fmla="*/ 0 w 9143456"/>
              <a:gd name="connsiteY0" fmla="*/ 1677972 h 1677972"/>
              <a:gd name="connsiteX1" fmla="*/ 9143351 w 9143456"/>
              <a:gd name="connsiteY1" fmla="*/ 1677538 h 1677972"/>
              <a:gd name="connsiteX2" fmla="*/ 9140969 w 9143456"/>
              <a:gd name="connsiteY2" fmla="*/ 317845 h 1677972"/>
              <a:gd name="connsiteX3" fmla="*/ 975434 w 9143456"/>
              <a:gd name="connsiteY3" fmla="*/ 0 h 1677972"/>
              <a:gd name="connsiteX4" fmla="*/ 0 w 9143456"/>
              <a:gd name="connsiteY4" fmla="*/ 1677972 h 1677972"/>
              <a:gd name="connsiteX0" fmla="*/ 0 w 9143456"/>
              <a:gd name="connsiteY0" fmla="*/ 1680434 h 1680434"/>
              <a:gd name="connsiteX1" fmla="*/ 9143351 w 9143456"/>
              <a:gd name="connsiteY1" fmla="*/ 1680000 h 1680434"/>
              <a:gd name="connsiteX2" fmla="*/ 9140969 w 9143456"/>
              <a:gd name="connsiteY2" fmla="*/ 320307 h 1680434"/>
              <a:gd name="connsiteX3" fmla="*/ 975434 w 9143456"/>
              <a:gd name="connsiteY3" fmla="*/ 2462 h 1680434"/>
              <a:gd name="connsiteX4" fmla="*/ 0 w 9143456"/>
              <a:gd name="connsiteY4" fmla="*/ 1680434 h 1680434"/>
              <a:gd name="connsiteX0" fmla="*/ 0 w 9143456"/>
              <a:gd name="connsiteY0" fmla="*/ 1677972 h 1677972"/>
              <a:gd name="connsiteX1" fmla="*/ 9143351 w 9143456"/>
              <a:gd name="connsiteY1" fmla="*/ 1677538 h 1677972"/>
              <a:gd name="connsiteX2" fmla="*/ 9140969 w 9143456"/>
              <a:gd name="connsiteY2" fmla="*/ 317845 h 1677972"/>
              <a:gd name="connsiteX3" fmla="*/ 975434 w 9143456"/>
              <a:gd name="connsiteY3" fmla="*/ 0 h 1677972"/>
              <a:gd name="connsiteX4" fmla="*/ 0 w 9143456"/>
              <a:gd name="connsiteY4" fmla="*/ 1677972 h 1677972"/>
              <a:gd name="connsiteX0" fmla="*/ 0 w 9143456"/>
              <a:gd name="connsiteY0" fmla="*/ 1677972 h 1677972"/>
              <a:gd name="connsiteX1" fmla="*/ 9143351 w 9143456"/>
              <a:gd name="connsiteY1" fmla="*/ 1677538 h 1677972"/>
              <a:gd name="connsiteX2" fmla="*/ 9140969 w 9143456"/>
              <a:gd name="connsiteY2" fmla="*/ 317845 h 1677972"/>
              <a:gd name="connsiteX3" fmla="*/ 975434 w 9143456"/>
              <a:gd name="connsiteY3" fmla="*/ 0 h 1677972"/>
              <a:gd name="connsiteX4" fmla="*/ 0 w 9143456"/>
              <a:gd name="connsiteY4" fmla="*/ 1677972 h 1677972"/>
              <a:gd name="connsiteX0" fmla="*/ 0 w 9143456"/>
              <a:gd name="connsiteY0" fmla="*/ 1677972 h 1677972"/>
              <a:gd name="connsiteX1" fmla="*/ 9143351 w 9143456"/>
              <a:gd name="connsiteY1" fmla="*/ 1677538 h 1677972"/>
              <a:gd name="connsiteX2" fmla="*/ 9140969 w 9143456"/>
              <a:gd name="connsiteY2" fmla="*/ 317845 h 1677972"/>
              <a:gd name="connsiteX3" fmla="*/ 975434 w 9143456"/>
              <a:gd name="connsiteY3" fmla="*/ 0 h 1677972"/>
              <a:gd name="connsiteX4" fmla="*/ 0 w 9143456"/>
              <a:gd name="connsiteY4" fmla="*/ 1677972 h 1677972"/>
              <a:gd name="connsiteX0" fmla="*/ 0 w 9153669"/>
              <a:gd name="connsiteY0" fmla="*/ 1677972 h 1677972"/>
              <a:gd name="connsiteX1" fmla="*/ 9143351 w 9153669"/>
              <a:gd name="connsiteY1" fmla="*/ 1677538 h 1677972"/>
              <a:gd name="connsiteX2" fmla="*/ 9153669 w 9153669"/>
              <a:gd name="connsiteY2" fmla="*/ 470245 h 1677972"/>
              <a:gd name="connsiteX3" fmla="*/ 975434 w 9153669"/>
              <a:gd name="connsiteY3" fmla="*/ 0 h 1677972"/>
              <a:gd name="connsiteX4" fmla="*/ 0 w 9153669"/>
              <a:gd name="connsiteY4" fmla="*/ 1677972 h 1677972"/>
              <a:gd name="connsiteX0" fmla="*/ 0 w 9153669"/>
              <a:gd name="connsiteY0" fmla="*/ 1474772 h 1474772"/>
              <a:gd name="connsiteX1" fmla="*/ 9143351 w 9153669"/>
              <a:gd name="connsiteY1" fmla="*/ 1474338 h 1474772"/>
              <a:gd name="connsiteX2" fmla="*/ 9153669 w 9153669"/>
              <a:gd name="connsiteY2" fmla="*/ 267045 h 1474772"/>
              <a:gd name="connsiteX3" fmla="*/ 505534 w 9153669"/>
              <a:gd name="connsiteY3" fmla="*/ 0 h 1474772"/>
              <a:gd name="connsiteX4" fmla="*/ 0 w 9153669"/>
              <a:gd name="connsiteY4" fmla="*/ 1474772 h 1474772"/>
              <a:gd name="connsiteX0" fmla="*/ 0 w 9153669"/>
              <a:gd name="connsiteY0" fmla="*/ 1538272 h 1538272"/>
              <a:gd name="connsiteX1" fmla="*/ 9143351 w 9153669"/>
              <a:gd name="connsiteY1" fmla="*/ 1537838 h 1538272"/>
              <a:gd name="connsiteX2" fmla="*/ 9153669 w 9153669"/>
              <a:gd name="connsiteY2" fmla="*/ 330545 h 1538272"/>
              <a:gd name="connsiteX3" fmla="*/ 492834 w 9153669"/>
              <a:gd name="connsiteY3" fmla="*/ 0 h 1538272"/>
              <a:gd name="connsiteX4" fmla="*/ 0 w 9153669"/>
              <a:gd name="connsiteY4" fmla="*/ 1538272 h 1538272"/>
              <a:gd name="connsiteX0" fmla="*/ 0 w 9143456"/>
              <a:gd name="connsiteY0" fmla="*/ 1538272 h 1538272"/>
              <a:gd name="connsiteX1" fmla="*/ 9143351 w 9143456"/>
              <a:gd name="connsiteY1" fmla="*/ 1537838 h 1538272"/>
              <a:gd name="connsiteX2" fmla="*/ 9140969 w 9143456"/>
              <a:gd name="connsiteY2" fmla="*/ 559145 h 1538272"/>
              <a:gd name="connsiteX3" fmla="*/ 492834 w 9143456"/>
              <a:gd name="connsiteY3" fmla="*/ 0 h 1538272"/>
              <a:gd name="connsiteX4" fmla="*/ 0 w 9143456"/>
              <a:gd name="connsiteY4" fmla="*/ 1538272 h 1538272"/>
              <a:gd name="connsiteX0" fmla="*/ 0 w 9143456"/>
              <a:gd name="connsiteY0" fmla="*/ 1538272 h 1538272"/>
              <a:gd name="connsiteX1" fmla="*/ 9143351 w 9143456"/>
              <a:gd name="connsiteY1" fmla="*/ 1537838 h 1538272"/>
              <a:gd name="connsiteX2" fmla="*/ 9140969 w 9143456"/>
              <a:gd name="connsiteY2" fmla="*/ 508345 h 1538272"/>
              <a:gd name="connsiteX3" fmla="*/ 492834 w 9143456"/>
              <a:gd name="connsiteY3" fmla="*/ 0 h 1538272"/>
              <a:gd name="connsiteX4" fmla="*/ 0 w 9143456"/>
              <a:gd name="connsiteY4" fmla="*/ 1538272 h 1538272"/>
              <a:gd name="connsiteX0" fmla="*/ 0 w 9143456"/>
              <a:gd name="connsiteY0" fmla="*/ 1538272 h 1538272"/>
              <a:gd name="connsiteX1" fmla="*/ 9143351 w 9143456"/>
              <a:gd name="connsiteY1" fmla="*/ 1537838 h 1538272"/>
              <a:gd name="connsiteX2" fmla="*/ 9140969 w 9143456"/>
              <a:gd name="connsiteY2" fmla="*/ 508345 h 1538272"/>
              <a:gd name="connsiteX3" fmla="*/ 492834 w 9143456"/>
              <a:gd name="connsiteY3" fmla="*/ 0 h 1538272"/>
              <a:gd name="connsiteX4" fmla="*/ 0 w 9143456"/>
              <a:gd name="connsiteY4" fmla="*/ 1538272 h 1538272"/>
              <a:gd name="connsiteX0" fmla="*/ 0 w 9143456"/>
              <a:gd name="connsiteY0" fmla="*/ 1538272 h 1538272"/>
              <a:gd name="connsiteX1" fmla="*/ 9143351 w 9143456"/>
              <a:gd name="connsiteY1" fmla="*/ 1537838 h 1538272"/>
              <a:gd name="connsiteX2" fmla="*/ 9140969 w 9143456"/>
              <a:gd name="connsiteY2" fmla="*/ 508345 h 1538272"/>
              <a:gd name="connsiteX3" fmla="*/ 543634 w 9143456"/>
              <a:gd name="connsiteY3" fmla="*/ 0 h 1538272"/>
              <a:gd name="connsiteX4" fmla="*/ 0 w 9143456"/>
              <a:gd name="connsiteY4" fmla="*/ 1538272 h 1538272"/>
              <a:gd name="connsiteX0" fmla="*/ 0 w 9143456"/>
              <a:gd name="connsiteY0" fmla="*/ 1538272 h 1538272"/>
              <a:gd name="connsiteX1" fmla="*/ 9143351 w 9143456"/>
              <a:gd name="connsiteY1" fmla="*/ 1537838 h 1538272"/>
              <a:gd name="connsiteX2" fmla="*/ 9140969 w 9143456"/>
              <a:gd name="connsiteY2" fmla="*/ 508345 h 1538272"/>
              <a:gd name="connsiteX3" fmla="*/ 543634 w 9143456"/>
              <a:gd name="connsiteY3" fmla="*/ 0 h 1538272"/>
              <a:gd name="connsiteX4" fmla="*/ 0 w 9143456"/>
              <a:gd name="connsiteY4" fmla="*/ 1538272 h 1538272"/>
              <a:gd name="connsiteX0" fmla="*/ 0 w 9143456"/>
              <a:gd name="connsiteY0" fmla="*/ 1538272 h 1538272"/>
              <a:gd name="connsiteX1" fmla="*/ 9143351 w 9143456"/>
              <a:gd name="connsiteY1" fmla="*/ 1537838 h 1538272"/>
              <a:gd name="connsiteX2" fmla="*/ 9140969 w 9143456"/>
              <a:gd name="connsiteY2" fmla="*/ 508345 h 1538272"/>
              <a:gd name="connsiteX3" fmla="*/ 543634 w 9143456"/>
              <a:gd name="connsiteY3" fmla="*/ 0 h 1538272"/>
              <a:gd name="connsiteX4" fmla="*/ 0 w 9143456"/>
              <a:gd name="connsiteY4" fmla="*/ 1538272 h 1538272"/>
              <a:gd name="connsiteX0" fmla="*/ 0 w 9143456"/>
              <a:gd name="connsiteY0" fmla="*/ 1538272 h 1538272"/>
              <a:gd name="connsiteX1" fmla="*/ 9143351 w 9143456"/>
              <a:gd name="connsiteY1" fmla="*/ 1537838 h 1538272"/>
              <a:gd name="connsiteX2" fmla="*/ 9140969 w 9143456"/>
              <a:gd name="connsiteY2" fmla="*/ 508345 h 1538272"/>
              <a:gd name="connsiteX3" fmla="*/ 543634 w 9143456"/>
              <a:gd name="connsiteY3" fmla="*/ 0 h 1538272"/>
              <a:gd name="connsiteX4" fmla="*/ 0 w 9143456"/>
              <a:gd name="connsiteY4" fmla="*/ 1538272 h 1538272"/>
              <a:gd name="connsiteX0" fmla="*/ 0 w 9143456"/>
              <a:gd name="connsiteY0" fmla="*/ 1538272 h 1538272"/>
              <a:gd name="connsiteX1" fmla="*/ 9143351 w 9143456"/>
              <a:gd name="connsiteY1" fmla="*/ 1537838 h 1538272"/>
              <a:gd name="connsiteX2" fmla="*/ 9140969 w 9143456"/>
              <a:gd name="connsiteY2" fmla="*/ 508345 h 1538272"/>
              <a:gd name="connsiteX3" fmla="*/ 543634 w 9143456"/>
              <a:gd name="connsiteY3" fmla="*/ 0 h 1538272"/>
              <a:gd name="connsiteX4" fmla="*/ 0 w 9143456"/>
              <a:gd name="connsiteY4" fmla="*/ 1538272 h 1538272"/>
              <a:gd name="connsiteX0" fmla="*/ 0 w 9143456"/>
              <a:gd name="connsiteY0" fmla="*/ 1538272 h 1538272"/>
              <a:gd name="connsiteX1" fmla="*/ 9143351 w 9143456"/>
              <a:gd name="connsiteY1" fmla="*/ 1537838 h 1538272"/>
              <a:gd name="connsiteX2" fmla="*/ 9140969 w 9143456"/>
              <a:gd name="connsiteY2" fmla="*/ 508345 h 1538272"/>
              <a:gd name="connsiteX3" fmla="*/ 543634 w 9143456"/>
              <a:gd name="connsiteY3" fmla="*/ 0 h 1538272"/>
              <a:gd name="connsiteX4" fmla="*/ 0 w 9143456"/>
              <a:gd name="connsiteY4" fmla="*/ 1538272 h 1538272"/>
              <a:gd name="connsiteX0" fmla="*/ 5511 w 9148967"/>
              <a:gd name="connsiteY0" fmla="*/ 1715693 h 1715693"/>
              <a:gd name="connsiteX1" fmla="*/ 9148862 w 9148967"/>
              <a:gd name="connsiteY1" fmla="*/ 1715259 h 1715693"/>
              <a:gd name="connsiteX2" fmla="*/ 9146480 w 9148967"/>
              <a:gd name="connsiteY2" fmla="*/ 685766 h 1715693"/>
              <a:gd name="connsiteX3" fmla="*/ 385372 w 9148967"/>
              <a:gd name="connsiteY3" fmla="*/ 0 h 1715693"/>
              <a:gd name="connsiteX4" fmla="*/ 5511 w 9148967"/>
              <a:gd name="connsiteY4" fmla="*/ 1715693 h 1715693"/>
              <a:gd name="connsiteX0" fmla="*/ 5511 w 9148967"/>
              <a:gd name="connsiteY0" fmla="*/ 1715693 h 1715693"/>
              <a:gd name="connsiteX1" fmla="*/ 9148862 w 9148967"/>
              <a:gd name="connsiteY1" fmla="*/ 1715259 h 1715693"/>
              <a:gd name="connsiteX2" fmla="*/ 9146480 w 9148967"/>
              <a:gd name="connsiteY2" fmla="*/ 685766 h 1715693"/>
              <a:gd name="connsiteX3" fmla="*/ 385372 w 9148967"/>
              <a:gd name="connsiteY3" fmla="*/ 0 h 1715693"/>
              <a:gd name="connsiteX4" fmla="*/ 5511 w 9148967"/>
              <a:gd name="connsiteY4" fmla="*/ 1715693 h 1715693"/>
              <a:gd name="connsiteX0" fmla="*/ 0 w 9143456"/>
              <a:gd name="connsiteY0" fmla="*/ 1715693 h 1715693"/>
              <a:gd name="connsiteX1" fmla="*/ 9143351 w 9143456"/>
              <a:gd name="connsiteY1" fmla="*/ 1715259 h 1715693"/>
              <a:gd name="connsiteX2" fmla="*/ 9140969 w 9143456"/>
              <a:gd name="connsiteY2" fmla="*/ 685766 h 1715693"/>
              <a:gd name="connsiteX3" fmla="*/ 543634 w 9143456"/>
              <a:gd name="connsiteY3" fmla="*/ 0 h 1715693"/>
              <a:gd name="connsiteX4" fmla="*/ 0 w 9143456"/>
              <a:gd name="connsiteY4" fmla="*/ 1715693 h 1715693"/>
              <a:gd name="connsiteX0" fmla="*/ 0 w 9143456"/>
              <a:gd name="connsiteY0" fmla="*/ 1715693 h 1715693"/>
              <a:gd name="connsiteX1" fmla="*/ 9143351 w 9143456"/>
              <a:gd name="connsiteY1" fmla="*/ 1715259 h 1715693"/>
              <a:gd name="connsiteX2" fmla="*/ 9140969 w 9143456"/>
              <a:gd name="connsiteY2" fmla="*/ 685766 h 1715693"/>
              <a:gd name="connsiteX3" fmla="*/ 543634 w 9143456"/>
              <a:gd name="connsiteY3" fmla="*/ 0 h 1715693"/>
              <a:gd name="connsiteX4" fmla="*/ 0 w 9143456"/>
              <a:gd name="connsiteY4" fmla="*/ 1715693 h 1715693"/>
              <a:gd name="connsiteX0" fmla="*/ 0 w 9143456"/>
              <a:gd name="connsiteY0" fmla="*/ 1715693 h 1715693"/>
              <a:gd name="connsiteX1" fmla="*/ 9143351 w 9143456"/>
              <a:gd name="connsiteY1" fmla="*/ 1715259 h 1715693"/>
              <a:gd name="connsiteX2" fmla="*/ 9140969 w 9143456"/>
              <a:gd name="connsiteY2" fmla="*/ 1095199 h 1715693"/>
              <a:gd name="connsiteX3" fmla="*/ 543634 w 9143456"/>
              <a:gd name="connsiteY3" fmla="*/ 0 h 1715693"/>
              <a:gd name="connsiteX4" fmla="*/ 0 w 9143456"/>
              <a:gd name="connsiteY4" fmla="*/ 1715693 h 1715693"/>
              <a:gd name="connsiteX0" fmla="*/ 0 w 9143456"/>
              <a:gd name="connsiteY0" fmla="*/ 1715693 h 1715693"/>
              <a:gd name="connsiteX1" fmla="*/ 9143351 w 9143456"/>
              <a:gd name="connsiteY1" fmla="*/ 1715259 h 1715693"/>
              <a:gd name="connsiteX2" fmla="*/ 9140969 w 9143456"/>
              <a:gd name="connsiteY2" fmla="*/ 1095199 h 1715693"/>
              <a:gd name="connsiteX3" fmla="*/ 543634 w 9143456"/>
              <a:gd name="connsiteY3" fmla="*/ 0 h 1715693"/>
              <a:gd name="connsiteX4" fmla="*/ 0 w 9143456"/>
              <a:gd name="connsiteY4" fmla="*/ 1715693 h 1715693"/>
              <a:gd name="connsiteX0" fmla="*/ 0 w 9143456"/>
              <a:gd name="connsiteY0" fmla="*/ 1715693 h 1715693"/>
              <a:gd name="connsiteX1" fmla="*/ 9143351 w 9143456"/>
              <a:gd name="connsiteY1" fmla="*/ 1715259 h 1715693"/>
              <a:gd name="connsiteX2" fmla="*/ 9140969 w 9143456"/>
              <a:gd name="connsiteY2" fmla="*/ 1095199 h 1715693"/>
              <a:gd name="connsiteX3" fmla="*/ 543634 w 9143456"/>
              <a:gd name="connsiteY3" fmla="*/ 0 h 1715693"/>
              <a:gd name="connsiteX4" fmla="*/ 0 w 9143456"/>
              <a:gd name="connsiteY4" fmla="*/ 1715693 h 1715693"/>
              <a:gd name="connsiteX0" fmla="*/ 0 w 9143456"/>
              <a:gd name="connsiteY0" fmla="*/ 1715693 h 1715693"/>
              <a:gd name="connsiteX1" fmla="*/ 9143351 w 9143456"/>
              <a:gd name="connsiteY1" fmla="*/ 1715259 h 1715693"/>
              <a:gd name="connsiteX2" fmla="*/ 9140969 w 9143456"/>
              <a:gd name="connsiteY2" fmla="*/ 1313563 h 1715693"/>
              <a:gd name="connsiteX3" fmla="*/ 543634 w 9143456"/>
              <a:gd name="connsiteY3" fmla="*/ 0 h 1715693"/>
              <a:gd name="connsiteX4" fmla="*/ 0 w 9143456"/>
              <a:gd name="connsiteY4" fmla="*/ 1715693 h 1715693"/>
              <a:gd name="connsiteX0" fmla="*/ 0 w 9143456"/>
              <a:gd name="connsiteY0" fmla="*/ 1715693 h 1715693"/>
              <a:gd name="connsiteX1" fmla="*/ 9143351 w 9143456"/>
              <a:gd name="connsiteY1" fmla="*/ 1715259 h 1715693"/>
              <a:gd name="connsiteX2" fmla="*/ 9140969 w 9143456"/>
              <a:gd name="connsiteY2" fmla="*/ 1313563 h 1715693"/>
              <a:gd name="connsiteX3" fmla="*/ 543634 w 9143456"/>
              <a:gd name="connsiteY3" fmla="*/ 0 h 1715693"/>
              <a:gd name="connsiteX4" fmla="*/ 0 w 9143456"/>
              <a:gd name="connsiteY4" fmla="*/ 1715693 h 1715693"/>
              <a:gd name="connsiteX0" fmla="*/ 0 w 9197950"/>
              <a:gd name="connsiteY0" fmla="*/ 1715693 h 1756202"/>
              <a:gd name="connsiteX1" fmla="*/ 9197942 w 9197950"/>
              <a:gd name="connsiteY1" fmla="*/ 1756202 h 1756202"/>
              <a:gd name="connsiteX2" fmla="*/ 9140969 w 9197950"/>
              <a:gd name="connsiteY2" fmla="*/ 1313563 h 1756202"/>
              <a:gd name="connsiteX3" fmla="*/ 543634 w 9197950"/>
              <a:gd name="connsiteY3" fmla="*/ 0 h 1756202"/>
              <a:gd name="connsiteX4" fmla="*/ 0 w 9197950"/>
              <a:gd name="connsiteY4" fmla="*/ 1715693 h 1756202"/>
              <a:gd name="connsiteX0" fmla="*/ 0 w 9198047"/>
              <a:gd name="connsiteY0" fmla="*/ 1715693 h 1776449"/>
              <a:gd name="connsiteX1" fmla="*/ 9197942 w 9198047"/>
              <a:gd name="connsiteY1" fmla="*/ 1756202 h 1776449"/>
              <a:gd name="connsiteX2" fmla="*/ 9195560 w 9198047"/>
              <a:gd name="connsiteY2" fmla="*/ 1627461 h 1776449"/>
              <a:gd name="connsiteX3" fmla="*/ 543634 w 9198047"/>
              <a:gd name="connsiteY3" fmla="*/ 0 h 1776449"/>
              <a:gd name="connsiteX4" fmla="*/ 0 w 9198047"/>
              <a:gd name="connsiteY4" fmla="*/ 1715693 h 1776449"/>
              <a:gd name="connsiteX0" fmla="*/ 0 w 9198047"/>
              <a:gd name="connsiteY0" fmla="*/ 1715693 h 1776449"/>
              <a:gd name="connsiteX1" fmla="*/ 9197942 w 9198047"/>
              <a:gd name="connsiteY1" fmla="*/ 1756202 h 1776449"/>
              <a:gd name="connsiteX2" fmla="*/ 9195560 w 9198047"/>
              <a:gd name="connsiteY2" fmla="*/ 1627461 h 1776449"/>
              <a:gd name="connsiteX3" fmla="*/ 543634 w 9198047"/>
              <a:gd name="connsiteY3" fmla="*/ 0 h 1776449"/>
              <a:gd name="connsiteX4" fmla="*/ 0 w 9198047"/>
              <a:gd name="connsiteY4" fmla="*/ 1715693 h 1776449"/>
              <a:gd name="connsiteX0" fmla="*/ 0 w 9198047"/>
              <a:gd name="connsiteY0" fmla="*/ 1715693 h 1776449"/>
              <a:gd name="connsiteX1" fmla="*/ 9197942 w 9198047"/>
              <a:gd name="connsiteY1" fmla="*/ 1756202 h 1776449"/>
              <a:gd name="connsiteX2" fmla="*/ 9195560 w 9198047"/>
              <a:gd name="connsiteY2" fmla="*/ 1627461 h 1776449"/>
              <a:gd name="connsiteX3" fmla="*/ 543634 w 9198047"/>
              <a:gd name="connsiteY3" fmla="*/ 0 h 1776449"/>
              <a:gd name="connsiteX4" fmla="*/ 0 w 9198047"/>
              <a:gd name="connsiteY4" fmla="*/ 1715693 h 1776449"/>
              <a:gd name="connsiteX0" fmla="*/ 0 w 9198047"/>
              <a:gd name="connsiteY0" fmla="*/ 1715693 h 1776449"/>
              <a:gd name="connsiteX1" fmla="*/ 9197942 w 9198047"/>
              <a:gd name="connsiteY1" fmla="*/ 1756202 h 1776449"/>
              <a:gd name="connsiteX2" fmla="*/ 9195560 w 9198047"/>
              <a:gd name="connsiteY2" fmla="*/ 1627461 h 1776449"/>
              <a:gd name="connsiteX3" fmla="*/ 543634 w 9198047"/>
              <a:gd name="connsiteY3" fmla="*/ 0 h 1776449"/>
              <a:gd name="connsiteX4" fmla="*/ 0 w 9198047"/>
              <a:gd name="connsiteY4" fmla="*/ 1715693 h 1776449"/>
              <a:gd name="connsiteX0" fmla="*/ 0 w 9198047"/>
              <a:gd name="connsiteY0" fmla="*/ 1715693 h 1776449"/>
              <a:gd name="connsiteX1" fmla="*/ 9197942 w 9198047"/>
              <a:gd name="connsiteY1" fmla="*/ 1756202 h 1776449"/>
              <a:gd name="connsiteX2" fmla="*/ 9195560 w 9198047"/>
              <a:gd name="connsiteY2" fmla="*/ 1627461 h 1776449"/>
              <a:gd name="connsiteX3" fmla="*/ 543634 w 9198047"/>
              <a:gd name="connsiteY3" fmla="*/ 0 h 1776449"/>
              <a:gd name="connsiteX4" fmla="*/ 0 w 9198047"/>
              <a:gd name="connsiteY4" fmla="*/ 1715693 h 1776449"/>
              <a:gd name="connsiteX0" fmla="*/ 0 w 9198047"/>
              <a:gd name="connsiteY0" fmla="*/ 1715693 h 1776449"/>
              <a:gd name="connsiteX1" fmla="*/ 9197942 w 9198047"/>
              <a:gd name="connsiteY1" fmla="*/ 1756202 h 1776449"/>
              <a:gd name="connsiteX2" fmla="*/ 9195560 w 9198047"/>
              <a:gd name="connsiteY2" fmla="*/ 1627461 h 1776449"/>
              <a:gd name="connsiteX3" fmla="*/ 543634 w 9198047"/>
              <a:gd name="connsiteY3" fmla="*/ 0 h 1776449"/>
              <a:gd name="connsiteX4" fmla="*/ 0 w 9198047"/>
              <a:gd name="connsiteY4" fmla="*/ 1715693 h 1776449"/>
              <a:gd name="connsiteX0" fmla="*/ 0 w 9198047"/>
              <a:gd name="connsiteY0" fmla="*/ 1715693 h 1776449"/>
              <a:gd name="connsiteX1" fmla="*/ 9197942 w 9198047"/>
              <a:gd name="connsiteY1" fmla="*/ 1756202 h 1776449"/>
              <a:gd name="connsiteX2" fmla="*/ 9195560 w 9198047"/>
              <a:gd name="connsiteY2" fmla="*/ 1627461 h 1776449"/>
              <a:gd name="connsiteX3" fmla="*/ 543634 w 9198047"/>
              <a:gd name="connsiteY3" fmla="*/ 0 h 1776449"/>
              <a:gd name="connsiteX4" fmla="*/ 0 w 9198047"/>
              <a:gd name="connsiteY4" fmla="*/ 1715693 h 1776449"/>
              <a:gd name="connsiteX0" fmla="*/ 0 w 9198047"/>
              <a:gd name="connsiteY0" fmla="*/ 1754841 h 1815597"/>
              <a:gd name="connsiteX1" fmla="*/ 9197942 w 9198047"/>
              <a:gd name="connsiteY1" fmla="*/ 1795350 h 1815597"/>
              <a:gd name="connsiteX2" fmla="*/ 9195560 w 9198047"/>
              <a:gd name="connsiteY2" fmla="*/ 1666609 h 1815597"/>
              <a:gd name="connsiteX3" fmla="*/ 5427101 w 9198047"/>
              <a:gd name="connsiteY3" fmla="*/ 643019 h 1815597"/>
              <a:gd name="connsiteX4" fmla="*/ 543634 w 9198047"/>
              <a:gd name="connsiteY4" fmla="*/ 39148 h 1815597"/>
              <a:gd name="connsiteX5" fmla="*/ 0 w 9198047"/>
              <a:gd name="connsiteY5" fmla="*/ 1754841 h 1815597"/>
              <a:gd name="connsiteX0" fmla="*/ 0 w 9198047"/>
              <a:gd name="connsiteY0" fmla="*/ 1743824 h 1804580"/>
              <a:gd name="connsiteX1" fmla="*/ 9197942 w 9198047"/>
              <a:gd name="connsiteY1" fmla="*/ 1784333 h 1804580"/>
              <a:gd name="connsiteX2" fmla="*/ 9195560 w 9198047"/>
              <a:gd name="connsiteY2" fmla="*/ 1655592 h 1804580"/>
              <a:gd name="connsiteX3" fmla="*/ 5427101 w 9198047"/>
              <a:gd name="connsiteY3" fmla="*/ 632002 h 1804580"/>
              <a:gd name="connsiteX4" fmla="*/ 543634 w 9198047"/>
              <a:gd name="connsiteY4" fmla="*/ 28131 h 1804580"/>
              <a:gd name="connsiteX5" fmla="*/ 0 w 9198047"/>
              <a:gd name="connsiteY5" fmla="*/ 1743824 h 1804580"/>
              <a:gd name="connsiteX0" fmla="*/ 0 w 9198047"/>
              <a:gd name="connsiteY0" fmla="*/ 1715693 h 1776449"/>
              <a:gd name="connsiteX1" fmla="*/ 9197942 w 9198047"/>
              <a:gd name="connsiteY1" fmla="*/ 1756202 h 1776449"/>
              <a:gd name="connsiteX2" fmla="*/ 9195560 w 9198047"/>
              <a:gd name="connsiteY2" fmla="*/ 1627461 h 1776449"/>
              <a:gd name="connsiteX3" fmla="*/ 5427101 w 9198047"/>
              <a:gd name="connsiteY3" fmla="*/ 603871 h 1776449"/>
              <a:gd name="connsiteX4" fmla="*/ 543634 w 9198047"/>
              <a:gd name="connsiteY4" fmla="*/ 0 h 1776449"/>
              <a:gd name="connsiteX5" fmla="*/ 0 w 9198047"/>
              <a:gd name="connsiteY5" fmla="*/ 1715693 h 1776449"/>
              <a:gd name="connsiteX0" fmla="*/ 0 w 9198047"/>
              <a:gd name="connsiteY0" fmla="*/ 1715693 h 1776449"/>
              <a:gd name="connsiteX1" fmla="*/ 9197942 w 9198047"/>
              <a:gd name="connsiteY1" fmla="*/ 1756202 h 1776449"/>
              <a:gd name="connsiteX2" fmla="*/ 9195560 w 9198047"/>
              <a:gd name="connsiteY2" fmla="*/ 1627461 h 1776449"/>
              <a:gd name="connsiteX3" fmla="*/ 5427101 w 9198047"/>
              <a:gd name="connsiteY3" fmla="*/ 603871 h 1776449"/>
              <a:gd name="connsiteX4" fmla="*/ 543634 w 9198047"/>
              <a:gd name="connsiteY4" fmla="*/ 0 h 1776449"/>
              <a:gd name="connsiteX5" fmla="*/ 0 w 9198047"/>
              <a:gd name="connsiteY5" fmla="*/ 1715693 h 1776449"/>
              <a:gd name="connsiteX0" fmla="*/ 0 w 9198047"/>
              <a:gd name="connsiteY0" fmla="*/ 1715693 h 1776449"/>
              <a:gd name="connsiteX1" fmla="*/ 9197942 w 9198047"/>
              <a:gd name="connsiteY1" fmla="*/ 1756202 h 1776449"/>
              <a:gd name="connsiteX2" fmla="*/ 9195560 w 9198047"/>
              <a:gd name="connsiteY2" fmla="*/ 1627461 h 1776449"/>
              <a:gd name="connsiteX3" fmla="*/ 5427101 w 9198047"/>
              <a:gd name="connsiteY3" fmla="*/ 603871 h 1776449"/>
              <a:gd name="connsiteX4" fmla="*/ 543634 w 9198047"/>
              <a:gd name="connsiteY4" fmla="*/ 0 h 1776449"/>
              <a:gd name="connsiteX5" fmla="*/ 0 w 9198047"/>
              <a:gd name="connsiteY5" fmla="*/ 1715693 h 1776449"/>
              <a:gd name="connsiteX0" fmla="*/ 0 w 9198047"/>
              <a:gd name="connsiteY0" fmla="*/ 1715693 h 1776449"/>
              <a:gd name="connsiteX1" fmla="*/ 9197942 w 9198047"/>
              <a:gd name="connsiteY1" fmla="*/ 1756202 h 1776449"/>
              <a:gd name="connsiteX2" fmla="*/ 9195560 w 9198047"/>
              <a:gd name="connsiteY2" fmla="*/ 1627461 h 1776449"/>
              <a:gd name="connsiteX3" fmla="*/ 5440749 w 9198047"/>
              <a:gd name="connsiteY3" fmla="*/ 617519 h 1776449"/>
              <a:gd name="connsiteX4" fmla="*/ 543634 w 9198047"/>
              <a:gd name="connsiteY4" fmla="*/ 0 h 1776449"/>
              <a:gd name="connsiteX5" fmla="*/ 0 w 9198047"/>
              <a:gd name="connsiteY5" fmla="*/ 1715693 h 1776449"/>
              <a:gd name="connsiteX0" fmla="*/ 0 w 9198047"/>
              <a:gd name="connsiteY0" fmla="*/ 1715693 h 1776449"/>
              <a:gd name="connsiteX1" fmla="*/ 9197942 w 9198047"/>
              <a:gd name="connsiteY1" fmla="*/ 1756202 h 1776449"/>
              <a:gd name="connsiteX2" fmla="*/ 9195560 w 9198047"/>
              <a:gd name="connsiteY2" fmla="*/ 1627461 h 1776449"/>
              <a:gd name="connsiteX3" fmla="*/ 5440749 w 9198047"/>
              <a:gd name="connsiteY3" fmla="*/ 617519 h 1776449"/>
              <a:gd name="connsiteX4" fmla="*/ 543634 w 9198047"/>
              <a:gd name="connsiteY4" fmla="*/ 0 h 1776449"/>
              <a:gd name="connsiteX5" fmla="*/ 0 w 9198047"/>
              <a:gd name="connsiteY5" fmla="*/ 1715693 h 1776449"/>
              <a:gd name="connsiteX0" fmla="*/ 0 w 9198047"/>
              <a:gd name="connsiteY0" fmla="*/ 1715693 h 1776449"/>
              <a:gd name="connsiteX1" fmla="*/ 9197942 w 9198047"/>
              <a:gd name="connsiteY1" fmla="*/ 1756202 h 1776449"/>
              <a:gd name="connsiteX2" fmla="*/ 9195560 w 9198047"/>
              <a:gd name="connsiteY2" fmla="*/ 1627461 h 1776449"/>
              <a:gd name="connsiteX3" fmla="*/ 5440749 w 9198047"/>
              <a:gd name="connsiteY3" fmla="*/ 617519 h 1776449"/>
              <a:gd name="connsiteX4" fmla="*/ 543634 w 9198047"/>
              <a:gd name="connsiteY4" fmla="*/ 0 h 1776449"/>
              <a:gd name="connsiteX5" fmla="*/ 0 w 9198047"/>
              <a:gd name="connsiteY5" fmla="*/ 1715693 h 1776449"/>
              <a:gd name="connsiteX0" fmla="*/ 0 w 9219322"/>
              <a:gd name="connsiteY0" fmla="*/ 1715693 h 1776449"/>
              <a:gd name="connsiteX1" fmla="*/ 9197942 w 9219322"/>
              <a:gd name="connsiteY1" fmla="*/ 1756202 h 1776449"/>
              <a:gd name="connsiteX2" fmla="*/ 9195560 w 9219322"/>
              <a:gd name="connsiteY2" fmla="*/ 1627461 h 1776449"/>
              <a:gd name="connsiteX3" fmla="*/ 6393249 w 9219322"/>
              <a:gd name="connsiteY3" fmla="*/ 636569 h 1776449"/>
              <a:gd name="connsiteX4" fmla="*/ 543634 w 9219322"/>
              <a:gd name="connsiteY4" fmla="*/ 0 h 1776449"/>
              <a:gd name="connsiteX5" fmla="*/ 0 w 9219322"/>
              <a:gd name="connsiteY5" fmla="*/ 1715693 h 1776449"/>
              <a:gd name="connsiteX0" fmla="*/ 0 w 9198047"/>
              <a:gd name="connsiteY0" fmla="*/ 1715693 h 1776449"/>
              <a:gd name="connsiteX1" fmla="*/ 9197942 w 9198047"/>
              <a:gd name="connsiteY1" fmla="*/ 1756202 h 1776449"/>
              <a:gd name="connsiteX2" fmla="*/ 9195560 w 9198047"/>
              <a:gd name="connsiteY2" fmla="*/ 1627461 h 1776449"/>
              <a:gd name="connsiteX3" fmla="*/ 6393249 w 9198047"/>
              <a:gd name="connsiteY3" fmla="*/ 636569 h 1776449"/>
              <a:gd name="connsiteX4" fmla="*/ 543634 w 9198047"/>
              <a:gd name="connsiteY4" fmla="*/ 0 h 1776449"/>
              <a:gd name="connsiteX5" fmla="*/ 0 w 9198047"/>
              <a:gd name="connsiteY5" fmla="*/ 1715693 h 1776449"/>
              <a:gd name="connsiteX0" fmla="*/ 0 w 9198047"/>
              <a:gd name="connsiteY0" fmla="*/ 1715693 h 1776449"/>
              <a:gd name="connsiteX1" fmla="*/ 9197942 w 9198047"/>
              <a:gd name="connsiteY1" fmla="*/ 1756202 h 1776449"/>
              <a:gd name="connsiteX2" fmla="*/ 9195560 w 9198047"/>
              <a:gd name="connsiteY2" fmla="*/ 1627461 h 1776449"/>
              <a:gd name="connsiteX3" fmla="*/ 6393249 w 9198047"/>
              <a:gd name="connsiteY3" fmla="*/ 636569 h 1776449"/>
              <a:gd name="connsiteX4" fmla="*/ 543634 w 9198047"/>
              <a:gd name="connsiteY4" fmla="*/ 0 h 1776449"/>
              <a:gd name="connsiteX5" fmla="*/ 0 w 9198047"/>
              <a:gd name="connsiteY5" fmla="*/ 1715693 h 1776449"/>
              <a:gd name="connsiteX0" fmla="*/ 0 w 9198047"/>
              <a:gd name="connsiteY0" fmla="*/ 1715693 h 1776449"/>
              <a:gd name="connsiteX1" fmla="*/ 9197942 w 9198047"/>
              <a:gd name="connsiteY1" fmla="*/ 1756202 h 1776449"/>
              <a:gd name="connsiteX2" fmla="*/ 9195560 w 9198047"/>
              <a:gd name="connsiteY2" fmla="*/ 1627461 h 1776449"/>
              <a:gd name="connsiteX3" fmla="*/ 6383724 w 9198047"/>
              <a:gd name="connsiteY3" fmla="*/ 646094 h 1776449"/>
              <a:gd name="connsiteX4" fmla="*/ 543634 w 9198047"/>
              <a:gd name="connsiteY4" fmla="*/ 0 h 1776449"/>
              <a:gd name="connsiteX5" fmla="*/ 0 w 9198047"/>
              <a:gd name="connsiteY5" fmla="*/ 1715693 h 1776449"/>
              <a:gd name="connsiteX0" fmla="*/ 0 w 9198047"/>
              <a:gd name="connsiteY0" fmla="*/ 1715693 h 1776449"/>
              <a:gd name="connsiteX1" fmla="*/ 9197942 w 9198047"/>
              <a:gd name="connsiteY1" fmla="*/ 1756202 h 1776449"/>
              <a:gd name="connsiteX2" fmla="*/ 9195560 w 9198047"/>
              <a:gd name="connsiteY2" fmla="*/ 1627461 h 1776449"/>
              <a:gd name="connsiteX3" fmla="*/ 6383724 w 9198047"/>
              <a:gd name="connsiteY3" fmla="*/ 646094 h 1776449"/>
              <a:gd name="connsiteX4" fmla="*/ 543634 w 9198047"/>
              <a:gd name="connsiteY4" fmla="*/ 0 h 1776449"/>
              <a:gd name="connsiteX5" fmla="*/ 0 w 9198047"/>
              <a:gd name="connsiteY5" fmla="*/ 1715693 h 1776449"/>
              <a:gd name="connsiteX0" fmla="*/ 0 w 9198047"/>
              <a:gd name="connsiteY0" fmla="*/ 1715693 h 1776449"/>
              <a:gd name="connsiteX1" fmla="*/ 9197942 w 9198047"/>
              <a:gd name="connsiteY1" fmla="*/ 1756202 h 1776449"/>
              <a:gd name="connsiteX2" fmla="*/ 9195560 w 9198047"/>
              <a:gd name="connsiteY2" fmla="*/ 1627461 h 1776449"/>
              <a:gd name="connsiteX3" fmla="*/ 6383724 w 9198047"/>
              <a:gd name="connsiteY3" fmla="*/ 646094 h 1776449"/>
              <a:gd name="connsiteX4" fmla="*/ 543634 w 9198047"/>
              <a:gd name="connsiteY4" fmla="*/ 0 h 1776449"/>
              <a:gd name="connsiteX5" fmla="*/ 0 w 9198047"/>
              <a:gd name="connsiteY5" fmla="*/ 1715693 h 1776449"/>
              <a:gd name="connsiteX0" fmla="*/ 0 w 9198047"/>
              <a:gd name="connsiteY0" fmla="*/ 1715693 h 1776449"/>
              <a:gd name="connsiteX1" fmla="*/ 9197942 w 9198047"/>
              <a:gd name="connsiteY1" fmla="*/ 1756202 h 1776449"/>
              <a:gd name="connsiteX2" fmla="*/ 9195560 w 9198047"/>
              <a:gd name="connsiteY2" fmla="*/ 1627461 h 1776449"/>
              <a:gd name="connsiteX3" fmla="*/ 6383724 w 9198047"/>
              <a:gd name="connsiteY3" fmla="*/ 646094 h 1776449"/>
              <a:gd name="connsiteX4" fmla="*/ 543634 w 9198047"/>
              <a:gd name="connsiteY4" fmla="*/ 0 h 1776449"/>
              <a:gd name="connsiteX5" fmla="*/ 0 w 9198047"/>
              <a:gd name="connsiteY5" fmla="*/ 1715693 h 1776449"/>
              <a:gd name="connsiteX0" fmla="*/ 0 w 9197945"/>
              <a:gd name="connsiteY0" fmla="*/ 1715693 h 1756202"/>
              <a:gd name="connsiteX1" fmla="*/ 9197942 w 9197945"/>
              <a:gd name="connsiteY1" fmla="*/ 1756202 h 1756202"/>
              <a:gd name="connsiteX2" fmla="*/ 9062210 w 9197945"/>
              <a:gd name="connsiteY2" fmla="*/ 1436961 h 1756202"/>
              <a:gd name="connsiteX3" fmla="*/ 6383724 w 9197945"/>
              <a:gd name="connsiteY3" fmla="*/ 646094 h 1756202"/>
              <a:gd name="connsiteX4" fmla="*/ 543634 w 9197945"/>
              <a:gd name="connsiteY4" fmla="*/ 0 h 1756202"/>
              <a:gd name="connsiteX5" fmla="*/ 0 w 9197945"/>
              <a:gd name="connsiteY5" fmla="*/ 1715693 h 1756202"/>
              <a:gd name="connsiteX0" fmla="*/ 0 w 9459209"/>
              <a:gd name="connsiteY0" fmla="*/ 1715693 h 1756202"/>
              <a:gd name="connsiteX1" fmla="*/ 9197942 w 9459209"/>
              <a:gd name="connsiteY1" fmla="*/ 1756202 h 1756202"/>
              <a:gd name="connsiteX2" fmla="*/ 6383724 w 9459209"/>
              <a:gd name="connsiteY2" fmla="*/ 646094 h 1756202"/>
              <a:gd name="connsiteX3" fmla="*/ 543634 w 9459209"/>
              <a:gd name="connsiteY3" fmla="*/ 0 h 1756202"/>
              <a:gd name="connsiteX4" fmla="*/ 0 w 9459209"/>
              <a:gd name="connsiteY4" fmla="*/ 1715693 h 1756202"/>
              <a:gd name="connsiteX0" fmla="*/ 0 w 9197942"/>
              <a:gd name="connsiteY0" fmla="*/ 1715693 h 1756202"/>
              <a:gd name="connsiteX1" fmla="*/ 9197942 w 9197942"/>
              <a:gd name="connsiteY1" fmla="*/ 1756202 h 1756202"/>
              <a:gd name="connsiteX2" fmla="*/ 6383724 w 9197942"/>
              <a:gd name="connsiteY2" fmla="*/ 646094 h 1756202"/>
              <a:gd name="connsiteX3" fmla="*/ 543634 w 9197942"/>
              <a:gd name="connsiteY3" fmla="*/ 0 h 1756202"/>
              <a:gd name="connsiteX4" fmla="*/ 0 w 9197942"/>
              <a:gd name="connsiteY4" fmla="*/ 1715693 h 1756202"/>
              <a:gd name="connsiteX0" fmla="*/ 0 w 9197942"/>
              <a:gd name="connsiteY0" fmla="*/ 1715693 h 1756202"/>
              <a:gd name="connsiteX1" fmla="*/ 9197942 w 9197942"/>
              <a:gd name="connsiteY1" fmla="*/ 1756202 h 1756202"/>
              <a:gd name="connsiteX2" fmla="*/ 6383724 w 9197942"/>
              <a:gd name="connsiteY2" fmla="*/ 646094 h 1756202"/>
              <a:gd name="connsiteX3" fmla="*/ 543634 w 9197942"/>
              <a:gd name="connsiteY3" fmla="*/ 0 h 1756202"/>
              <a:gd name="connsiteX4" fmla="*/ 0 w 9197942"/>
              <a:gd name="connsiteY4" fmla="*/ 1715693 h 1756202"/>
              <a:gd name="connsiteX0" fmla="*/ 0 w 9197942"/>
              <a:gd name="connsiteY0" fmla="*/ 1715693 h 1756202"/>
              <a:gd name="connsiteX1" fmla="*/ 9197942 w 9197942"/>
              <a:gd name="connsiteY1" fmla="*/ 1756202 h 1756202"/>
              <a:gd name="connsiteX2" fmla="*/ 6383724 w 9197942"/>
              <a:gd name="connsiteY2" fmla="*/ 646094 h 1756202"/>
              <a:gd name="connsiteX3" fmla="*/ 543634 w 9197942"/>
              <a:gd name="connsiteY3" fmla="*/ 0 h 1756202"/>
              <a:gd name="connsiteX4" fmla="*/ 0 w 9197942"/>
              <a:gd name="connsiteY4" fmla="*/ 1715693 h 1756202"/>
              <a:gd name="connsiteX0" fmla="*/ 0 w 9814273"/>
              <a:gd name="connsiteY0" fmla="*/ 1715693 h 1756202"/>
              <a:gd name="connsiteX1" fmla="*/ 9197942 w 9814273"/>
              <a:gd name="connsiteY1" fmla="*/ 1756202 h 1756202"/>
              <a:gd name="connsiteX2" fmla="*/ 9145974 w 9814273"/>
              <a:gd name="connsiteY2" fmla="*/ 769919 h 1756202"/>
              <a:gd name="connsiteX3" fmla="*/ 543634 w 9814273"/>
              <a:gd name="connsiteY3" fmla="*/ 0 h 1756202"/>
              <a:gd name="connsiteX4" fmla="*/ 0 w 9814273"/>
              <a:gd name="connsiteY4" fmla="*/ 1715693 h 1756202"/>
              <a:gd name="connsiteX0" fmla="*/ 0 w 9197942"/>
              <a:gd name="connsiteY0" fmla="*/ 1715693 h 1756202"/>
              <a:gd name="connsiteX1" fmla="*/ 9197942 w 9197942"/>
              <a:gd name="connsiteY1" fmla="*/ 1756202 h 1756202"/>
              <a:gd name="connsiteX2" fmla="*/ 9145974 w 9197942"/>
              <a:gd name="connsiteY2" fmla="*/ 769919 h 1756202"/>
              <a:gd name="connsiteX3" fmla="*/ 543634 w 9197942"/>
              <a:gd name="connsiteY3" fmla="*/ 0 h 1756202"/>
              <a:gd name="connsiteX4" fmla="*/ 0 w 9197942"/>
              <a:gd name="connsiteY4" fmla="*/ 1715693 h 1756202"/>
              <a:gd name="connsiteX0" fmla="*/ 0 w 9197942"/>
              <a:gd name="connsiteY0" fmla="*/ 1715693 h 1756202"/>
              <a:gd name="connsiteX1" fmla="*/ 9197942 w 9197942"/>
              <a:gd name="connsiteY1" fmla="*/ 1756202 h 1756202"/>
              <a:gd name="connsiteX2" fmla="*/ 9145974 w 9197942"/>
              <a:gd name="connsiteY2" fmla="*/ 769919 h 1756202"/>
              <a:gd name="connsiteX3" fmla="*/ 543634 w 9197942"/>
              <a:gd name="connsiteY3" fmla="*/ 0 h 1756202"/>
              <a:gd name="connsiteX4" fmla="*/ 0 w 9197942"/>
              <a:gd name="connsiteY4" fmla="*/ 1715693 h 1756202"/>
              <a:gd name="connsiteX0" fmla="*/ 0 w 9145974"/>
              <a:gd name="connsiteY0" fmla="*/ 1715693 h 1715693"/>
              <a:gd name="connsiteX1" fmla="*/ 8835992 w 9145974"/>
              <a:gd name="connsiteY1" fmla="*/ 1518077 h 1715693"/>
              <a:gd name="connsiteX2" fmla="*/ 9145974 w 9145974"/>
              <a:gd name="connsiteY2" fmla="*/ 769919 h 1715693"/>
              <a:gd name="connsiteX3" fmla="*/ 543634 w 9145974"/>
              <a:gd name="connsiteY3" fmla="*/ 0 h 1715693"/>
              <a:gd name="connsiteX4" fmla="*/ 0 w 9145974"/>
              <a:gd name="connsiteY4" fmla="*/ 1715693 h 1715693"/>
              <a:gd name="connsiteX0" fmla="*/ 0 w 9169367"/>
              <a:gd name="connsiteY0" fmla="*/ 1715693 h 1737152"/>
              <a:gd name="connsiteX1" fmla="*/ 9169367 w 9169367"/>
              <a:gd name="connsiteY1" fmla="*/ 1737152 h 1737152"/>
              <a:gd name="connsiteX2" fmla="*/ 9145974 w 9169367"/>
              <a:gd name="connsiteY2" fmla="*/ 769919 h 1737152"/>
              <a:gd name="connsiteX3" fmla="*/ 543634 w 9169367"/>
              <a:gd name="connsiteY3" fmla="*/ 0 h 1737152"/>
              <a:gd name="connsiteX4" fmla="*/ 0 w 9169367"/>
              <a:gd name="connsiteY4" fmla="*/ 1715693 h 1737152"/>
              <a:gd name="connsiteX0" fmla="*/ 0 w 9169367"/>
              <a:gd name="connsiteY0" fmla="*/ 1715693 h 1737152"/>
              <a:gd name="connsiteX1" fmla="*/ 9169367 w 9169367"/>
              <a:gd name="connsiteY1" fmla="*/ 1737152 h 1737152"/>
              <a:gd name="connsiteX2" fmla="*/ 9145974 w 9169367"/>
              <a:gd name="connsiteY2" fmla="*/ 769919 h 1737152"/>
              <a:gd name="connsiteX3" fmla="*/ 543634 w 9169367"/>
              <a:gd name="connsiteY3" fmla="*/ 0 h 1737152"/>
              <a:gd name="connsiteX4" fmla="*/ 0 w 9169367"/>
              <a:gd name="connsiteY4" fmla="*/ 1715693 h 1737152"/>
              <a:gd name="connsiteX0" fmla="*/ 0 w 9169367"/>
              <a:gd name="connsiteY0" fmla="*/ 1728367 h 1749826"/>
              <a:gd name="connsiteX1" fmla="*/ 9169367 w 9169367"/>
              <a:gd name="connsiteY1" fmla="*/ 1749826 h 1749826"/>
              <a:gd name="connsiteX2" fmla="*/ 9145974 w 9169367"/>
              <a:gd name="connsiteY2" fmla="*/ 782593 h 1749826"/>
              <a:gd name="connsiteX3" fmla="*/ 530187 w 9169367"/>
              <a:gd name="connsiteY3" fmla="*/ 0 h 1749826"/>
              <a:gd name="connsiteX4" fmla="*/ 0 w 9169367"/>
              <a:gd name="connsiteY4" fmla="*/ 1728367 h 1749826"/>
              <a:gd name="connsiteX0" fmla="*/ 0 w 9169367"/>
              <a:gd name="connsiteY0" fmla="*/ 1728367 h 1749826"/>
              <a:gd name="connsiteX1" fmla="*/ 9169367 w 9169367"/>
              <a:gd name="connsiteY1" fmla="*/ 1749826 h 1749826"/>
              <a:gd name="connsiteX2" fmla="*/ 9145974 w 9169367"/>
              <a:gd name="connsiteY2" fmla="*/ 782593 h 1749826"/>
              <a:gd name="connsiteX3" fmla="*/ 508064 w 9169367"/>
              <a:gd name="connsiteY3" fmla="*/ 0 h 1749826"/>
              <a:gd name="connsiteX4" fmla="*/ 0 w 9169367"/>
              <a:gd name="connsiteY4" fmla="*/ 1728367 h 1749826"/>
              <a:gd name="connsiteX0" fmla="*/ 0 w 9169367"/>
              <a:gd name="connsiteY0" fmla="*/ 1538262 h 1559721"/>
              <a:gd name="connsiteX1" fmla="*/ 9169367 w 9169367"/>
              <a:gd name="connsiteY1" fmla="*/ 1559721 h 1559721"/>
              <a:gd name="connsiteX2" fmla="*/ 9145974 w 9169367"/>
              <a:gd name="connsiteY2" fmla="*/ 592488 h 1559721"/>
              <a:gd name="connsiteX3" fmla="*/ 642535 w 9169367"/>
              <a:gd name="connsiteY3" fmla="*/ 0 h 1559721"/>
              <a:gd name="connsiteX4" fmla="*/ 0 w 9169367"/>
              <a:gd name="connsiteY4" fmla="*/ 1538262 h 1559721"/>
              <a:gd name="connsiteX0" fmla="*/ 0 w 9169367"/>
              <a:gd name="connsiteY0" fmla="*/ 1538262 h 1559721"/>
              <a:gd name="connsiteX1" fmla="*/ 9169367 w 9169367"/>
              <a:gd name="connsiteY1" fmla="*/ 1559721 h 1559721"/>
              <a:gd name="connsiteX2" fmla="*/ 9145974 w 9169367"/>
              <a:gd name="connsiteY2" fmla="*/ 592488 h 1559721"/>
              <a:gd name="connsiteX3" fmla="*/ 642535 w 9169367"/>
              <a:gd name="connsiteY3" fmla="*/ 0 h 1559721"/>
              <a:gd name="connsiteX4" fmla="*/ 0 w 9169367"/>
              <a:gd name="connsiteY4" fmla="*/ 1538262 h 155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367" h="1559721">
                <a:moveTo>
                  <a:pt x="0" y="1538262"/>
                </a:moveTo>
                <a:lnTo>
                  <a:pt x="9169367" y="1559721"/>
                </a:lnTo>
                <a:cubicBezTo>
                  <a:pt x="9156996" y="1276679"/>
                  <a:pt x="9140559" y="961388"/>
                  <a:pt x="9145974" y="592488"/>
                </a:cubicBezTo>
                <a:cubicBezTo>
                  <a:pt x="7036525" y="575151"/>
                  <a:pt x="809672" y="722609"/>
                  <a:pt x="642535" y="0"/>
                </a:cubicBezTo>
                <a:cubicBezTo>
                  <a:pt x="175857" y="53395"/>
                  <a:pt x="2020" y="938322"/>
                  <a:pt x="0" y="1538262"/>
                </a:cubicBezTo>
                <a:close/>
              </a:path>
            </a:pathLst>
          </a:custGeom>
          <a:gradFill flip="none" rotWithShape="1">
            <a:gsLst>
              <a:gs pos="26000">
                <a:srgbClr val="00426A"/>
              </a:gs>
              <a:gs pos="100000">
                <a:srgbClr val="6D90A6">
                  <a:alpha val="53000"/>
                </a:srgb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447" y="1538272"/>
            <a:ext cx="7711327" cy="463869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56446" y="6356351"/>
            <a:ext cx="1529603" cy="365125"/>
          </a:xfrm>
        </p:spPr>
        <p:txBody>
          <a:bodyPr/>
          <a:lstStyle/>
          <a:p>
            <a:fld id="{E14746F5-D235-4D12-9CC8-5A0194965AD2}" type="datetimeFigureOut">
              <a:rPr lang="nl-BE" smtClean="0"/>
              <a:t>31/07/18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88584" y="6356351"/>
            <a:ext cx="4378698" cy="365125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3179" y="6356351"/>
            <a:ext cx="480732" cy="365125"/>
          </a:xfrm>
        </p:spPr>
        <p:txBody>
          <a:bodyPr/>
          <a:lstStyle/>
          <a:p>
            <a:fld id="{E98C5AE4-528F-4581-816A-CA73551F11EB}" type="slidenum">
              <a:rPr lang="nl-BE" smtClean="0"/>
              <a:t>‹nr.›</a:t>
            </a:fld>
            <a:endParaRPr lang="nl-BE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52" y="6285008"/>
            <a:ext cx="1709928" cy="493776"/>
          </a:xfrm>
          <a:prstGeom prst="rect">
            <a:avLst/>
          </a:prstGeom>
        </p:spPr>
      </p:pic>
      <p:sp>
        <p:nvSpPr>
          <p:cNvPr id="11" name="Vrije vorm: vorm 10"/>
          <p:cNvSpPr/>
          <p:nvPr userDrawn="1"/>
        </p:nvSpPr>
        <p:spPr>
          <a:xfrm>
            <a:off x="-6093" y="-19052"/>
            <a:ext cx="1556739" cy="6890016"/>
          </a:xfrm>
          <a:custGeom>
            <a:avLst/>
            <a:gdLst>
              <a:gd name="connsiteX0" fmla="*/ 0 w 1854200"/>
              <a:gd name="connsiteY0" fmla="*/ 6845300 h 6858000"/>
              <a:gd name="connsiteX1" fmla="*/ 12700 w 1854200"/>
              <a:gd name="connsiteY1" fmla="*/ 0 h 6858000"/>
              <a:gd name="connsiteX2" fmla="*/ 1854200 w 1854200"/>
              <a:gd name="connsiteY2" fmla="*/ 12700 h 6858000"/>
              <a:gd name="connsiteX3" fmla="*/ 266700 w 1854200"/>
              <a:gd name="connsiteY3" fmla="*/ 6858000 h 6858000"/>
              <a:gd name="connsiteX0" fmla="*/ 0 w 1854200"/>
              <a:gd name="connsiteY0" fmla="*/ 6845300 h 6858000"/>
              <a:gd name="connsiteX1" fmla="*/ 12700 w 1854200"/>
              <a:gd name="connsiteY1" fmla="*/ 0 h 6858000"/>
              <a:gd name="connsiteX2" fmla="*/ 1854200 w 1854200"/>
              <a:gd name="connsiteY2" fmla="*/ 12700 h 6858000"/>
              <a:gd name="connsiteX3" fmla="*/ 266700 w 1854200"/>
              <a:gd name="connsiteY3" fmla="*/ 6858000 h 6858000"/>
              <a:gd name="connsiteX4" fmla="*/ 0 w 1854200"/>
              <a:gd name="connsiteY4" fmla="*/ 6845300 h 6858000"/>
              <a:gd name="connsiteX0" fmla="*/ 0 w 1854200"/>
              <a:gd name="connsiteY0" fmla="*/ 6845300 h 6858000"/>
              <a:gd name="connsiteX1" fmla="*/ 12700 w 1854200"/>
              <a:gd name="connsiteY1" fmla="*/ 0 h 6858000"/>
              <a:gd name="connsiteX2" fmla="*/ 1854200 w 1854200"/>
              <a:gd name="connsiteY2" fmla="*/ 12700 h 6858000"/>
              <a:gd name="connsiteX3" fmla="*/ 266700 w 1854200"/>
              <a:gd name="connsiteY3" fmla="*/ 6858000 h 6858000"/>
              <a:gd name="connsiteX4" fmla="*/ 0 w 1854200"/>
              <a:gd name="connsiteY4" fmla="*/ 6845300 h 6858000"/>
              <a:gd name="connsiteX0" fmla="*/ 0 w 1854200"/>
              <a:gd name="connsiteY0" fmla="*/ 6845300 h 6858000"/>
              <a:gd name="connsiteX1" fmla="*/ 12700 w 1854200"/>
              <a:gd name="connsiteY1" fmla="*/ 0 h 6858000"/>
              <a:gd name="connsiteX2" fmla="*/ 1854200 w 1854200"/>
              <a:gd name="connsiteY2" fmla="*/ 12700 h 6858000"/>
              <a:gd name="connsiteX3" fmla="*/ 266700 w 1854200"/>
              <a:gd name="connsiteY3" fmla="*/ 6858000 h 6858000"/>
              <a:gd name="connsiteX4" fmla="*/ 0 w 1854200"/>
              <a:gd name="connsiteY4" fmla="*/ 6845300 h 6858000"/>
              <a:gd name="connsiteX0" fmla="*/ 0 w 1854200"/>
              <a:gd name="connsiteY0" fmla="*/ 6845300 h 6858000"/>
              <a:gd name="connsiteX1" fmla="*/ 12700 w 1854200"/>
              <a:gd name="connsiteY1" fmla="*/ 0 h 6858000"/>
              <a:gd name="connsiteX2" fmla="*/ 1854200 w 1854200"/>
              <a:gd name="connsiteY2" fmla="*/ 12700 h 6858000"/>
              <a:gd name="connsiteX3" fmla="*/ 266700 w 1854200"/>
              <a:gd name="connsiteY3" fmla="*/ 6858000 h 6858000"/>
              <a:gd name="connsiteX4" fmla="*/ 0 w 1854200"/>
              <a:gd name="connsiteY4" fmla="*/ 6845300 h 6858000"/>
              <a:gd name="connsiteX0" fmla="*/ 0 w 1854200"/>
              <a:gd name="connsiteY0" fmla="*/ 6845300 h 6858000"/>
              <a:gd name="connsiteX1" fmla="*/ 12700 w 1854200"/>
              <a:gd name="connsiteY1" fmla="*/ 0 h 6858000"/>
              <a:gd name="connsiteX2" fmla="*/ 1854200 w 1854200"/>
              <a:gd name="connsiteY2" fmla="*/ 12700 h 6858000"/>
              <a:gd name="connsiteX3" fmla="*/ 266700 w 1854200"/>
              <a:gd name="connsiteY3" fmla="*/ 6858000 h 6858000"/>
              <a:gd name="connsiteX4" fmla="*/ 0 w 1854200"/>
              <a:gd name="connsiteY4" fmla="*/ 6845300 h 6858000"/>
              <a:gd name="connsiteX0" fmla="*/ 0 w 1856581"/>
              <a:gd name="connsiteY0" fmla="*/ 6866732 h 6866732"/>
              <a:gd name="connsiteX1" fmla="*/ 15081 w 1856581"/>
              <a:gd name="connsiteY1" fmla="*/ 0 h 6866732"/>
              <a:gd name="connsiteX2" fmla="*/ 1856581 w 1856581"/>
              <a:gd name="connsiteY2" fmla="*/ 12700 h 6866732"/>
              <a:gd name="connsiteX3" fmla="*/ 269081 w 1856581"/>
              <a:gd name="connsiteY3" fmla="*/ 6858000 h 6866732"/>
              <a:gd name="connsiteX4" fmla="*/ 0 w 1856581"/>
              <a:gd name="connsiteY4" fmla="*/ 6866732 h 6866732"/>
              <a:gd name="connsiteX0" fmla="*/ 0 w 1856581"/>
              <a:gd name="connsiteY0" fmla="*/ 6866732 h 6866732"/>
              <a:gd name="connsiteX1" fmla="*/ 15081 w 1856581"/>
              <a:gd name="connsiteY1" fmla="*/ 0 h 6866732"/>
              <a:gd name="connsiteX2" fmla="*/ 1856581 w 1856581"/>
              <a:gd name="connsiteY2" fmla="*/ 12700 h 6866732"/>
              <a:gd name="connsiteX3" fmla="*/ 269081 w 1856581"/>
              <a:gd name="connsiteY3" fmla="*/ 6858000 h 6866732"/>
              <a:gd name="connsiteX4" fmla="*/ 0 w 1856581"/>
              <a:gd name="connsiteY4" fmla="*/ 6866732 h 6866732"/>
              <a:gd name="connsiteX0" fmla="*/ 0 w 1856581"/>
              <a:gd name="connsiteY0" fmla="*/ 6866732 h 6866732"/>
              <a:gd name="connsiteX1" fmla="*/ 15081 w 1856581"/>
              <a:gd name="connsiteY1" fmla="*/ 0 h 6866732"/>
              <a:gd name="connsiteX2" fmla="*/ 1856581 w 1856581"/>
              <a:gd name="connsiteY2" fmla="*/ 12700 h 6866732"/>
              <a:gd name="connsiteX3" fmla="*/ 261938 w 1856581"/>
              <a:gd name="connsiteY3" fmla="*/ 6865143 h 6866732"/>
              <a:gd name="connsiteX4" fmla="*/ 0 w 1856581"/>
              <a:gd name="connsiteY4" fmla="*/ 6866732 h 6866732"/>
              <a:gd name="connsiteX0" fmla="*/ 4862 w 1861443"/>
              <a:gd name="connsiteY0" fmla="*/ 6871495 h 6871495"/>
              <a:gd name="connsiteX1" fmla="*/ 892 w 1861443"/>
              <a:gd name="connsiteY1" fmla="*/ 0 h 6871495"/>
              <a:gd name="connsiteX2" fmla="*/ 1861443 w 1861443"/>
              <a:gd name="connsiteY2" fmla="*/ 17463 h 6871495"/>
              <a:gd name="connsiteX3" fmla="*/ 266800 w 1861443"/>
              <a:gd name="connsiteY3" fmla="*/ 6869906 h 6871495"/>
              <a:gd name="connsiteX4" fmla="*/ 4862 w 1861443"/>
              <a:gd name="connsiteY4" fmla="*/ 6871495 h 6871495"/>
              <a:gd name="connsiteX0" fmla="*/ 4862 w 1861443"/>
              <a:gd name="connsiteY0" fmla="*/ 6871495 h 6871495"/>
              <a:gd name="connsiteX1" fmla="*/ 892 w 1861443"/>
              <a:gd name="connsiteY1" fmla="*/ 0 h 6871495"/>
              <a:gd name="connsiteX2" fmla="*/ 1861443 w 1861443"/>
              <a:gd name="connsiteY2" fmla="*/ 17463 h 6871495"/>
              <a:gd name="connsiteX3" fmla="*/ 266800 w 1861443"/>
              <a:gd name="connsiteY3" fmla="*/ 6869906 h 6871495"/>
              <a:gd name="connsiteX4" fmla="*/ 4862 w 1861443"/>
              <a:gd name="connsiteY4" fmla="*/ 6871495 h 6871495"/>
              <a:gd name="connsiteX0" fmla="*/ 4862 w 1873349"/>
              <a:gd name="connsiteY0" fmla="*/ 6875464 h 6875464"/>
              <a:gd name="connsiteX1" fmla="*/ 892 w 1873349"/>
              <a:gd name="connsiteY1" fmla="*/ 3969 h 6875464"/>
              <a:gd name="connsiteX2" fmla="*/ 1873349 w 1873349"/>
              <a:gd name="connsiteY2" fmla="*/ 0 h 6875464"/>
              <a:gd name="connsiteX3" fmla="*/ 266800 w 1873349"/>
              <a:gd name="connsiteY3" fmla="*/ 6873875 h 6875464"/>
              <a:gd name="connsiteX4" fmla="*/ 4862 w 1873349"/>
              <a:gd name="connsiteY4" fmla="*/ 6875464 h 6875464"/>
              <a:gd name="connsiteX0" fmla="*/ 4862 w 1870968"/>
              <a:gd name="connsiteY0" fmla="*/ 6873083 h 6873083"/>
              <a:gd name="connsiteX1" fmla="*/ 892 w 1870968"/>
              <a:gd name="connsiteY1" fmla="*/ 1588 h 6873083"/>
              <a:gd name="connsiteX2" fmla="*/ 1870968 w 1870968"/>
              <a:gd name="connsiteY2" fmla="*/ 0 h 6873083"/>
              <a:gd name="connsiteX3" fmla="*/ 266800 w 1870968"/>
              <a:gd name="connsiteY3" fmla="*/ 6871494 h 6873083"/>
              <a:gd name="connsiteX4" fmla="*/ 4862 w 1870968"/>
              <a:gd name="connsiteY4" fmla="*/ 6873083 h 6873083"/>
              <a:gd name="connsiteX0" fmla="*/ 4862 w 1870968"/>
              <a:gd name="connsiteY0" fmla="*/ 6873083 h 6873083"/>
              <a:gd name="connsiteX1" fmla="*/ 892 w 1870968"/>
              <a:gd name="connsiteY1" fmla="*/ 1588 h 6873083"/>
              <a:gd name="connsiteX2" fmla="*/ 1870968 w 1870968"/>
              <a:gd name="connsiteY2" fmla="*/ 0 h 6873083"/>
              <a:gd name="connsiteX3" fmla="*/ 266800 w 1870968"/>
              <a:gd name="connsiteY3" fmla="*/ 6871494 h 6873083"/>
              <a:gd name="connsiteX4" fmla="*/ 4862 w 1870968"/>
              <a:gd name="connsiteY4" fmla="*/ 6873083 h 6873083"/>
              <a:gd name="connsiteX0" fmla="*/ 4862 w 1870968"/>
              <a:gd name="connsiteY0" fmla="*/ 6873083 h 6873083"/>
              <a:gd name="connsiteX1" fmla="*/ 892 w 1870968"/>
              <a:gd name="connsiteY1" fmla="*/ 1588 h 6873083"/>
              <a:gd name="connsiteX2" fmla="*/ 1870968 w 1870968"/>
              <a:gd name="connsiteY2" fmla="*/ 0 h 6873083"/>
              <a:gd name="connsiteX3" fmla="*/ 266800 w 1870968"/>
              <a:gd name="connsiteY3" fmla="*/ 6871494 h 6873083"/>
              <a:gd name="connsiteX4" fmla="*/ 4862 w 1870968"/>
              <a:gd name="connsiteY4" fmla="*/ 6873083 h 6873083"/>
              <a:gd name="connsiteX0" fmla="*/ 4862 w 1870968"/>
              <a:gd name="connsiteY0" fmla="*/ 6873083 h 6873083"/>
              <a:gd name="connsiteX1" fmla="*/ 892 w 1870968"/>
              <a:gd name="connsiteY1" fmla="*/ 1588 h 6873083"/>
              <a:gd name="connsiteX2" fmla="*/ 1870968 w 1870968"/>
              <a:gd name="connsiteY2" fmla="*/ 0 h 6873083"/>
              <a:gd name="connsiteX3" fmla="*/ 162025 w 1870968"/>
              <a:gd name="connsiteY3" fmla="*/ 6871494 h 6873083"/>
              <a:gd name="connsiteX4" fmla="*/ 4862 w 1870968"/>
              <a:gd name="connsiteY4" fmla="*/ 6873083 h 6873083"/>
              <a:gd name="connsiteX0" fmla="*/ 4862 w 1870968"/>
              <a:gd name="connsiteY0" fmla="*/ 6873083 h 6873083"/>
              <a:gd name="connsiteX1" fmla="*/ 892 w 1870968"/>
              <a:gd name="connsiteY1" fmla="*/ 1588 h 6873083"/>
              <a:gd name="connsiteX2" fmla="*/ 1870968 w 1870968"/>
              <a:gd name="connsiteY2" fmla="*/ 0 h 6873083"/>
              <a:gd name="connsiteX3" fmla="*/ 252513 w 1870968"/>
              <a:gd name="connsiteY3" fmla="*/ 6871494 h 6873083"/>
              <a:gd name="connsiteX4" fmla="*/ 4862 w 1870968"/>
              <a:gd name="connsiteY4" fmla="*/ 6873083 h 6873083"/>
              <a:gd name="connsiteX0" fmla="*/ 4862 w 1870968"/>
              <a:gd name="connsiteY0" fmla="*/ 6873083 h 6873083"/>
              <a:gd name="connsiteX1" fmla="*/ 892 w 1870968"/>
              <a:gd name="connsiteY1" fmla="*/ 1588 h 6873083"/>
              <a:gd name="connsiteX2" fmla="*/ 1870968 w 1870968"/>
              <a:gd name="connsiteY2" fmla="*/ 0 h 6873083"/>
              <a:gd name="connsiteX3" fmla="*/ 252513 w 1870968"/>
              <a:gd name="connsiteY3" fmla="*/ 6871494 h 6873083"/>
              <a:gd name="connsiteX4" fmla="*/ 4862 w 1870968"/>
              <a:gd name="connsiteY4" fmla="*/ 6873083 h 6873083"/>
              <a:gd name="connsiteX0" fmla="*/ 4862 w 1870968"/>
              <a:gd name="connsiteY0" fmla="*/ 6873083 h 6873083"/>
              <a:gd name="connsiteX1" fmla="*/ 892 w 1870968"/>
              <a:gd name="connsiteY1" fmla="*/ 1588 h 6873083"/>
              <a:gd name="connsiteX2" fmla="*/ 1870968 w 1870968"/>
              <a:gd name="connsiteY2" fmla="*/ 0 h 6873083"/>
              <a:gd name="connsiteX3" fmla="*/ 252513 w 1870968"/>
              <a:gd name="connsiteY3" fmla="*/ 6871494 h 6873083"/>
              <a:gd name="connsiteX4" fmla="*/ 4862 w 1870968"/>
              <a:gd name="connsiteY4" fmla="*/ 6873083 h 6873083"/>
              <a:gd name="connsiteX0" fmla="*/ 4862 w 1870968"/>
              <a:gd name="connsiteY0" fmla="*/ 6873083 h 6873083"/>
              <a:gd name="connsiteX1" fmla="*/ 892 w 1870968"/>
              <a:gd name="connsiteY1" fmla="*/ 1588 h 6873083"/>
              <a:gd name="connsiteX2" fmla="*/ 1870968 w 1870968"/>
              <a:gd name="connsiteY2" fmla="*/ 0 h 6873083"/>
              <a:gd name="connsiteX3" fmla="*/ 252513 w 1870968"/>
              <a:gd name="connsiteY3" fmla="*/ 6871494 h 6873083"/>
              <a:gd name="connsiteX4" fmla="*/ 4862 w 1870968"/>
              <a:gd name="connsiteY4" fmla="*/ 6873083 h 6873083"/>
              <a:gd name="connsiteX0" fmla="*/ 4862 w 1870968"/>
              <a:gd name="connsiteY0" fmla="*/ 6873083 h 6873083"/>
              <a:gd name="connsiteX1" fmla="*/ 892 w 1870968"/>
              <a:gd name="connsiteY1" fmla="*/ 1588 h 6873083"/>
              <a:gd name="connsiteX2" fmla="*/ 1870968 w 1870968"/>
              <a:gd name="connsiteY2" fmla="*/ 0 h 6873083"/>
              <a:gd name="connsiteX3" fmla="*/ 252513 w 1870968"/>
              <a:gd name="connsiteY3" fmla="*/ 6871494 h 6873083"/>
              <a:gd name="connsiteX4" fmla="*/ 4862 w 1870968"/>
              <a:gd name="connsiteY4" fmla="*/ 6873083 h 6873083"/>
              <a:gd name="connsiteX0" fmla="*/ 4862 w 1870968"/>
              <a:gd name="connsiteY0" fmla="*/ 6873083 h 6873083"/>
              <a:gd name="connsiteX1" fmla="*/ 892 w 1870968"/>
              <a:gd name="connsiteY1" fmla="*/ 1588 h 6873083"/>
              <a:gd name="connsiteX2" fmla="*/ 1870968 w 1870968"/>
              <a:gd name="connsiteY2" fmla="*/ 0 h 6873083"/>
              <a:gd name="connsiteX3" fmla="*/ 252513 w 1870968"/>
              <a:gd name="connsiteY3" fmla="*/ 6871494 h 6873083"/>
              <a:gd name="connsiteX4" fmla="*/ 4862 w 1870968"/>
              <a:gd name="connsiteY4" fmla="*/ 6873083 h 6873083"/>
              <a:gd name="connsiteX0" fmla="*/ 4862 w 1870968"/>
              <a:gd name="connsiteY0" fmla="*/ 6873083 h 6873083"/>
              <a:gd name="connsiteX1" fmla="*/ 892 w 1870968"/>
              <a:gd name="connsiteY1" fmla="*/ 1588 h 6873083"/>
              <a:gd name="connsiteX2" fmla="*/ 1870968 w 1870968"/>
              <a:gd name="connsiteY2" fmla="*/ 0 h 6873083"/>
              <a:gd name="connsiteX3" fmla="*/ 252513 w 1870968"/>
              <a:gd name="connsiteY3" fmla="*/ 6871494 h 6873083"/>
              <a:gd name="connsiteX4" fmla="*/ 4862 w 1870968"/>
              <a:gd name="connsiteY4" fmla="*/ 6873083 h 6873083"/>
              <a:gd name="connsiteX0" fmla="*/ 4862 w 1870968"/>
              <a:gd name="connsiteY0" fmla="*/ 6873083 h 6873083"/>
              <a:gd name="connsiteX1" fmla="*/ 892 w 1870968"/>
              <a:gd name="connsiteY1" fmla="*/ 1588 h 6873083"/>
              <a:gd name="connsiteX2" fmla="*/ 1870968 w 1870968"/>
              <a:gd name="connsiteY2" fmla="*/ 0 h 6873083"/>
              <a:gd name="connsiteX3" fmla="*/ 252513 w 1870968"/>
              <a:gd name="connsiteY3" fmla="*/ 6871494 h 6873083"/>
              <a:gd name="connsiteX4" fmla="*/ 4862 w 1870968"/>
              <a:gd name="connsiteY4" fmla="*/ 6873083 h 6873083"/>
              <a:gd name="connsiteX0" fmla="*/ 4862 w 1870968"/>
              <a:gd name="connsiteY0" fmla="*/ 6873083 h 6873083"/>
              <a:gd name="connsiteX1" fmla="*/ 892 w 1870968"/>
              <a:gd name="connsiteY1" fmla="*/ 1588 h 6873083"/>
              <a:gd name="connsiteX2" fmla="*/ 1870968 w 1870968"/>
              <a:gd name="connsiteY2" fmla="*/ 0 h 6873083"/>
              <a:gd name="connsiteX3" fmla="*/ 252513 w 1870968"/>
              <a:gd name="connsiteY3" fmla="*/ 6871494 h 6873083"/>
              <a:gd name="connsiteX4" fmla="*/ 4862 w 1870968"/>
              <a:gd name="connsiteY4" fmla="*/ 6873083 h 6873083"/>
              <a:gd name="connsiteX0" fmla="*/ 4862 w 1870968"/>
              <a:gd name="connsiteY0" fmla="*/ 6873083 h 6873083"/>
              <a:gd name="connsiteX1" fmla="*/ 892 w 1870968"/>
              <a:gd name="connsiteY1" fmla="*/ 1588 h 6873083"/>
              <a:gd name="connsiteX2" fmla="*/ 1870968 w 1870968"/>
              <a:gd name="connsiteY2" fmla="*/ 0 h 6873083"/>
              <a:gd name="connsiteX3" fmla="*/ 252513 w 1870968"/>
              <a:gd name="connsiteY3" fmla="*/ 6871494 h 6873083"/>
              <a:gd name="connsiteX4" fmla="*/ 4862 w 1870968"/>
              <a:gd name="connsiteY4" fmla="*/ 6873083 h 6873083"/>
              <a:gd name="connsiteX0" fmla="*/ 4862 w 1870968"/>
              <a:gd name="connsiteY0" fmla="*/ 6873083 h 6873083"/>
              <a:gd name="connsiteX1" fmla="*/ 892 w 1870968"/>
              <a:gd name="connsiteY1" fmla="*/ 1588 h 6873083"/>
              <a:gd name="connsiteX2" fmla="*/ 1870968 w 1870968"/>
              <a:gd name="connsiteY2" fmla="*/ 0 h 6873083"/>
              <a:gd name="connsiteX3" fmla="*/ 252513 w 1870968"/>
              <a:gd name="connsiteY3" fmla="*/ 6871494 h 6873083"/>
              <a:gd name="connsiteX4" fmla="*/ 4862 w 1870968"/>
              <a:gd name="connsiteY4" fmla="*/ 6873083 h 6873083"/>
              <a:gd name="connsiteX0" fmla="*/ 4862 w 1870968"/>
              <a:gd name="connsiteY0" fmla="*/ 6873083 h 6873083"/>
              <a:gd name="connsiteX1" fmla="*/ 892 w 1870968"/>
              <a:gd name="connsiteY1" fmla="*/ 1588 h 6873083"/>
              <a:gd name="connsiteX2" fmla="*/ 1870968 w 1870968"/>
              <a:gd name="connsiteY2" fmla="*/ 0 h 6873083"/>
              <a:gd name="connsiteX3" fmla="*/ 252513 w 1870968"/>
              <a:gd name="connsiteY3" fmla="*/ 6871494 h 6873083"/>
              <a:gd name="connsiteX4" fmla="*/ 4862 w 1870968"/>
              <a:gd name="connsiteY4" fmla="*/ 6873083 h 6873083"/>
              <a:gd name="connsiteX0" fmla="*/ 74505 w 1870233"/>
              <a:gd name="connsiteY0" fmla="*/ 6813816 h 6871497"/>
              <a:gd name="connsiteX1" fmla="*/ 157 w 1870233"/>
              <a:gd name="connsiteY1" fmla="*/ 1588 h 6871497"/>
              <a:gd name="connsiteX2" fmla="*/ 1870233 w 1870233"/>
              <a:gd name="connsiteY2" fmla="*/ 0 h 6871497"/>
              <a:gd name="connsiteX3" fmla="*/ 251778 w 1870233"/>
              <a:gd name="connsiteY3" fmla="*/ 6871494 h 6871497"/>
              <a:gd name="connsiteX4" fmla="*/ 74505 w 1870233"/>
              <a:gd name="connsiteY4" fmla="*/ 6813816 h 6871497"/>
              <a:gd name="connsiteX0" fmla="*/ 196401 w 1870141"/>
              <a:gd name="connsiteY0" fmla="*/ 6724916 h 6871495"/>
              <a:gd name="connsiteX1" fmla="*/ 65 w 1870141"/>
              <a:gd name="connsiteY1" fmla="*/ 1588 h 6871495"/>
              <a:gd name="connsiteX2" fmla="*/ 1870141 w 1870141"/>
              <a:gd name="connsiteY2" fmla="*/ 0 h 6871495"/>
              <a:gd name="connsiteX3" fmla="*/ 251686 w 1870141"/>
              <a:gd name="connsiteY3" fmla="*/ 6871494 h 6871495"/>
              <a:gd name="connsiteX4" fmla="*/ 196401 w 1870141"/>
              <a:gd name="connsiteY4" fmla="*/ 6724916 h 6871495"/>
              <a:gd name="connsiteX0" fmla="*/ 149500 w 1870159"/>
              <a:gd name="connsiteY0" fmla="*/ 6877316 h 6877316"/>
              <a:gd name="connsiteX1" fmla="*/ 83 w 1870159"/>
              <a:gd name="connsiteY1" fmla="*/ 1588 h 6877316"/>
              <a:gd name="connsiteX2" fmla="*/ 1870159 w 1870159"/>
              <a:gd name="connsiteY2" fmla="*/ 0 h 6877316"/>
              <a:gd name="connsiteX3" fmla="*/ 251704 w 1870159"/>
              <a:gd name="connsiteY3" fmla="*/ 6871494 h 6877316"/>
              <a:gd name="connsiteX4" fmla="*/ 149500 w 1870159"/>
              <a:gd name="connsiteY4" fmla="*/ 6877316 h 6877316"/>
              <a:gd name="connsiteX0" fmla="*/ 0 w 1720659"/>
              <a:gd name="connsiteY0" fmla="*/ 6877316 h 6877316"/>
              <a:gd name="connsiteX1" fmla="*/ 343227 w 1720659"/>
              <a:gd name="connsiteY1" fmla="*/ 272521 h 6877316"/>
              <a:gd name="connsiteX2" fmla="*/ 1720659 w 1720659"/>
              <a:gd name="connsiteY2" fmla="*/ 0 h 6877316"/>
              <a:gd name="connsiteX3" fmla="*/ 102204 w 1720659"/>
              <a:gd name="connsiteY3" fmla="*/ 6871494 h 6877316"/>
              <a:gd name="connsiteX4" fmla="*/ 0 w 1720659"/>
              <a:gd name="connsiteY4" fmla="*/ 6877316 h 6877316"/>
              <a:gd name="connsiteX0" fmla="*/ 0 w 1720659"/>
              <a:gd name="connsiteY0" fmla="*/ 6884195 h 6884195"/>
              <a:gd name="connsiteX1" fmla="*/ 5414 w 1720659"/>
              <a:gd name="connsiteY1" fmla="*/ 0 h 6884195"/>
              <a:gd name="connsiteX2" fmla="*/ 1720659 w 1720659"/>
              <a:gd name="connsiteY2" fmla="*/ 6879 h 6884195"/>
              <a:gd name="connsiteX3" fmla="*/ 102204 w 1720659"/>
              <a:gd name="connsiteY3" fmla="*/ 6878373 h 6884195"/>
              <a:gd name="connsiteX4" fmla="*/ 0 w 1720659"/>
              <a:gd name="connsiteY4" fmla="*/ 6884195 h 6884195"/>
              <a:gd name="connsiteX0" fmla="*/ 0 w 1725350"/>
              <a:gd name="connsiteY0" fmla="*/ 6890016 h 6890016"/>
              <a:gd name="connsiteX1" fmla="*/ 5414 w 1725350"/>
              <a:gd name="connsiteY1" fmla="*/ 5821 h 6890016"/>
              <a:gd name="connsiteX2" fmla="*/ 1725350 w 1725350"/>
              <a:gd name="connsiteY2" fmla="*/ 0 h 6890016"/>
              <a:gd name="connsiteX3" fmla="*/ 102204 w 1725350"/>
              <a:gd name="connsiteY3" fmla="*/ 6884194 h 6890016"/>
              <a:gd name="connsiteX4" fmla="*/ 0 w 1725350"/>
              <a:gd name="connsiteY4" fmla="*/ 6890016 h 689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5350" h="6890016">
                <a:moveTo>
                  <a:pt x="0" y="6890016"/>
                </a:moveTo>
                <a:cubicBezTo>
                  <a:pt x="4233" y="4608249"/>
                  <a:pt x="1181" y="2287588"/>
                  <a:pt x="5414" y="5821"/>
                </a:cubicBezTo>
                <a:lnTo>
                  <a:pt x="1725350" y="0"/>
                </a:lnTo>
                <a:cubicBezTo>
                  <a:pt x="431802" y="2092061"/>
                  <a:pt x="215446" y="4667515"/>
                  <a:pt x="102204" y="6884194"/>
                </a:cubicBezTo>
                <a:cubicBezTo>
                  <a:pt x="19654" y="6884724"/>
                  <a:pt x="82550" y="6889486"/>
                  <a:pt x="0" y="6890016"/>
                </a:cubicBezTo>
                <a:close/>
              </a:path>
            </a:pathLst>
          </a:custGeom>
          <a:gradFill>
            <a:gsLst>
              <a:gs pos="58000">
                <a:srgbClr val="930031"/>
              </a:gs>
              <a:gs pos="100000">
                <a:srgbClr val="AF0037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195" y="-6352"/>
            <a:ext cx="7679804" cy="116459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89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46F5-D235-4D12-9CC8-5A0194965AD2}" type="datetimeFigureOut">
              <a:rPr lang="nl-BE" smtClean="0"/>
              <a:t>31/07/18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5AE4-528F-4581-816A-CA73551F11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424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46F5-D235-4D12-9CC8-5A0194965AD2}" type="datetimeFigureOut">
              <a:rPr lang="nl-BE" smtClean="0"/>
              <a:t>31/07/18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5AE4-528F-4581-816A-CA73551F11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391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46F5-D235-4D12-9CC8-5A0194965AD2}" type="datetimeFigureOut">
              <a:rPr lang="nl-BE" smtClean="0"/>
              <a:t>31/07/18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5AE4-528F-4581-816A-CA73551F11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2566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46F5-D235-4D12-9CC8-5A0194965AD2}" type="datetimeFigureOut">
              <a:rPr lang="nl-BE" smtClean="0"/>
              <a:t>31/07/18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5AE4-528F-4581-816A-CA73551F11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5684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46F5-D235-4D12-9CC8-5A0194965AD2}" type="datetimeFigureOut">
              <a:rPr lang="nl-BE" smtClean="0"/>
              <a:t>31/07/18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5AE4-528F-4581-816A-CA73551F11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063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46F5-D235-4D12-9CC8-5A0194965AD2}" type="datetimeFigureOut">
              <a:rPr lang="nl-BE" smtClean="0"/>
              <a:t>31/07/18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5AE4-528F-4581-816A-CA73551F11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771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46F5-D235-4D12-9CC8-5A0194965AD2}" type="datetimeFigureOut">
              <a:rPr lang="nl-BE" smtClean="0"/>
              <a:t>31/07/18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5AE4-528F-4581-816A-CA73551F11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114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746F5-D235-4D12-9CC8-5A0194965AD2}" type="datetimeFigureOut">
              <a:rPr lang="nl-BE" smtClean="0"/>
              <a:t>31/07/18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C5AE4-528F-4581-816A-CA73551F11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891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el 1"/>
          <p:cNvSpPr>
            <a:spLocks noGrp="1"/>
          </p:cNvSpPr>
          <p:nvPr>
            <p:ph type="subTitle" idx="1"/>
          </p:nvPr>
        </p:nvSpPr>
        <p:spPr>
          <a:xfrm>
            <a:off x="1970914" y="2197235"/>
            <a:ext cx="5686879" cy="1003292"/>
          </a:xfrm>
        </p:spPr>
        <p:txBody>
          <a:bodyPr>
            <a:normAutofit fontScale="85000" lnSpcReduction="10000"/>
          </a:bodyPr>
          <a:lstStyle/>
          <a:p>
            <a:r>
              <a:rPr lang="en-GB" b="0" dirty="0" err="1"/>
              <a:t>RAndomised</a:t>
            </a:r>
            <a:r>
              <a:rPr lang="en-GB" b="0" dirty="0"/>
              <a:t> phase II trial of Definitive radiotherapy with or without </a:t>
            </a:r>
            <a:r>
              <a:rPr lang="en-GB" b="0" dirty="0" err="1"/>
              <a:t>metFORMin</a:t>
            </a:r>
            <a:r>
              <a:rPr lang="en-GB" b="0" dirty="0"/>
              <a:t> in patients with Inoperable stage III Non-small cell lung cancer 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28649" y="287754"/>
            <a:ext cx="8393101" cy="1909481"/>
          </a:xfrm>
        </p:spPr>
        <p:txBody>
          <a:bodyPr/>
          <a:lstStyle/>
          <a:p>
            <a:r>
              <a:rPr lang="nl-NL" dirty="0" smtClean="0"/>
              <a:t>RADFORMIN</a:t>
            </a:r>
            <a:endParaRPr lang="nl-NL" dirty="0"/>
          </a:p>
        </p:txBody>
      </p:sp>
      <p:sp>
        <p:nvSpPr>
          <p:cNvPr id="4" name="Subtitel 1"/>
          <p:cNvSpPr txBox="1">
            <a:spLocks/>
          </p:cNvSpPr>
          <p:nvPr/>
        </p:nvSpPr>
        <p:spPr>
          <a:xfrm>
            <a:off x="3334871" y="4482103"/>
            <a:ext cx="5686879" cy="1003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0" dirty="0" smtClean="0"/>
              <a:t>Mick van de Wiel</a:t>
            </a:r>
          </a:p>
          <a:p>
            <a:r>
              <a:rPr lang="nl-NL" b="0" dirty="0" smtClean="0"/>
              <a:t>PhD-fellow Thoraxoncologie</a:t>
            </a:r>
            <a:endParaRPr lang="nl-NL" b="0" dirty="0"/>
          </a:p>
        </p:txBody>
      </p:sp>
    </p:spTree>
    <p:extLst>
      <p:ext uri="{BB962C8B-B14F-4D97-AF65-F5344CB8AC3E}">
        <p14:creationId xmlns:p14="http://schemas.microsoft.com/office/powerpoint/2010/main" val="1652034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sz="2400" dirty="0">
                <a:solidFill>
                  <a:srgbClr val="00426A"/>
                </a:solidFill>
                <a:latin typeface="Arial" charset="0"/>
              </a:rPr>
              <a:t>Doet </a:t>
            </a:r>
            <a:r>
              <a:rPr lang="nl-NL" sz="2400" dirty="0" err="1">
                <a:solidFill>
                  <a:srgbClr val="00426A"/>
                </a:solidFill>
                <a:latin typeface="Arial" charset="0"/>
              </a:rPr>
              <a:t>metformine</a:t>
            </a:r>
            <a:r>
              <a:rPr lang="nl-NL" sz="2400" dirty="0">
                <a:solidFill>
                  <a:srgbClr val="00426A"/>
                </a:solidFill>
                <a:latin typeface="Arial" charset="0"/>
              </a:rPr>
              <a:t> de </a:t>
            </a:r>
            <a:r>
              <a:rPr lang="nl-NL" sz="2400" dirty="0" err="1">
                <a:solidFill>
                  <a:srgbClr val="00426A"/>
                </a:solidFill>
                <a:latin typeface="Arial" charset="0"/>
              </a:rPr>
              <a:t>hypoxische</a:t>
            </a:r>
            <a:r>
              <a:rPr lang="nl-NL" sz="2400" dirty="0">
                <a:solidFill>
                  <a:srgbClr val="00426A"/>
                </a:solidFill>
                <a:latin typeface="Arial" charset="0"/>
              </a:rPr>
              <a:t> tumorfractie dalen in stadium III NSCLC om zo</a:t>
            </a:r>
            <a:r>
              <a:rPr lang="is-IS" sz="2400" dirty="0">
                <a:solidFill>
                  <a:srgbClr val="00426A"/>
                </a:solidFill>
                <a:latin typeface="Arial" charset="0"/>
              </a:rPr>
              <a:t>…</a:t>
            </a:r>
            <a:r>
              <a:rPr lang="nl-NL" sz="2400" dirty="0">
                <a:solidFill>
                  <a:srgbClr val="00426A"/>
                </a:solidFill>
                <a:latin typeface="Arial" charset="0"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nl-NL" sz="2000" dirty="0">
                <a:solidFill>
                  <a:srgbClr val="00426A"/>
                </a:solidFill>
                <a:latin typeface="Arial" charset="0"/>
                <a:cs typeface="Arial" charset="0"/>
              </a:rPr>
              <a:t>een toename in RT-geïnduceerde apoptose te creëren in longtumorcellen?</a:t>
            </a:r>
          </a:p>
          <a:p>
            <a:pPr lvl="1">
              <a:lnSpc>
                <a:spcPct val="100000"/>
              </a:lnSpc>
            </a:pPr>
            <a:r>
              <a:rPr lang="nl-NL" sz="2000" dirty="0">
                <a:solidFill>
                  <a:srgbClr val="00426A"/>
                </a:solidFill>
                <a:latin typeface="Arial" charset="0"/>
                <a:cs typeface="Arial" charset="0"/>
              </a:rPr>
              <a:t>locoregionale controle in deze patiënten te verbeteren?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 smtClean="0"/>
              <a:t>RESEARCH HYPOTHESE</a:t>
            </a:r>
            <a:endParaRPr lang="nl-BE" sz="2800" dirty="0"/>
          </a:p>
        </p:txBody>
      </p:sp>
      <p:pic>
        <p:nvPicPr>
          <p:cNvPr id="4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3429000"/>
            <a:ext cx="28575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019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nl-NL" sz="2400" dirty="0" smtClean="0">
                <a:solidFill>
                  <a:srgbClr val="00426A"/>
                </a:solidFill>
                <a:latin typeface="Arial" charset="0"/>
              </a:rPr>
              <a:t>Op zoek naar biomerkers die </a:t>
            </a:r>
            <a:r>
              <a:rPr lang="nl-NL" sz="2400" dirty="0">
                <a:solidFill>
                  <a:srgbClr val="00426A"/>
                </a:solidFill>
                <a:latin typeface="Arial" charset="0"/>
              </a:rPr>
              <a:t>patiënten kunnen identificeren welke een duidelijk voordeel zouden kunnen hebben aan hypoxie-gerichte therapie.</a:t>
            </a:r>
          </a:p>
          <a:p>
            <a:pPr algn="just">
              <a:lnSpc>
                <a:spcPct val="100000"/>
              </a:lnSpc>
            </a:pPr>
            <a:r>
              <a:rPr lang="nl-NL" sz="2400" dirty="0">
                <a:solidFill>
                  <a:srgbClr val="00426A"/>
                </a:solidFill>
                <a:latin typeface="Arial" charset="0"/>
              </a:rPr>
              <a:t>PET-scan = niet-invasieve manier om tumorhypoxie te evalueren. </a:t>
            </a:r>
            <a:endParaRPr lang="nl-NL" sz="2400" dirty="0" smtClean="0">
              <a:solidFill>
                <a:srgbClr val="00426A"/>
              </a:solidFill>
              <a:latin typeface="Arial" charset="0"/>
            </a:endParaRPr>
          </a:p>
          <a:p>
            <a:pPr lvl="1" algn="just">
              <a:lnSpc>
                <a:spcPct val="100000"/>
              </a:lnSpc>
            </a:pPr>
            <a:r>
              <a:rPr lang="nl-NL" sz="1800" dirty="0" err="1" smtClean="0">
                <a:solidFill>
                  <a:srgbClr val="00426A"/>
                </a:solidFill>
                <a:latin typeface="Arial" charset="0"/>
                <a:cs typeface="Arial" charset="0"/>
              </a:rPr>
              <a:t>Nitroimidazole</a:t>
            </a:r>
            <a:r>
              <a:rPr lang="nl-NL" sz="1800" dirty="0">
                <a:solidFill>
                  <a:srgbClr val="00426A"/>
                </a:solidFill>
                <a:latin typeface="Arial" charset="0"/>
                <a:cs typeface="Arial" charset="0"/>
              </a:rPr>
              <a:t>-gebaseerde tracers</a:t>
            </a:r>
          </a:p>
          <a:p>
            <a:pPr lvl="1">
              <a:lnSpc>
                <a:spcPct val="100000"/>
              </a:lnSpc>
            </a:pPr>
            <a:r>
              <a:rPr lang="nl-NL" sz="1800" dirty="0">
                <a:solidFill>
                  <a:srgbClr val="00426A"/>
                </a:solidFill>
                <a:latin typeface="Arial" charset="0"/>
                <a:cs typeface="Arial" charset="0"/>
              </a:rPr>
              <a:t>Gouden standaard = </a:t>
            </a:r>
            <a:r>
              <a:rPr lang="en-GB" sz="1800" dirty="0">
                <a:solidFill>
                  <a:srgbClr val="00426A"/>
                </a:solidFill>
                <a:latin typeface="Arial" charset="0"/>
                <a:cs typeface="Arial" charset="0"/>
              </a:rPr>
              <a:t>[</a:t>
            </a:r>
            <a:r>
              <a:rPr lang="nl-NL" sz="1800" baseline="30000" dirty="0">
                <a:solidFill>
                  <a:srgbClr val="00426A"/>
                </a:solidFill>
                <a:latin typeface="Arial" charset="0"/>
                <a:cs typeface="Arial" charset="0"/>
              </a:rPr>
              <a:t>18</a:t>
            </a:r>
            <a:r>
              <a:rPr lang="nl-NL" sz="1800" dirty="0">
                <a:solidFill>
                  <a:srgbClr val="00426A"/>
                </a:solidFill>
                <a:latin typeface="Arial" charset="0"/>
                <a:cs typeface="Arial" charset="0"/>
              </a:rPr>
              <a:t>F</a:t>
            </a:r>
            <a:r>
              <a:rPr lang="en-GB" sz="1800" dirty="0" smtClean="0">
                <a:solidFill>
                  <a:srgbClr val="00426A"/>
                </a:solidFill>
                <a:latin typeface="Arial" charset="0"/>
                <a:cs typeface="Arial" charset="0"/>
              </a:rPr>
              <a:t>]</a:t>
            </a:r>
            <a:r>
              <a:rPr lang="nl-NL" sz="1800" dirty="0" smtClean="0">
                <a:solidFill>
                  <a:srgbClr val="00426A"/>
                </a:solidFill>
                <a:latin typeface="Arial" charset="0"/>
                <a:cs typeface="Arial" charset="0"/>
              </a:rPr>
              <a:t>FMISO, </a:t>
            </a:r>
            <a:r>
              <a:rPr lang="en-GB" sz="1800" dirty="0">
                <a:solidFill>
                  <a:srgbClr val="00426A"/>
                </a:solidFill>
                <a:latin typeface="Arial" charset="0"/>
                <a:cs typeface="Arial" charset="0"/>
              </a:rPr>
              <a:t>[</a:t>
            </a:r>
            <a:r>
              <a:rPr lang="nl-NL" sz="1800" baseline="30000" dirty="0">
                <a:solidFill>
                  <a:srgbClr val="00426A"/>
                </a:solidFill>
                <a:latin typeface="Arial" charset="0"/>
                <a:cs typeface="Arial" charset="0"/>
              </a:rPr>
              <a:t>18</a:t>
            </a:r>
            <a:r>
              <a:rPr lang="nl-NL" sz="1800" dirty="0">
                <a:solidFill>
                  <a:srgbClr val="00426A"/>
                </a:solidFill>
                <a:latin typeface="Arial" charset="0"/>
                <a:cs typeface="Arial" charset="0"/>
              </a:rPr>
              <a:t>F</a:t>
            </a:r>
            <a:r>
              <a:rPr lang="en-GB" sz="1800" dirty="0" smtClean="0">
                <a:solidFill>
                  <a:srgbClr val="00426A"/>
                </a:solidFill>
                <a:latin typeface="Arial" charset="0"/>
                <a:cs typeface="Arial" charset="0"/>
              </a:rPr>
              <a:t>]</a:t>
            </a:r>
            <a:r>
              <a:rPr lang="nl-NL" sz="1800" dirty="0" smtClean="0">
                <a:solidFill>
                  <a:srgbClr val="00426A"/>
                </a:solidFill>
                <a:latin typeface="Arial" charset="0"/>
                <a:cs typeface="Arial" charset="0"/>
              </a:rPr>
              <a:t>HX</a:t>
            </a:r>
            <a:r>
              <a:rPr lang="nl-NL" sz="1800" baseline="-25000" dirty="0" smtClean="0">
                <a:solidFill>
                  <a:srgbClr val="00426A"/>
                </a:solidFill>
                <a:latin typeface="Arial" charset="0"/>
                <a:cs typeface="Arial" charset="0"/>
              </a:rPr>
              <a:t>4</a:t>
            </a:r>
          </a:p>
          <a:p>
            <a:pPr lvl="1">
              <a:lnSpc>
                <a:spcPct val="100000"/>
              </a:lnSpc>
            </a:pPr>
            <a:r>
              <a:rPr lang="nl-NL" sz="1800" dirty="0">
                <a:solidFill>
                  <a:srgbClr val="00426A"/>
                </a:solidFill>
                <a:latin typeface="Arial" charset="0"/>
              </a:rPr>
              <a:t>Op heden nog niet gebruikt om al dan niet gerichte behandeling te </a:t>
            </a:r>
            <a:r>
              <a:rPr lang="nl-NL" sz="1800" dirty="0" smtClean="0">
                <a:solidFill>
                  <a:srgbClr val="00426A"/>
                </a:solidFill>
                <a:latin typeface="Arial" charset="0"/>
              </a:rPr>
              <a:t>geven</a:t>
            </a:r>
            <a:endParaRPr lang="nl-NL" sz="1800" dirty="0">
              <a:solidFill>
                <a:srgbClr val="00426A"/>
              </a:solidFill>
              <a:latin typeface="Arial" charset="0"/>
            </a:endParaRPr>
          </a:p>
          <a:p>
            <a:pPr lvl="1">
              <a:lnSpc>
                <a:spcPct val="100000"/>
              </a:lnSpc>
            </a:pPr>
            <a:endParaRPr lang="nl-NL" sz="2000" baseline="-25000" dirty="0">
              <a:solidFill>
                <a:srgbClr val="00426A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 smtClean="0"/>
              <a:t>TRANSLATIONEEL ONDERZOEK</a:t>
            </a:r>
            <a:endParaRPr lang="nl-BE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10" y="4826000"/>
            <a:ext cx="2814993" cy="187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19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 err="1" smtClean="0">
                <a:solidFill>
                  <a:srgbClr val="003366"/>
                </a:solidFill>
              </a:rPr>
              <a:t>Study</a:t>
            </a:r>
            <a:r>
              <a:rPr lang="nl-NL" dirty="0" smtClean="0">
                <a:solidFill>
                  <a:srgbClr val="003366"/>
                </a:solidFill>
              </a:rPr>
              <a:t> </a:t>
            </a:r>
            <a:r>
              <a:rPr lang="nl-NL" dirty="0" err="1" smtClean="0">
                <a:solidFill>
                  <a:srgbClr val="003366"/>
                </a:solidFill>
              </a:rPr>
              <a:t>objectives</a:t>
            </a:r>
            <a:r>
              <a:rPr lang="nl-NL" dirty="0" smtClean="0">
                <a:solidFill>
                  <a:srgbClr val="003366"/>
                </a:solidFill>
              </a:rPr>
              <a:t> &amp; </a:t>
            </a:r>
            <a:r>
              <a:rPr lang="nl-NL" dirty="0" err="1" smtClean="0">
                <a:solidFill>
                  <a:srgbClr val="003366"/>
                </a:solidFill>
              </a:rPr>
              <a:t>Endpoints</a:t>
            </a:r>
            <a:endParaRPr lang="nl-NL" dirty="0" smtClean="0">
              <a:solidFill>
                <a:srgbClr val="003366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dirty="0" err="1" smtClean="0">
                <a:solidFill>
                  <a:srgbClr val="003366"/>
                </a:solidFill>
              </a:rPr>
              <a:t>Eligibility</a:t>
            </a:r>
            <a:r>
              <a:rPr lang="nl-NL" dirty="0" smtClean="0">
                <a:solidFill>
                  <a:srgbClr val="003366"/>
                </a:solidFill>
              </a:rPr>
              <a:t> Criteria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err="1" smtClean="0">
                <a:solidFill>
                  <a:srgbClr val="003366"/>
                </a:solidFill>
              </a:rPr>
              <a:t>Study</a:t>
            </a:r>
            <a:r>
              <a:rPr lang="nl-NL" dirty="0" smtClean="0">
                <a:solidFill>
                  <a:srgbClr val="003366"/>
                </a:solidFill>
              </a:rPr>
              <a:t> Design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>
                <a:solidFill>
                  <a:srgbClr val="003366"/>
                </a:solidFill>
              </a:rPr>
              <a:t>Treatment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>
                <a:solidFill>
                  <a:srgbClr val="003366"/>
                </a:solidFill>
              </a:rPr>
              <a:t>Withdrawal criteria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err="1" smtClean="0">
                <a:solidFill>
                  <a:srgbClr val="003366"/>
                </a:solidFill>
              </a:rPr>
              <a:t>Toxicities</a:t>
            </a:r>
            <a:r>
              <a:rPr lang="nl-NL" dirty="0" smtClean="0">
                <a:solidFill>
                  <a:srgbClr val="003366"/>
                </a:solidFill>
              </a:rPr>
              <a:t> and </a:t>
            </a:r>
            <a:r>
              <a:rPr lang="nl-NL" dirty="0" err="1" smtClean="0">
                <a:solidFill>
                  <a:srgbClr val="003366"/>
                </a:solidFill>
              </a:rPr>
              <a:t>schedule</a:t>
            </a:r>
            <a:r>
              <a:rPr lang="nl-NL" dirty="0" smtClean="0">
                <a:solidFill>
                  <a:srgbClr val="003366"/>
                </a:solidFill>
              </a:rPr>
              <a:t> </a:t>
            </a:r>
            <a:r>
              <a:rPr lang="nl-NL" dirty="0" err="1" smtClean="0">
                <a:solidFill>
                  <a:srgbClr val="003366"/>
                </a:solidFill>
              </a:rPr>
              <a:t>modifications</a:t>
            </a:r>
            <a:endParaRPr lang="nl-NL" dirty="0" smtClean="0">
              <a:solidFill>
                <a:srgbClr val="003366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dirty="0" smtClean="0">
                <a:solidFill>
                  <a:srgbClr val="003366"/>
                </a:solidFill>
              </a:rPr>
              <a:t>Concomitant </a:t>
            </a:r>
            <a:r>
              <a:rPr lang="nl-NL" dirty="0" err="1" smtClean="0">
                <a:solidFill>
                  <a:srgbClr val="003366"/>
                </a:solidFill>
              </a:rPr>
              <a:t>Medications</a:t>
            </a:r>
            <a:endParaRPr lang="nl-NL" dirty="0" smtClean="0">
              <a:solidFill>
                <a:srgbClr val="003366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dirty="0" err="1" smtClean="0">
                <a:solidFill>
                  <a:srgbClr val="003366"/>
                </a:solidFill>
              </a:rPr>
              <a:t>Clinical</a:t>
            </a:r>
            <a:r>
              <a:rPr lang="nl-NL" dirty="0" smtClean="0">
                <a:solidFill>
                  <a:srgbClr val="003366"/>
                </a:solidFill>
              </a:rPr>
              <a:t> </a:t>
            </a:r>
            <a:r>
              <a:rPr lang="nl-NL" dirty="0" err="1" smtClean="0">
                <a:solidFill>
                  <a:srgbClr val="003366"/>
                </a:solidFill>
              </a:rPr>
              <a:t>evaluation</a:t>
            </a:r>
            <a:r>
              <a:rPr lang="nl-NL" dirty="0" smtClean="0">
                <a:solidFill>
                  <a:srgbClr val="003366"/>
                </a:solidFill>
              </a:rPr>
              <a:t>, </a:t>
            </a:r>
            <a:r>
              <a:rPr lang="nl-NL" dirty="0" err="1" smtClean="0">
                <a:solidFill>
                  <a:srgbClr val="003366"/>
                </a:solidFill>
              </a:rPr>
              <a:t>laboratory</a:t>
            </a:r>
            <a:r>
              <a:rPr lang="nl-NL" dirty="0" smtClean="0">
                <a:solidFill>
                  <a:srgbClr val="003366"/>
                </a:solidFill>
              </a:rPr>
              <a:t> tests and follow-up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sz="2800" dirty="0" smtClean="0"/>
              <a:t>STUDY OVERVIEW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119245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nl-NL" sz="2800" dirty="0"/>
              <a:t>1. STUDY OBJECTIVES &amp; </a:t>
            </a:r>
            <a:r>
              <a:rPr lang="nl-NL" sz="2800" dirty="0" smtClean="0"/>
              <a:t>ENDPOINTS</a:t>
            </a:r>
            <a:endParaRPr lang="nl-NL" sz="2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089" y="1559073"/>
            <a:ext cx="4438106" cy="409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32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u="sng" dirty="0">
                <a:solidFill>
                  <a:srgbClr val="003366"/>
                </a:solidFill>
              </a:rPr>
              <a:t>Primary Objective:  </a:t>
            </a:r>
            <a:endParaRPr lang="nl-BE" dirty="0">
              <a:solidFill>
                <a:srgbClr val="003366"/>
              </a:solidFill>
            </a:endParaRPr>
          </a:p>
          <a:p>
            <a:pPr marL="457200" lvl="1" indent="0" algn="just">
              <a:buNone/>
            </a:pPr>
            <a:r>
              <a:rPr lang="en-GB" sz="2400" dirty="0">
                <a:solidFill>
                  <a:srgbClr val="003366"/>
                </a:solidFill>
              </a:rPr>
              <a:t>Study the effect of metformin when added to definitive locoregional radiotherapy on locoregional control and relapse rate in stage III non-small cell lung </a:t>
            </a:r>
            <a:r>
              <a:rPr lang="en-GB" sz="2400" dirty="0" smtClean="0">
                <a:solidFill>
                  <a:srgbClr val="003366"/>
                </a:solidFill>
              </a:rPr>
              <a:t>cancer patients </a:t>
            </a:r>
            <a:r>
              <a:rPr lang="en-GB" sz="2400" dirty="0">
                <a:solidFill>
                  <a:srgbClr val="003366"/>
                </a:solidFill>
              </a:rPr>
              <a:t>receiving </a:t>
            </a:r>
            <a:r>
              <a:rPr lang="en-GB" sz="2400" dirty="0">
                <a:solidFill>
                  <a:srgbClr val="930031"/>
                </a:solidFill>
              </a:rPr>
              <a:t>sequential</a:t>
            </a:r>
            <a:r>
              <a:rPr lang="en-GB" sz="2400" dirty="0">
                <a:solidFill>
                  <a:srgbClr val="003366"/>
                </a:solidFill>
              </a:rPr>
              <a:t> </a:t>
            </a:r>
            <a:r>
              <a:rPr lang="en-GB" sz="2400" dirty="0" smtClean="0">
                <a:solidFill>
                  <a:srgbClr val="003366"/>
                </a:solidFill>
              </a:rPr>
              <a:t>chemoradiotherapy</a:t>
            </a:r>
          </a:p>
          <a:p>
            <a:pPr marL="457200" lvl="1" indent="0" algn="just">
              <a:buNone/>
            </a:pPr>
            <a:endParaRPr lang="nl-BE" sz="2400" dirty="0">
              <a:solidFill>
                <a:srgbClr val="003366"/>
              </a:solidFill>
            </a:endParaRPr>
          </a:p>
          <a:p>
            <a:pPr algn="just"/>
            <a:r>
              <a:rPr lang="en-GB" u="sng" dirty="0">
                <a:solidFill>
                  <a:srgbClr val="003366"/>
                </a:solidFill>
              </a:rPr>
              <a:t>Secondary Objectives:</a:t>
            </a:r>
            <a:endParaRPr lang="nl-BE" dirty="0">
              <a:solidFill>
                <a:srgbClr val="003366"/>
              </a:solidFill>
            </a:endParaRPr>
          </a:p>
          <a:p>
            <a:pPr marL="457200" lvl="1" indent="0" algn="just">
              <a:buNone/>
            </a:pPr>
            <a:r>
              <a:rPr lang="en-GB" sz="2400" dirty="0">
                <a:solidFill>
                  <a:srgbClr val="003366"/>
                </a:solidFill>
              </a:rPr>
              <a:t>Identify subsets of patients who derive maximum benefit of adding metformin to radiotherapy using innovative biomarkers</a:t>
            </a:r>
            <a:r>
              <a:rPr lang="nl-BE" sz="2400" dirty="0">
                <a:solidFill>
                  <a:srgbClr val="003366"/>
                </a:solidFill>
              </a:rPr>
              <a:t> </a:t>
            </a:r>
            <a:endParaRPr lang="nl-NL" sz="2400" dirty="0">
              <a:solidFill>
                <a:srgbClr val="003366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sz="2800" dirty="0" smtClean="0"/>
              <a:t>1.1 OBJECTIVES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293850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u="sng" dirty="0">
                <a:solidFill>
                  <a:srgbClr val="003366"/>
                </a:solidFill>
              </a:rPr>
              <a:t>Primary Endpoint: </a:t>
            </a:r>
            <a:endParaRPr lang="nl-BE" dirty="0">
              <a:solidFill>
                <a:srgbClr val="003366"/>
              </a:solidFill>
            </a:endParaRPr>
          </a:p>
          <a:p>
            <a:pPr marL="457200" lvl="1" indent="0">
              <a:buNone/>
            </a:pPr>
            <a:r>
              <a:rPr lang="en-GB" sz="2600" dirty="0">
                <a:solidFill>
                  <a:srgbClr val="003366"/>
                </a:solidFill>
              </a:rPr>
              <a:t>Proportion of patients free of </a:t>
            </a:r>
            <a:r>
              <a:rPr lang="en-GB" sz="2600" dirty="0">
                <a:solidFill>
                  <a:srgbClr val="930031"/>
                </a:solidFill>
              </a:rPr>
              <a:t>locoregional progression after 1 </a:t>
            </a:r>
            <a:r>
              <a:rPr lang="en-GB" sz="2600" dirty="0" smtClean="0">
                <a:solidFill>
                  <a:srgbClr val="930031"/>
                </a:solidFill>
              </a:rPr>
              <a:t>year</a:t>
            </a:r>
          </a:p>
          <a:p>
            <a:pPr marL="457200" lvl="1" indent="0">
              <a:buNone/>
            </a:pPr>
            <a:endParaRPr lang="nl-BE" dirty="0">
              <a:solidFill>
                <a:srgbClr val="003366"/>
              </a:solidFill>
            </a:endParaRPr>
          </a:p>
          <a:p>
            <a:r>
              <a:rPr lang="en-GB" u="sng" dirty="0">
                <a:solidFill>
                  <a:srgbClr val="003366"/>
                </a:solidFill>
              </a:rPr>
              <a:t>Secondary Endpoints: </a:t>
            </a:r>
            <a:endParaRPr lang="nl-BE" dirty="0">
              <a:solidFill>
                <a:srgbClr val="003366"/>
              </a:solidFill>
            </a:endParaRPr>
          </a:p>
          <a:p>
            <a:pPr lvl="1">
              <a:buFont typeface="Wingdings" charset="2"/>
              <a:buChar char="Ø"/>
            </a:pPr>
            <a:r>
              <a:rPr lang="en-GB" sz="2600" dirty="0">
                <a:solidFill>
                  <a:srgbClr val="003366"/>
                </a:solidFill>
              </a:rPr>
              <a:t>Overall survival (OS), time to progression (TTP) and progression free survival (PFS).</a:t>
            </a:r>
            <a:endParaRPr lang="nl-BE" sz="2600" dirty="0">
              <a:solidFill>
                <a:srgbClr val="003366"/>
              </a:solidFill>
            </a:endParaRPr>
          </a:p>
          <a:p>
            <a:pPr lvl="1">
              <a:buFont typeface="Wingdings" charset="2"/>
              <a:buChar char="Ø"/>
            </a:pPr>
            <a:r>
              <a:rPr lang="en-GB" sz="2600" dirty="0">
                <a:solidFill>
                  <a:srgbClr val="003366"/>
                </a:solidFill>
              </a:rPr>
              <a:t>Dynamics of F-HX4 uptake with metformin and chemotherapy</a:t>
            </a:r>
            <a:endParaRPr lang="nl-BE" sz="2600" dirty="0">
              <a:solidFill>
                <a:srgbClr val="003366"/>
              </a:solidFill>
            </a:endParaRPr>
          </a:p>
          <a:p>
            <a:pPr lvl="1">
              <a:buFont typeface="Wingdings" charset="2"/>
              <a:buChar char="Ø"/>
            </a:pPr>
            <a:r>
              <a:rPr lang="en-GB" sz="2600" dirty="0">
                <a:solidFill>
                  <a:srgbClr val="003366"/>
                </a:solidFill>
              </a:rPr>
              <a:t>Impact of F-HX4 dynamics on recurrence rate</a:t>
            </a:r>
            <a:endParaRPr lang="nl-BE" sz="2600" dirty="0">
              <a:solidFill>
                <a:srgbClr val="003366"/>
              </a:solidFill>
            </a:endParaRPr>
          </a:p>
          <a:p>
            <a:pPr lvl="1">
              <a:buFont typeface="Wingdings" charset="2"/>
              <a:buChar char="Ø"/>
            </a:pPr>
            <a:r>
              <a:rPr lang="en-GB" sz="2600" dirty="0">
                <a:solidFill>
                  <a:srgbClr val="003366"/>
                </a:solidFill>
              </a:rPr>
              <a:t>Predictive value of serum biomarkers</a:t>
            </a:r>
            <a:endParaRPr lang="nl-BE" sz="2600" dirty="0">
              <a:solidFill>
                <a:srgbClr val="003366"/>
              </a:solidFill>
            </a:endParaRPr>
          </a:p>
          <a:p>
            <a:pPr lvl="1">
              <a:buFont typeface="Wingdings" charset="2"/>
              <a:buChar char="Ø"/>
            </a:pPr>
            <a:r>
              <a:rPr lang="en-GB" sz="2600" dirty="0">
                <a:solidFill>
                  <a:srgbClr val="003366"/>
                </a:solidFill>
              </a:rPr>
              <a:t>Dose dependency of metformin</a:t>
            </a:r>
            <a:r>
              <a:rPr lang="nl-BE" sz="2600" dirty="0">
                <a:solidFill>
                  <a:srgbClr val="003366"/>
                </a:solidFill>
              </a:rPr>
              <a:t> </a:t>
            </a:r>
            <a:endParaRPr lang="nl-NL" sz="2600" dirty="0">
              <a:solidFill>
                <a:srgbClr val="003366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sz="2800" dirty="0" smtClean="0"/>
              <a:t>1.2 ENDPOINTS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153929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sz="2800" dirty="0" smtClean="0"/>
              <a:t>2. ELIGIBILITY CRITERIA</a:t>
            </a:r>
            <a:endParaRPr lang="nl-NL" sz="2800" i="1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978" y="1907749"/>
            <a:ext cx="4326513" cy="319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22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2.1 INCLUSION (A)</a:t>
            </a:r>
            <a:endParaRPr lang="nl-NL" sz="2800" i="1" dirty="0"/>
          </a:p>
        </p:txBody>
      </p:sp>
      <p:sp>
        <p:nvSpPr>
          <p:cNvPr id="2" name="Rechthoek 1"/>
          <p:cNvSpPr/>
          <p:nvPr/>
        </p:nvSpPr>
        <p:spPr>
          <a:xfrm>
            <a:off x="868179" y="1335065"/>
            <a:ext cx="8086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GB" sz="2400" dirty="0">
                <a:solidFill>
                  <a:srgbClr val="003366"/>
                </a:solidFill>
              </a:rPr>
              <a:t>Provision of signed and dated informed consent form.</a:t>
            </a:r>
            <a:endParaRPr lang="nl-BE" sz="2400" i="1" dirty="0">
              <a:solidFill>
                <a:srgbClr val="003366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GB" sz="2400" dirty="0">
                <a:solidFill>
                  <a:srgbClr val="003366"/>
                </a:solidFill>
              </a:rPr>
              <a:t>Stated willingness to comply with all study procedures and availability for the duration of the study.</a:t>
            </a:r>
            <a:endParaRPr lang="nl-BE" sz="2400" i="1" dirty="0">
              <a:solidFill>
                <a:srgbClr val="003366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GB" sz="2400" dirty="0">
                <a:solidFill>
                  <a:srgbClr val="003366"/>
                </a:solidFill>
              </a:rPr>
              <a:t>Ability to take oral medication and willing to adhere to the RADFORMIN-regimen.</a:t>
            </a:r>
            <a:endParaRPr lang="nl-BE" sz="2400" i="1" dirty="0">
              <a:solidFill>
                <a:srgbClr val="003366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GB" sz="2400" dirty="0">
                <a:solidFill>
                  <a:srgbClr val="003366"/>
                </a:solidFill>
              </a:rPr>
              <a:t>Male or female, ≥ 18 years of age.</a:t>
            </a:r>
            <a:endParaRPr lang="nl-BE" sz="2400" i="1" dirty="0">
              <a:solidFill>
                <a:srgbClr val="003366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GB" sz="2400" dirty="0">
                <a:solidFill>
                  <a:srgbClr val="003366"/>
                </a:solidFill>
              </a:rPr>
              <a:t>Histological or cytological proven </a:t>
            </a:r>
            <a:r>
              <a:rPr lang="en-GB" sz="2400" dirty="0">
                <a:solidFill>
                  <a:srgbClr val="930031"/>
                </a:solidFill>
              </a:rPr>
              <a:t>stage III NSCLC </a:t>
            </a:r>
            <a:r>
              <a:rPr lang="en-GB" sz="2400" dirty="0">
                <a:solidFill>
                  <a:srgbClr val="003366"/>
                </a:solidFill>
              </a:rPr>
              <a:t>after </a:t>
            </a:r>
            <a:r>
              <a:rPr lang="en-GB" sz="2400" dirty="0">
                <a:solidFill>
                  <a:srgbClr val="930031"/>
                </a:solidFill>
              </a:rPr>
              <a:t>adequate staging </a:t>
            </a:r>
            <a:r>
              <a:rPr lang="en-GB" sz="2400" dirty="0">
                <a:solidFill>
                  <a:srgbClr val="003366"/>
                </a:solidFill>
              </a:rPr>
              <a:t>with at least FDG-PET-CT scan, contrast enhanced CT-thorax and contrast-enhanced CT/MRI brain.</a:t>
            </a:r>
            <a:endParaRPr lang="nl-BE" sz="2400" i="1" dirty="0">
              <a:solidFill>
                <a:srgbClr val="003366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GB" sz="2400" dirty="0">
                <a:solidFill>
                  <a:srgbClr val="930031"/>
                </a:solidFill>
              </a:rPr>
              <a:t>Absence of diabetes</a:t>
            </a:r>
            <a:r>
              <a:rPr lang="en-GB" sz="2400" dirty="0">
                <a:solidFill>
                  <a:srgbClr val="003366"/>
                </a:solidFill>
              </a:rPr>
              <a:t>, (diabetes is defined as fasting plasma glucose &gt;126 mg/dL or random plasma glucose &gt;200 mg/dL).</a:t>
            </a:r>
            <a:endParaRPr lang="nl-BE" sz="2400" i="1" dirty="0">
              <a:solidFill>
                <a:srgbClr val="003366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GB" sz="2400" dirty="0">
                <a:solidFill>
                  <a:srgbClr val="003366"/>
                </a:solidFill>
              </a:rPr>
              <a:t>Eastern Cooperative Oncology Group (ECOG) performance score (=WHO score) of 0-1</a:t>
            </a:r>
            <a:r>
              <a:rPr lang="en-GB" sz="2400" dirty="0" smtClean="0">
                <a:solidFill>
                  <a:srgbClr val="003366"/>
                </a:solidFill>
              </a:rPr>
              <a:t>.</a:t>
            </a:r>
            <a:endParaRPr lang="nl-BE" sz="2400" i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88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2.1 INCLUSION (B)</a:t>
            </a:r>
            <a:endParaRPr lang="nl-NL" sz="2800" i="1" dirty="0"/>
          </a:p>
        </p:txBody>
      </p:sp>
      <p:sp>
        <p:nvSpPr>
          <p:cNvPr id="2" name="Rechthoek 1"/>
          <p:cNvSpPr/>
          <p:nvPr/>
        </p:nvSpPr>
        <p:spPr>
          <a:xfrm>
            <a:off x="868179" y="1335065"/>
            <a:ext cx="8086912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 startAt="8"/>
            </a:pPr>
            <a:r>
              <a:rPr lang="en-GB" dirty="0">
                <a:solidFill>
                  <a:srgbClr val="003366"/>
                </a:solidFill>
              </a:rPr>
              <a:t>Adequate hematologic, hepatic and renal function as follows:</a:t>
            </a:r>
            <a:endParaRPr lang="nl-BE" sz="2000" i="1" dirty="0">
              <a:solidFill>
                <a:srgbClr val="003366"/>
              </a:solidFill>
            </a:endParaRPr>
          </a:p>
          <a:p>
            <a:pPr marL="857250" lvl="1" indent="-400050" algn="just">
              <a:buFont typeface="+mj-lt"/>
              <a:buAutoNum type="romanUcPeriod"/>
            </a:pPr>
            <a:r>
              <a:rPr lang="en-GB" dirty="0">
                <a:solidFill>
                  <a:srgbClr val="003366"/>
                </a:solidFill>
              </a:rPr>
              <a:t>Bone Marrow: Absolute neutrophil count ANC ≥ 1,500/mm</a:t>
            </a:r>
            <a:r>
              <a:rPr lang="en-GB" baseline="30000" dirty="0">
                <a:solidFill>
                  <a:srgbClr val="003366"/>
                </a:solidFill>
              </a:rPr>
              <a:t>3</a:t>
            </a:r>
            <a:r>
              <a:rPr lang="en-GB" dirty="0">
                <a:solidFill>
                  <a:srgbClr val="003366"/>
                </a:solidFill>
              </a:rPr>
              <a:t> (1.5 x 10</a:t>
            </a:r>
            <a:r>
              <a:rPr lang="en-GB" baseline="30000" dirty="0">
                <a:solidFill>
                  <a:srgbClr val="003366"/>
                </a:solidFill>
              </a:rPr>
              <a:t>9</a:t>
            </a:r>
            <a:r>
              <a:rPr lang="en-GB" dirty="0">
                <a:solidFill>
                  <a:srgbClr val="003366"/>
                </a:solidFill>
              </a:rPr>
              <a:t>/L); White blood cells ≥ 3,000/mm</a:t>
            </a:r>
            <a:r>
              <a:rPr lang="en-GB" baseline="30000" dirty="0">
                <a:solidFill>
                  <a:srgbClr val="003366"/>
                </a:solidFill>
              </a:rPr>
              <a:t>3</a:t>
            </a:r>
            <a:r>
              <a:rPr lang="en-GB" dirty="0">
                <a:solidFill>
                  <a:srgbClr val="003366"/>
                </a:solidFill>
              </a:rPr>
              <a:t> (3 x 10</a:t>
            </a:r>
            <a:r>
              <a:rPr lang="en-GB" baseline="30000" dirty="0">
                <a:solidFill>
                  <a:srgbClr val="003366"/>
                </a:solidFill>
              </a:rPr>
              <a:t>9</a:t>
            </a:r>
            <a:r>
              <a:rPr lang="en-GB" dirty="0">
                <a:solidFill>
                  <a:srgbClr val="003366"/>
                </a:solidFill>
              </a:rPr>
              <a:t>/L); Platelets ≥ 100,000/mm</a:t>
            </a:r>
            <a:r>
              <a:rPr lang="en-GB" baseline="30000" dirty="0">
                <a:solidFill>
                  <a:srgbClr val="003366"/>
                </a:solidFill>
              </a:rPr>
              <a:t>3</a:t>
            </a:r>
            <a:r>
              <a:rPr lang="en-GB" dirty="0">
                <a:solidFill>
                  <a:srgbClr val="003366"/>
                </a:solidFill>
              </a:rPr>
              <a:t> (100 x 10</a:t>
            </a:r>
            <a:r>
              <a:rPr lang="en-GB" baseline="30000" dirty="0">
                <a:solidFill>
                  <a:srgbClr val="003366"/>
                </a:solidFill>
              </a:rPr>
              <a:t>9</a:t>
            </a:r>
            <a:r>
              <a:rPr lang="en-GB" dirty="0">
                <a:solidFill>
                  <a:srgbClr val="003366"/>
                </a:solidFill>
              </a:rPr>
              <a:t>/L); Haemoglobin ≥ 9 g/dL (5.58 mmol/L).</a:t>
            </a:r>
            <a:endParaRPr lang="nl-BE" sz="2000" i="1" dirty="0">
              <a:solidFill>
                <a:srgbClr val="003366"/>
              </a:solidFill>
            </a:endParaRPr>
          </a:p>
          <a:p>
            <a:pPr marL="857250" lvl="1" indent="-400050" algn="just">
              <a:buFont typeface="+mj-lt"/>
              <a:buAutoNum type="romanUcPeriod"/>
            </a:pPr>
            <a:r>
              <a:rPr lang="en-GB" dirty="0">
                <a:solidFill>
                  <a:srgbClr val="003366"/>
                </a:solidFill>
              </a:rPr>
              <a:t>Renal function: creatinine clearance of ≥50 mL/min.</a:t>
            </a:r>
            <a:endParaRPr lang="nl-BE" sz="2000" i="1" dirty="0">
              <a:solidFill>
                <a:srgbClr val="003366"/>
              </a:solidFill>
            </a:endParaRPr>
          </a:p>
          <a:p>
            <a:pPr marL="857250" lvl="1" indent="-400050" algn="just">
              <a:buFont typeface="+mj-lt"/>
              <a:buAutoNum type="romanUcPeriod"/>
            </a:pPr>
            <a:r>
              <a:rPr lang="en-GB" dirty="0">
                <a:solidFill>
                  <a:srgbClr val="003366"/>
                </a:solidFill>
              </a:rPr>
              <a:t>Hepatic function:</a:t>
            </a:r>
            <a:endParaRPr lang="nl-BE" sz="2000" i="1" dirty="0">
              <a:solidFill>
                <a:srgbClr val="003366"/>
              </a:solidFill>
            </a:endParaRPr>
          </a:p>
          <a:p>
            <a:pPr marL="1314450" lvl="2" indent="-400050" algn="just">
              <a:buFont typeface="+mj-lt"/>
              <a:buAutoNum type="romanUcPeriod"/>
            </a:pPr>
            <a:r>
              <a:rPr lang="en-GB" dirty="0">
                <a:solidFill>
                  <a:srgbClr val="003366"/>
                </a:solidFill>
              </a:rPr>
              <a:t>AST and ALT ≤ 2.5 x ULN</a:t>
            </a:r>
            <a:endParaRPr lang="nl-BE" sz="2000" i="1" dirty="0">
              <a:solidFill>
                <a:srgbClr val="003366"/>
              </a:solidFill>
            </a:endParaRPr>
          </a:p>
          <a:p>
            <a:pPr marL="1314450" lvl="2" indent="-400050" algn="just">
              <a:buFont typeface="+mj-lt"/>
              <a:buAutoNum type="romanUcPeriod"/>
            </a:pPr>
            <a:r>
              <a:rPr lang="en-GB" dirty="0">
                <a:solidFill>
                  <a:srgbClr val="003366"/>
                </a:solidFill>
              </a:rPr>
              <a:t>Bilirubin: ≤1.5 x ULN; for subjects with Gilbert’s syndrome bilirubin &gt; 1.5 x ULN is allowed if no symptoms of compromised liver function are present</a:t>
            </a:r>
            <a:endParaRPr lang="nl-BE" sz="2000" i="1" dirty="0">
              <a:solidFill>
                <a:srgbClr val="003366"/>
              </a:solidFill>
            </a:endParaRPr>
          </a:p>
          <a:p>
            <a:pPr marL="342900" lvl="0" indent="-342900" algn="just">
              <a:buFont typeface="+mj-lt"/>
              <a:buAutoNum type="arabicPeriod" startAt="8"/>
            </a:pPr>
            <a:r>
              <a:rPr lang="en-GB" dirty="0">
                <a:solidFill>
                  <a:srgbClr val="003366"/>
                </a:solidFill>
              </a:rPr>
              <a:t>Adequate pulmonary function in order to be administered definitive radiotherapy. With Forced Expiratory Volume (FEV) &gt; 1.2 litres per second or more than 50% of predicted, and DLCO &gt; 40% predicted. (Values without administration of medical bronchodilation. In case of </a:t>
            </a:r>
            <a:r>
              <a:rPr lang="en-GB" dirty="0" err="1">
                <a:solidFill>
                  <a:srgbClr val="003366"/>
                </a:solidFill>
              </a:rPr>
              <a:t>Tiffeneau</a:t>
            </a:r>
            <a:r>
              <a:rPr lang="en-GB" dirty="0">
                <a:solidFill>
                  <a:srgbClr val="003366"/>
                </a:solidFill>
              </a:rPr>
              <a:t> &lt; 70% bronchodilation will be administered)</a:t>
            </a:r>
            <a:endParaRPr lang="nl-BE" sz="2000" i="1" dirty="0">
              <a:solidFill>
                <a:srgbClr val="003366"/>
              </a:solidFill>
            </a:endParaRPr>
          </a:p>
          <a:p>
            <a:pPr marL="342900" lvl="0" indent="-342900" algn="just">
              <a:buFont typeface="+mj-lt"/>
              <a:buAutoNum type="arabicPeriod" startAt="8"/>
            </a:pPr>
            <a:r>
              <a:rPr lang="en-GB" dirty="0">
                <a:solidFill>
                  <a:srgbClr val="003366"/>
                </a:solidFill>
              </a:rPr>
              <a:t>Having received </a:t>
            </a:r>
            <a:r>
              <a:rPr lang="en-GB" dirty="0">
                <a:solidFill>
                  <a:srgbClr val="930031"/>
                </a:solidFill>
              </a:rPr>
              <a:t>at least 2 cycles </a:t>
            </a:r>
            <a:r>
              <a:rPr lang="en-GB" dirty="0">
                <a:solidFill>
                  <a:srgbClr val="003366"/>
                </a:solidFill>
              </a:rPr>
              <a:t>of platinum-based chemotherapy. This according to institutional standards and </a:t>
            </a:r>
            <a:r>
              <a:rPr lang="en-GB" dirty="0">
                <a:solidFill>
                  <a:srgbClr val="930031"/>
                </a:solidFill>
              </a:rPr>
              <a:t>without progression </a:t>
            </a:r>
            <a:r>
              <a:rPr lang="en-GB" dirty="0">
                <a:solidFill>
                  <a:srgbClr val="003366"/>
                </a:solidFill>
              </a:rPr>
              <a:t>(on a restaging CT-scan within 3 weeks after day 1 of the last given cycle).</a:t>
            </a:r>
            <a:endParaRPr lang="nl-BE" sz="2000" i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10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2.2 EXCLUSION</a:t>
            </a:r>
            <a:endParaRPr lang="nl-NL" sz="2800" i="1" dirty="0"/>
          </a:p>
        </p:txBody>
      </p:sp>
      <p:sp>
        <p:nvSpPr>
          <p:cNvPr id="2" name="Tekstvak 1"/>
          <p:cNvSpPr txBox="1"/>
          <p:nvPr/>
        </p:nvSpPr>
        <p:spPr>
          <a:xfrm>
            <a:off x="818742" y="1335821"/>
            <a:ext cx="80203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GB" sz="2000" dirty="0">
                <a:solidFill>
                  <a:srgbClr val="930031"/>
                </a:solidFill>
              </a:rPr>
              <a:t>Current use </a:t>
            </a:r>
            <a:r>
              <a:rPr lang="en-GB" sz="2000" dirty="0">
                <a:solidFill>
                  <a:srgbClr val="003366"/>
                </a:solidFill>
              </a:rPr>
              <a:t>of metformin, sulfonylureas, thiazolidinediones or insulin for any reason.</a:t>
            </a:r>
            <a:endParaRPr lang="nl-BE" sz="2000" i="1" dirty="0">
              <a:solidFill>
                <a:srgbClr val="003366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GB" sz="2000" dirty="0">
                <a:solidFill>
                  <a:srgbClr val="003366"/>
                </a:solidFill>
              </a:rPr>
              <a:t>Evidence for metastatic disease.</a:t>
            </a:r>
            <a:endParaRPr lang="nl-BE" sz="2000" i="1" dirty="0">
              <a:solidFill>
                <a:srgbClr val="003366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GB" sz="2000" dirty="0">
                <a:solidFill>
                  <a:srgbClr val="003366"/>
                </a:solidFill>
              </a:rPr>
              <a:t>Conditions associated with increased risk of metformin-associated lactic acidosis: New York Heart Association class III or IV congestive heart failure, history of acidosis of any type, known kidney injury or disease, alcoholic liver disease or habitual intake of 3 or more alcoholic beverages per day.</a:t>
            </a:r>
            <a:endParaRPr lang="nl-BE" sz="2000" i="1" dirty="0">
              <a:solidFill>
                <a:srgbClr val="003366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GB" sz="2000" dirty="0">
                <a:solidFill>
                  <a:srgbClr val="003366"/>
                </a:solidFill>
              </a:rPr>
              <a:t>Known pregnancy or lactating female patients.</a:t>
            </a:r>
            <a:endParaRPr lang="nl-BE" sz="2000" i="1" dirty="0">
              <a:solidFill>
                <a:srgbClr val="003366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GB" sz="2000" dirty="0">
                <a:solidFill>
                  <a:srgbClr val="003366"/>
                </a:solidFill>
              </a:rPr>
              <a:t>Known allergic reactions to components of metformin.</a:t>
            </a:r>
            <a:endParaRPr lang="nl-BE" sz="2000" i="1" dirty="0">
              <a:solidFill>
                <a:srgbClr val="003366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GB" sz="2000" dirty="0">
                <a:solidFill>
                  <a:srgbClr val="003366"/>
                </a:solidFill>
              </a:rPr>
              <a:t>Prior invasive malignancy within the past year (in remission, without evidence for current active disease and without maintenance therapy). Except non-melanomatous skin cancer, non-invasive carcinoma in-situ of the breast, oral cavity or cervix.</a:t>
            </a:r>
            <a:endParaRPr lang="nl-BE" sz="2000" i="1" dirty="0">
              <a:solidFill>
                <a:srgbClr val="003366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GB" sz="2000" dirty="0">
                <a:solidFill>
                  <a:srgbClr val="003366"/>
                </a:solidFill>
              </a:rPr>
              <a:t>Known acquired immune deficiency syndrome.</a:t>
            </a:r>
            <a:endParaRPr lang="nl-BE" sz="2000" i="1" dirty="0">
              <a:solidFill>
                <a:srgbClr val="003366"/>
              </a:solidFill>
            </a:endParaRPr>
          </a:p>
          <a:p>
            <a:pPr algn="just"/>
            <a:endParaRPr lang="nl-NL" sz="20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03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800" dirty="0" smtClean="0">
                <a:solidFill>
                  <a:srgbClr val="00426A"/>
                </a:solidFill>
              </a:rPr>
              <a:t>Mick van de Wiel – PhD fellow </a:t>
            </a:r>
            <a:r>
              <a:rPr lang="nl-NL" sz="2800" dirty="0" err="1" smtClean="0">
                <a:solidFill>
                  <a:srgbClr val="00426A"/>
                </a:solidFill>
              </a:rPr>
              <a:t>Thoracic</a:t>
            </a:r>
            <a:r>
              <a:rPr lang="nl-NL" sz="2800" dirty="0" smtClean="0">
                <a:solidFill>
                  <a:srgbClr val="00426A"/>
                </a:solidFill>
              </a:rPr>
              <a:t> </a:t>
            </a:r>
            <a:r>
              <a:rPr lang="nl-NL" sz="2800" dirty="0" err="1" smtClean="0">
                <a:solidFill>
                  <a:srgbClr val="00426A"/>
                </a:solidFill>
              </a:rPr>
              <a:t>Oncology</a:t>
            </a:r>
            <a:endParaRPr lang="nl-NL" sz="2800" dirty="0" smtClean="0">
              <a:solidFill>
                <a:srgbClr val="00426A"/>
              </a:solidFill>
            </a:endParaRPr>
          </a:p>
          <a:p>
            <a:pPr marL="0" indent="0">
              <a:buNone/>
            </a:pPr>
            <a:endParaRPr lang="nl-NL" sz="2800" dirty="0">
              <a:solidFill>
                <a:srgbClr val="00426A"/>
              </a:solidFill>
            </a:endParaRPr>
          </a:p>
          <a:p>
            <a:pPr marL="0" indent="0">
              <a:buNone/>
            </a:pPr>
            <a:r>
              <a:rPr lang="nl-NL" sz="2800" dirty="0" smtClean="0">
                <a:solidFill>
                  <a:srgbClr val="00426A"/>
                </a:solidFill>
              </a:rPr>
              <a:t>Jan </a:t>
            </a:r>
            <a:r>
              <a:rPr lang="nl-NL" sz="2800" dirty="0" smtClean="0">
                <a:solidFill>
                  <a:srgbClr val="00426A"/>
                </a:solidFill>
              </a:rPr>
              <a:t>van </a:t>
            </a:r>
            <a:r>
              <a:rPr lang="nl-NL" sz="2800" dirty="0" smtClean="0">
                <a:solidFill>
                  <a:srgbClr val="00426A"/>
                </a:solidFill>
              </a:rPr>
              <a:t>Meerbeeck – Promotor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rgbClr val="00426A"/>
                </a:solidFill>
              </a:rPr>
              <a:t>Christel De </a:t>
            </a:r>
            <a:r>
              <a:rPr lang="nl-NL" sz="2800" dirty="0" err="1" smtClean="0">
                <a:solidFill>
                  <a:srgbClr val="00426A"/>
                </a:solidFill>
              </a:rPr>
              <a:t>Pooter</a:t>
            </a:r>
            <a:r>
              <a:rPr lang="nl-NL" sz="2800" dirty="0" smtClean="0">
                <a:solidFill>
                  <a:srgbClr val="00426A"/>
                </a:solidFill>
              </a:rPr>
              <a:t> – </a:t>
            </a:r>
            <a:r>
              <a:rPr lang="nl-NL" sz="2800" dirty="0" err="1" smtClean="0">
                <a:solidFill>
                  <a:srgbClr val="00426A"/>
                </a:solidFill>
              </a:rPr>
              <a:t>Co-Promotor</a:t>
            </a:r>
            <a:endParaRPr lang="nl-NL" sz="2800" dirty="0" smtClean="0">
              <a:solidFill>
                <a:srgbClr val="00426A"/>
              </a:solidFill>
            </a:endParaRPr>
          </a:p>
          <a:p>
            <a:pPr marL="0" indent="0">
              <a:buNone/>
            </a:pPr>
            <a:r>
              <a:rPr lang="nl-NL" sz="2800" dirty="0" smtClean="0">
                <a:solidFill>
                  <a:srgbClr val="00426A"/>
                </a:solidFill>
              </a:rPr>
              <a:t>Tim Van Den </a:t>
            </a:r>
            <a:r>
              <a:rPr lang="nl-NL" sz="2800" dirty="0" err="1" smtClean="0">
                <a:solidFill>
                  <a:srgbClr val="00426A"/>
                </a:solidFill>
              </a:rPr>
              <a:t>Wyngaert</a:t>
            </a:r>
            <a:r>
              <a:rPr lang="nl-NL" sz="2800" dirty="0" smtClean="0">
                <a:solidFill>
                  <a:srgbClr val="00426A"/>
                </a:solidFill>
              </a:rPr>
              <a:t> – </a:t>
            </a:r>
            <a:r>
              <a:rPr lang="nl-NL" sz="2800" dirty="0" err="1" smtClean="0">
                <a:solidFill>
                  <a:srgbClr val="00426A"/>
                </a:solidFill>
              </a:rPr>
              <a:t>Co-Promotor</a:t>
            </a:r>
            <a:endParaRPr lang="nl-NL" sz="2800" dirty="0" smtClean="0">
              <a:solidFill>
                <a:srgbClr val="00426A"/>
              </a:solidFill>
            </a:endParaRPr>
          </a:p>
          <a:p>
            <a:pPr marL="0" indent="0">
              <a:buNone/>
            </a:pPr>
            <a:endParaRPr lang="nl-NL" sz="2800" dirty="0">
              <a:solidFill>
                <a:srgbClr val="00426A"/>
              </a:solidFill>
            </a:endParaRPr>
          </a:p>
          <a:p>
            <a:pPr marL="0" indent="0">
              <a:buNone/>
            </a:pPr>
            <a:r>
              <a:rPr lang="nl-NL" sz="2800" dirty="0" err="1" smtClean="0">
                <a:solidFill>
                  <a:srgbClr val="00426A"/>
                </a:solidFill>
              </a:rPr>
              <a:t>Annemie</a:t>
            </a:r>
            <a:r>
              <a:rPr lang="nl-NL" sz="2800" dirty="0" smtClean="0">
                <a:solidFill>
                  <a:srgbClr val="00426A"/>
                </a:solidFill>
              </a:rPr>
              <a:t> </a:t>
            </a:r>
            <a:r>
              <a:rPr lang="nl-NL" sz="2800" dirty="0" err="1" smtClean="0">
                <a:solidFill>
                  <a:srgbClr val="00426A"/>
                </a:solidFill>
              </a:rPr>
              <a:t>Hufkens</a:t>
            </a:r>
            <a:r>
              <a:rPr lang="nl-NL" sz="2800" dirty="0" smtClean="0">
                <a:solidFill>
                  <a:srgbClr val="00426A"/>
                </a:solidFill>
              </a:rPr>
              <a:t> – Studieondersteuning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rgbClr val="00426A"/>
                </a:solidFill>
              </a:rPr>
              <a:t>Rita Claes – Studieondersteuning</a:t>
            </a:r>
          </a:p>
          <a:p>
            <a:pPr marL="0" indent="0">
              <a:buNone/>
            </a:pPr>
            <a:endParaRPr lang="nl-NL" sz="2800" dirty="0">
              <a:solidFill>
                <a:srgbClr val="00426A"/>
              </a:solidFill>
            </a:endParaRPr>
          </a:p>
          <a:p>
            <a:pPr marL="0" indent="0">
              <a:buNone/>
            </a:pPr>
            <a:r>
              <a:rPr lang="nl-NL" sz="2800" dirty="0" smtClean="0">
                <a:solidFill>
                  <a:srgbClr val="00426A"/>
                </a:solidFill>
              </a:rPr>
              <a:t>Contact </a:t>
            </a:r>
            <a:r>
              <a:rPr lang="nl-NL" sz="2800" dirty="0" err="1" smtClean="0">
                <a:solidFill>
                  <a:srgbClr val="00426A"/>
                </a:solidFill>
              </a:rPr>
              <a:t>for</a:t>
            </a:r>
            <a:r>
              <a:rPr lang="nl-NL" sz="2800" dirty="0" smtClean="0">
                <a:solidFill>
                  <a:srgbClr val="00426A"/>
                </a:solidFill>
              </a:rPr>
              <a:t> </a:t>
            </a:r>
            <a:r>
              <a:rPr lang="nl-NL" sz="2800" dirty="0" err="1" smtClean="0">
                <a:solidFill>
                  <a:srgbClr val="00426A"/>
                </a:solidFill>
              </a:rPr>
              <a:t>any</a:t>
            </a:r>
            <a:r>
              <a:rPr lang="nl-NL" sz="2800" dirty="0" smtClean="0">
                <a:solidFill>
                  <a:srgbClr val="00426A"/>
                </a:solidFill>
              </a:rPr>
              <a:t> </a:t>
            </a:r>
            <a:r>
              <a:rPr lang="nl-NL" sz="2800" dirty="0" err="1" smtClean="0">
                <a:solidFill>
                  <a:srgbClr val="00426A"/>
                </a:solidFill>
              </a:rPr>
              <a:t>questions</a:t>
            </a:r>
            <a:r>
              <a:rPr lang="nl-NL" sz="2800" dirty="0" smtClean="0">
                <a:solidFill>
                  <a:srgbClr val="00426A"/>
                </a:solidFill>
              </a:rPr>
              <a:t>: </a:t>
            </a:r>
            <a:r>
              <a:rPr lang="nl-NL" sz="2800" dirty="0" err="1" smtClean="0">
                <a:solidFill>
                  <a:srgbClr val="00426A"/>
                </a:solidFill>
              </a:rPr>
              <a:t>radformin@uza.be</a:t>
            </a:r>
            <a:endParaRPr lang="nl-NL" sz="2800" dirty="0" smtClean="0">
              <a:solidFill>
                <a:srgbClr val="00426A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sz="2800" dirty="0" smtClean="0"/>
              <a:t>STUDIE ORGANISATIE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721461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3. STUDY DESIGN</a:t>
            </a:r>
            <a:endParaRPr lang="nl-NL" sz="2800" dirty="0"/>
          </a:p>
        </p:txBody>
      </p:sp>
      <p:pic>
        <p:nvPicPr>
          <p:cNvPr id="4" name="Afbeelding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97" y="1173920"/>
            <a:ext cx="3675846" cy="5098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74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965374" y="1538272"/>
            <a:ext cx="7711327" cy="4638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>
                <a:solidFill>
                  <a:srgbClr val="003366"/>
                </a:solidFill>
              </a:rPr>
              <a:t>Start</a:t>
            </a:r>
            <a:r>
              <a:rPr lang="en-GB" dirty="0">
                <a:solidFill>
                  <a:srgbClr val="003366"/>
                </a:solidFill>
              </a:rPr>
              <a:t>: </a:t>
            </a:r>
            <a:r>
              <a:rPr lang="en-GB" dirty="0" smtClean="0">
                <a:solidFill>
                  <a:srgbClr val="003366"/>
                </a:solidFill>
              </a:rPr>
              <a:t>Day </a:t>
            </a:r>
            <a:r>
              <a:rPr lang="en-GB" dirty="0">
                <a:solidFill>
                  <a:srgbClr val="003366"/>
                </a:solidFill>
              </a:rPr>
              <a:t>-14 before radiotherapy</a:t>
            </a:r>
            <a:endParaRPr lang="nl-BE" dirty="0">
              <a:solidFill>
                <a:srgbClr val="003366"/>
              </a:solidFill>
            </a:endParaRPr>
          </a:p>
          <a:p>
            <a:pPr lvl="1">
              <a:buFont typeface="Wingdings" charset="2"/>
              <a:buChar char="Ø"/>
            </a:pPr>
            <a:r>
              <a:rPr lang="en-GB" sz="2600" dirty="0">
                <a:solidFill>
                  <a:srgbClr val="003366"/>
                </a:solidFill>
              </a:rPr>
              <a:t>Day -14 to -7: Metformin 500 mg 1x/</a:t>
            </a:r>
            <a:r>
              <a:rPr lang="en-GB" sz="2600" dirty="0" smtClean="0">
                <a:solidFill>
                  <a:srgbClr val="003366"/>
                </a:solidFill>
              </a:rPr>
              <a:t>day </a:t>
            </a:r>
            <a:r>
              <a:rPr lang="en-GB" sz="2600" dirty="0">
                <a:solidFill>
                  <a:srgbClr val="003366"/>
                </a:solidFill>
              </a:rPr>
              <a:t>– 8:00 </a:t>
            </a:r>
            <a:r>
              <a:rPr lang="en-GB" sz="2600" dirty="0" smtClean="0">
                <a:solidFill>
                  <a:srgbClr val="003366"/>
                </a:solidFill>
              </a:rPr>
              <a:t>am</a:t>
            </a:r>
            <a:endParaRPr lang="nl-BE" sz="2600" dirty="0" smtClean="0">
              <a:solidFill>
                <a:srgbClr val="003366"/>
              </a:solidFill>
            </a:endParaRPr>
          </a:p>
          <a:p>
            <a:pPr lvl="1">
              <a:buFont typeface="Wingdings" charset="2"/>
              <a:buChar char="Ø"/>
            </a:pPr>
            <a:r>
              <a:rPr lang="en-GB" sz="2600" dirty="0" smtClean="0">
                <a:solidFill>
                  <a:srgbClr val="003366"/>
                </a:solidFill>
              </a:rPr>
              <a:t>Day </a:t>
            </a:r>
            <a:r>
              <a:rPr lang="en-GB" sz="2600" dirty="0">
                <a:solidFill>
                  <a:srgbClr val="003366"/>
                </a:solidFill>
              </a:rPr>
              <a:t>-7 to end radiotherapy: Metformin 500 mg 2x/</a:t>
            </a:r>
            <a:r>
              <a:rPr lang="en-GB" sz="2600" dirty="0" smtClean="0">
                <a:solidFill>
                  <a:srgbClr val="003366"/>
                </a:solidFill>
              </a:rPr>
              <a:t>day </a:t>
            </a:r>
            <a:r>
              <a:rPr lang="en-GB" sz="2600" dirty="0">
                <a:solidFill>
                  <a:srgbClr val="003366"/>
                </a:solidFill>
              </a:rPr>
              <a:t>– 8:00 am and 8:00 </a:t>
            </a:r>
            <a:r>
              <a:rPr lang="en-GB" sz="2600" dirty="0" smtClean="0">
                <a:solidFill>
                  <a:srgbClr val="003366"/>
                </a:solidFill>
              </a:rPr>
              <a:t>pm</a:t>
            </a:r>
          </a:p>
          <a:p>
            <a:pPr marL="0" indent="0">
              <a:buNone/>
            </a:pPr>
            <a:endParaRPr lang="en-GB" dirty="0">
              <a:solidFill>
                <a:srgbClr val="003366"/>
              </a:solidFill>
            </a:endParaRPr>
          </a:p>
          <a:p>
            <a:pPr>
              <a:buFont typeface="Wingdings" charset="2"/>
              <a:buChar char="ü"/>
            </a:pPr>
            <a:r>
              <a:rPr lang="en-GB" sz="3000" dirty="0" smtClean="0">
                <a:solidFill>
                  <a:srgbClr val="003366"/>
                </a:solidFill>
              </a:rPr>
              <a:t>The purpose of metformin starting dose is to reduce possible side effects of metformin</a:t>
            </a:r>
          </a:p>
          <a:p>
            <a:pPr>
              <a:buFont typeface="Wingdings" charset="2"/>
              <a:buChar char="ü"/>
            </a:pPr>
            <a:r>
              <a:rPr lang="en-GB" sz="3000" dirty="0" smtClean="0">
                <a:solidFill>
                  <a:srgbClr val="003366"/>
                </a:solidFill>
              </a:rPr>
              <a:t>Tablets are ideally administered together with a meal</a:t>
            </a:r>
            <a:endParaRPr lang="nl-BE" sz="3000" dirty="0">
              <a:solidFill>
                <a:srgbClr val="003366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3366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3366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3366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03366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4. TREATMENT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092606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nl-NL" sz="2400" dirty="0" err="1" smtClean="0">
                <a:solidFill>
                  <a:srgbClr val="003366"/>
                </a:solidFill>
                <a:latin typeface="Calibri"/>
                <a:cs typeface="Calibri"/>
              </a:rPr>
              <a:t>Whatever</a:t>
            </a:r>
            <a:r>
              <a:rPr lang="nl-NL" sz="2400" dirty="0" smtClean="0">
                <a:solidFill>
                  <a:srgbClr val="003366"/>
                </a:solidFill>
                <a:latin typeface="Calibri"/>
                <a:cs typeface="Calibri"/>
              </a:rPr>
              <a:t> the </a:t>
            </a:r>
            <a:r>
              <a:rPr lang="nl-NL" sz="2400" dirty="0" err="1" smtClean="0">
                <a:solidFill>
                  <a:srgbClr val="003366"/>
                </a:solidFill>
                <a:latin typeface="Calibri"/>
                <a:cs typeface="Calibri"/>
              </a:rPr>
              <a:t>disease</a:t>
            </a:r>
            <a:r>
              <a:rPr lang="nl-NL" sz="2400" dirty="0" smtClean="0">
                <a:solidFill>
                  <a:srgbClr val="003366"/>
                </a:solidFill>
                <a:latin typeface="Calibri"/>
                <a:cs typeface="Calibri"/>
              </a:rPr>
              <a:t> status, the treatment </a:t>
            </a:r>
            <a:r>
              <a:rPr lang="nl-NL" sz="2400" dirty="0" err="1" smtClean="0">
                <a:solidFill>
                  <a:srgbClr val="003366"/>
                </a:solidFill>
                <a:latin typeface="Calibri"/>
                <a:cs typeface="Calibri"/>
              </a:rPr>
              <a:t>will</a:t>
            </a:r>
            <a:r>
              <a:rPr lang="nl-NL" sz="2400" dirty="0" smtClean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nl-NL" sz="2400" dirty="0" err="1" smtClean="0">
                <a:solidFill>
                  <a:srgbClr val="003366"/>
                </a:solidFill>
                <a:latin typeface="Calibri"/>
                <a:cs typeface="Calibri"/>
              </a:rPr>
              <a:t>always</a:t>
            </a:r>
            <a:r>
              <a:rPr lang="nl-NL" sz="2400" dirty="0" smtClean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nl-NL" sz="2400" dirty="0" err="1" smtClean="0">
                <a:solidFill>
                  <a:srgbClr val="003366"/>
                </a:solidFill>
                <a:latin typeface="Calibri"/>
                <a:cs typeface="Calibri"/>
              </a:rPr>
              <a:t>be</a:t>
            </a:r>
            <a:r>
              <a:rPr lang="nl-NL" sz="2400" dirty="0" smtClean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nl-NL" sz="2400" dirty="0" err="1" smtClean="0">
                <a:solidFill>
                  <a:srgbClr val="003366"/>
                </a:solidFill>
                <a:latin typeface="Calibri"/>
                <a:cs typeface="Calibri"/>
              </a:rPr>
              <a:t>discontinued</a:t>
            </a:r>
            <a:r>
              <a:rPr lang="nl-NL" sz="2400" dirty="0" smtClean="0">
                <a:solidFill>
                  <a:srgbClr val="003366"/>
                </a:solidFill>
                <a:latin typeface="Calibri"/>
                <a:cs typeface="Calibri"/>
              </a:rPr>
              <a:t> in case of:</a:t>
            </a:r>
          </a:p>
          <a:p>
            <a:pPr marL="0" indent="0" algn="just">
              <a:spcBef>
                <a:spcPts val="0"/>
              </a:spcBef>
              <a:buNone/>
            </a:pPr>
            <a:endParaRPr lang="nl-NL" sz="2400" dirty="0" smtClean="0">
              <a:solidFill>
                <a:srgbClr val="003366"/>
              </a:solidFill>
              <a:latin typeface="Calibri"/>
              <a:cs typeface="Calibri"/>
            </a:endParaRPr>
          </a:p>
          <a:p>
            <a:pPr algn="just">
              <a:spcBef>
                <a:spcPts val="0"/>
              </a:spcBef>
            </a:pPr>
            <a:r>
              <a:rPr lang="nl-NL" sz="2400" dirty="0">
                <a:solidFill>
                  <a:srgbClr val="003366"/>
                </a:solidFill>
                <a:latin typeface="Calibri"/>
                <a:cs typeface="Calibri"/>
              </a:rPr>
              <a:t>Patient </a:t>
            </a:r>
            <a:r>
              <a:rPr lang="nl-NL" sz="2400" dirty="0" smtClean="0">
                <a:solidFill>
                  <a:srgbClr val="003366"/>
                </a:solidFill>
                <a:latin typeface="Calibri"/>
                <a:cs typeface="Calibri"/>
              </a:rPr>
              <a:t>withdrawal</a:t>
            </a:r>
          </a:p>
          <a:p>
            <a:pPr algn="just">
              <a:spcBef>
                <a:spcPts val="0"/>
              </a:spcBef>
            </a:pPr>
            <a:r>
              <a:rPr lang="nl-NL" sz="2400" dirty="0" err="1" smtClean="0">
                <a:solidFill>
                  <a:srgbClr val="003366"/>
                </a:solidFill>
                <a:latin typeface="Calibri"/>
                <a:cs typeface="Calibri"/>
              </a:rPr>
              <a:t>Pregnancy</a:t>
            </a:r>
            <a:endParaRPr lang="nl-NL" sz="2400" dirty="0" smtClean="0">
              <a:solidFill>
                <a:srgbClr val="003366"/>
              </a:solidFill>
              <a:latin typeface="Calibri"/>
              <a:cs typeface="Calibri"/>
            </a:endParaRPr>
          </a:p>
          <a:p>
            <a:pPr algn="just">
              <a:spcBef>
                <a:spcPts val="0"/>
              </a:spcBef>
            </a:pPr>
            <a:r>
              <a:rPr lang="nl-NL" sz="2400" dirty="0" smtClean="0">
                <a:solidFill>
                  <a:srgbClr val="003366"/>
                </a:solidFill>
                <a:latin typeface="Calibri"/>
                <a:cs typeface="Calibri"/>
              </a:rPr>
              <a:t>Significant </a:t>
            </a:r>
            <a:r>
              <a:rPr lang="nl-NL" sz="2400" dirty="0" err="1" smtClean="0">
                <a:solidFill>
                  <a:srgbClr val="003366"/>
                </a:solidFill>
                <a:latin typeface="Calibri"/>
                <a:cs typeface="Calibri"/>
              </a:rPr>
              <a:t>study</a:t>
            </a:r>
            <a:r>
              <a:rPr lang="nl-NL" sz="2400" dirty="0" smtClean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nl-NL" sz="2400" dirty="0" err="1" smtClean="0">
                <a:solidFill>
                  <a:srgbClr val="003366"/>
                </a:solidFill>
                <a:latin typeface="Calibri"/>
                <a:cs typeface="Calibri"/>
              </a:rPr>
              <a:t>intervention</a:t>
            </a:r>
            <a:r>
              <a:rPr lang="nl-NL" sz="240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nl-NL" sz="2400" dirty="0" smtClean="0">
                <a:solidFill>
                  <a:srgbClr val="003366"/>
                </a:solidFill>
                <a:latin typeface="Calibri"/>
                <a:cs typeface="Calibri"/>
              </a:rPr>
              <a:t>non-compliance</a:t>
            </a:r>
          </a:p>
          <a:p>
            <a:pPr algn="just">
              <a:spcBef>
                <a:spcPts val="0"/>
              </a:spcBef>
            </a:pPr>
            <a:r>
              <a:rPr lang="nl-NL" sz="2400" dirty="0" err="1" smtClean="0">
                <a:solidFill>
                  <a:srgbClr val="003366"/>
                </a:solidFill>
                <a:latin typeface="Calibri"/>
                <a:cs typeface="Calibri"/>
              </a:rPr>
              <a:t>If</a:t>
            </a:r>
            <a:r>
              <a:rPr lang="nl-NL" sz="2400" dirty="0" smtClean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nl-NL" sz="2400" dirty="0" err="1" smtClean="0">
                <a:solidFill>
                  <a:srgbClr val="003366"/>
                </a:solidFill>
                <a:latin typeface="Calibri"/>
                <a:cs typeface="Calibri"/>
              </a:rPr>
              <a:t>any</a:t>
            </a:r>
            <a:r>
              <a:rPr lang="nl-NL" sz="2400" dirty="0" smtClean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nl-NL" sz="2400" dirty="0" err="1" smtClean="0">
                <a:solidFill>
                  <a:srgbClr val="003366"/>
                </a:solidFill>
                <a:latin typeface="Calibri"/>
                <a:cs typeface="Calibri"/>
              </a:rPr>
              <a:t>clinical</a:t>
            </a:r>
            <a:r>
              <a:rPr lang="nl-NL" sz="2400" dirty="0" smtClean="0">
                <a:solidFill>
                  <a:srgbClr val="003366"/>
                </a:solidFill>
                <a:latin typeface="Calibri"/>
                <a:cs typeface="Calibri"/>
              </a:rPr>
              <a:t> adverse event (AE), </a:t>
            </a:r>
            <a:r>
              <a:rPr lang="nl-NL" sz="2400" dirty="0" err="1" smtClean="0">
                <a:solidFill>
                  <a:srgbClr val="003366"/>
                </a:solidFill>
                <a:latin typeface="Calibri"/>
                <a:cs typeface="Calibri"/>
              </a:rPr>
              <a:t>laboratory</a:t>
            </a:r>
            <a:r>
              <a:rPr lang="nl-NL" sz="2400" dirty="0" smtClean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nl-NL" sz="2400" dirty="0" err="1" smtClean="0">
                <a:solidFill>
                  <a:srgbClr val="003366"/>
                </a:solidFill>
                <a:latin typeface="Calibri"/>
                <a:cs typeface="Calibri"/>
              </a:rPr>
              <a:t>abnormality</a:t>
            </a:r>
            <a:r>
              <a:rPr lang="nl-NL" sz="2400" dirty="0" smtClean="0">
                <a:solidFill>
                  <a:srgbClr val="003366"/>
                </a:solidFill>
                <a:latin typeface="Calibri"/>
                <a:cs typeface="Calibri"/>
              </a:rPr>
              <a:t> or </a:t>
            </a:r>
            <a:r>
              <a:rPr lang="nl-NL" sz="2400" dirty="0" err="1" smtClean="0">
                <a:solidFill>
                  <a:srgbClr val="003366"/>
                </a:solidFill>
                <a:latin typeface="Calibri"/>
                <a:cs typeface="Calibri"/>
              </a:rPr>
              <a:t>other</a:t>
            </a:r>
            <a:r>
              <a:rPr lang="nl-NL" sz="2400" dirty="0" smtClean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nl-NL" sz="2400" dirty="0" err="1" smtClean="0">
                <a:solidFill>
                  <a:srgbClr val="003366"/>
                </a:solidFill>
                <a:latin typeface="Calibri"/>
                <a:cs typeface="Calibri"/>
              </a:rPr>
              <a:t>medical</a:t>
            </a:r>
            <a:r>
              <a:rPr lang="nl-NL" sz="2400" dirty="0" smtClean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nl-NL" sz="2400" dirty="0" err="1" smtClean="0">
                <a:solidFill>
                  <a:srgbClr val="003366"/>
                </a:solidFill>
                <a:latin typeface="Calibri"/>
                <a:cs typeface="Calibri"/>
              </a:rPr>
              <a:t>condition</a:t>
            </a:r>
            <a:r>
              <a:rPr lang="nl-NL" sz="2400" dirty="0" smtClean="0">
                <a:solidFill>
                  <a:srgbClr val="003366"/>
                </a:solidFill>
                <a:latin typeface="Calibri"/>
                <a:cs typeface="Calibri"/>
              </a:rPr>
              <a:t> or </a:t>
            </a:r>
            <a:r>
              <a:rPr lang="nl-NL" sz="2400" dirty="0" err="1" smtClean="0">
                <a:solidFill>
                  <a:srgbClr val="003366"/>
                </a:solidFill>
                <a:latin typeface="Calibri"/>
                <a:cs typeface="Calibri"/>
              </a:rPr>
              <a:t>situation</a:t>
            </a:r>
            <a:r>
              <a:rPr lang="nl-NL" sz="2400" dirty="0" smtClean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nl-NL" sz="2400" dirty="0" err="1" smtClean="0">
                <a:solidFill>
                  <a:srgbClr val="003366"/>
                </a:solidFill>
                <a:latin typeface="Calibri"/>
                <a:cs typeface="Calibri"/>
              </a:rPr>
              <a:t>occurs</a:t>
            </a:r>
            <a:r>
              <a:rPr lang="nl-NL" sz="2400" dirty="0" smtClean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nl-NL" sz="2400" dirty="0" err="1" smtClean="0">
                <a:solidFill>
                  <a:srgbClr val="003366"/>
                </a:solidFill>
                <a:latin typeface="Calibri"/>
                <a:cs typeface="Calibri"/>
              </a:rPr>
              <a:t>such</a:t>
            </a:r>
            <a:r>
              <a:rPr lang="nl-NL" sz="2400" dirty="0" smtClean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nl-NL" sz="2400" dirty="0" err="1" smtClean="0">
                <a:solidFill>
                  <a:srgbClr val="003366"/>
                </a:solidFill>
                <a:latin typeface="Calibri"/>
                <a:cs typeface="Calibri"/>
              </a:rPr>
              <a:t>that</a:t>
            </a:r>
            <a:r>
              <a:rPr lang="nl-NL" sz="2400" dirty="0" smtClean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nl-NL" sz="2400" dirty="0" err="1" smtClean="0">
                <a:solidFill>
                  <a:srgbClr val="003366"/>
                </a:solidFill>
                <a:latin typeface="Calibri"/>
                <a:cs typeface="Calibri"/>
              </a:rPr>
              <a:t>continued</a:t>
            </a:r>
            <a:r>
              <a:rPr lang="nl-NL" sz="2400" dirty="0" smtClean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nl-NL" sz="2400" dirty="0" err="1" smtClean="0">
                <a:solidFill>
                  <a:srgbClr val="003366"/>
                </a:solidFill>
                <a:latin typeface="Calibri"/>
                <a:cs typeface="Calibri"/>
              </a:rPr>
              <a:t>participation</a:t>
            </a:r>
            <a:r>
              <a:rPr lang="nl-NL" sz="2400" dirty="0" smtClean="0">
                <a:solidFill>
                  <a:srgbClr val="003366"/>
                </a:solidFill>
                <a:latin typeface="Calibri"/>
                <a:cs typeface="Calibri"/>
              </a:rPr>
              <a:t> in the </a:t>
            </a:r>
            <a:r>
              <a:rPr lang="nl-NL" sz="2400" dirty="0" err="1" smtClean="0">
                <a:solidFill>
                  <a:srgbClr val="003366"/>
                </a:solidFill>
                <a:latin typeface="Calibri"/>
                <a:cs typeface="Calibri"/>
              </a:rPr>
              <a:t>study</a:t>
            </a:r>
            <a:r>
              <a:rPr lang="nl-NL" sz="2400" dirty="0" smtClean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nl-NL" sz="2400" dirty="0" err="1" smtClean="0">
                <a:solidFill>
                  <a:srgbClr val="003366"/>
                </a:solidFill>
                <a:latin typeface="Calibri"/>
                <a:cs typeface="Calibri"/>
              </a:rPr>
              <a:t>would</a:t>
            </a:r>
            <a:r>
              <a:rPr lang="nl-NL" sz="2400" dirty="0" smtClean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nl-NL" sz="2400" dirty="0" err="1" smtClean="0">
                <a:solidFill>
                  <a:srgbClr val="003366"/>
                </a:solidFill>
                <a:latin typeface="Calibri"/>
                <a:cs typeface="Calibri"/>
              </a:rPr>
              <a:t>not</a:t>
            </a:r>
            <a:r>
              <a:rPr lang="nl-NL" sz="2400" dirty="0" smtClean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nl-NL" sz="2400" dirty="0" err="1" smtClean="0">
                <a:solidFill>
                  <a:srgbClr val="003366"/>
                </a:solidFill>
                <a:latin typeface="Calibri"/>
                <a:cs typeface="Calibri"/>
              </a:rPr>
              <a:t>be</a:t>
            </a:r>
            <a:r>
              <a:rPr lang="nl-NL" sz="2400" dirty="0" smtClean="0">
                <a:solidFill>
                  <a:srgbClr val="003366"/>
                </a:solidFill>
                <a:latin typeface="Calibri"/>
                <a:cs typeface="Calibri"/>
              </a:rPr>
              <a:t> in the best interest of the participant</a:t>
            </a:r>
          </a:p>
          <a:p>
            <a:pPr algn="just">
              <a:spcBef>
                <a:spcPts val="0"/>
              </a:spcBef>
            </a:pPr>
            <a:r>
              <a:rPr lang="nl-NL" sz="2400" dirty="0" err="1" smtClean="0">
                <a:solidFill>
                  <a:srgbClr val="003366"/>
                </a:solidFill>
                <a:latin typeface="Calibri"/>
                <a:cs typeface="Calibri"/>
              </a:rPr>
              <a:t>Disease</a:t>
            </a:r>
            <a:r>
              <a:rPr lang="nl-NL" sz="2400" dirty="0" smtClean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nl-NL" sz="2400" dirty="0" err="1" smtClean="0">
                <a:solidFill>
                  <a:srgbClr val="003366"/>
                </a:solidFill>
                <a:latin typeface="Calibri"/>
                <a:cs typeface="Calibri"/>
              </a:rPr>
              <a:t>progression</a:t>
            </a:r>
            <a:r>
              <a:rPr lang="nl-NL" sz="2400" dirty="0" smtClean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nl-NL" sz="2400" dirty="0" err="1" smtClean="0">
                <a:solidFill>
                  <a:srgbClr val="003366"/>
                </a:solidFill>
                <a:latin typeface="Calibri"/>
                <a:cs typeface="Calibri"/>
              </a:rPr>
              <a:t>which</a:t>
            </a:r>
            <a:r>
              <a:rPr lang="nl-NL" sz="2400" dirty="0" smtClean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nl-NL" sz="2400" dirty="0" err="1" smtClean="0">
                <a:solidFill>
                  <a:srgbClr val="003366"/>
                </a:solidFill>
                <a:latin typeface="Calibri"/>
                <a:cs typeface="Calibri"/>
              </a:rPr>
              <a:t>requires</a:t>
            </a:r>
            <a:r>
              <a:rPr lang="nl-NL" sz="2400" dirty="0" smtClean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nl-NL" sz="2400" dirty="0" err="1" smtClean="0">
                <a:solidFill>
                  <a:srgbClr val="003366"/>
                </a:solidFill>
                <a:latin typeface="Calibri"/>
                <a:cs typeface="Calibri"/>
              </a:rPr>
              <a:t>discontinuation</a:t>
            </a:r>
            <a:r>
              <a:rPr lang="nl-NL" sz="2400" dirty="0" smtClean="0">
                <a:solidFill>
                  <a:srgbClr val="003366"/>
                </a:solidFill>
                <a:latin typeface="Calibri"/>
                <a:cs typeface="Calibri"/>
              </a:rPr>
              <a:t> of the </a:t>
            </a:r>
            <a:r>
              <a:rPr lang="nl-NL" sz="2400" dirty="0" err="1" smtClean="0">
                <a:solidFill>
                  <a:srgbClr val="003366"/>
                </a:solidFill>
                <a:latin typeface="Calibri"/>
                <a:cs typeface="Calibri"/>
              </a:rPr>
              <a:t>study</a:t>
            </a:r>
            <a:r>
              <a:rPr lang="nl-NL" sz="2400" dirty="0" smtClean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nl-NL" sz="2400" dirty="0" err="1" smtClean="0">
                <a:solidFill>
                  <a:srgbClr val="003366"/>
                </a:solidFill>
                <a:latin typeface="Calibri"/>
                <a:cs typeface="Calibri"/>
              </a:rPr>
              <a:t>intervention</a:t>
            </a:r>
            <a:endParaRPr lang="nl-NL" sz="2400" dirty="0" smtClean="0">
              <a:solidFill>
                <a:srgbClr val="003366"/>
              </a:solidFill>
              <a:latin typeface="Calibri"/>
              <a:cs typeface="Calibri"/>
            </a:endParaRPr>
          </a:p>
          <a:p>
            <a:pPr algn="just">
              <a:spcBef>
                <a:spcPts val="0"/>
              </a:spcBef>
            </a:pPr>
            <a:r>
              <a:rPr lang="nl-NL" sz="2400" dirty="0" err="1" smtClean="0">
                <a:solidFill>
                  <a:srgbClr val="003366"/>
                </a:solidFill>
                <a:latin typeface="Calibri"/>
                <a:cs typeface="Calibri"/>
              </a:rPr>
              <a:t>If</a:t>
            </a:r>
            <a:r>
              <a:rPr lang="nl-NL" sz="2400" dirty="0" smtClean="0">
                <a:solidFill>
                  <a:srgbClr val="003366"/>
                </a:solidFill>
                <a:latin typeface="Calibri"/>
                <a:cs typeface="Calibri"/>
              </a:rPr>
              <a:t> the participant </a:t>
            </a:r>
            <a:r>
              <a:rPr lang="nl-NL" sz="2400" dirty="0" err="1" smtClean="0">
                <a:solidFill>
                  <a:srgbClr val="003366"/>
                </a:solidFill>
                <a:latin typeface="Calibri"/>
                <a:cs typeface="Calibri"/>
              </a:rPr>
              <a:t>meets</a:t>
            </a:r>
            <a:r>
              <a:rPr lang="nl-NL" sz="2400" dirty="0" smtClean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nl-NL" sz="2400" dirty="0" err="1" smtClean="0">
                <a:solidFill>
                  <a:srgbClr val="003366"/>
                </a:solidFill>
                <a:latin typeface="Calibri"/>
                <a:cs typeface="Calibri"/>
              </a:rPr>
              <a:t>an</a:t>
            </a:r>
            <a:r>
              <a:rPr lang="nl-NL" sz="2400" dirty="0" smtClean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nl-NL" sz="2400" dirty="0" err="1" smtClean="0">
                <a:solidFill>
                  <a:srgbClr val="003366"/>
                </a:solidFill>
                <a:latin typeface="Calibri"/>
                <a:cs typeface="Calibri"/>
              </a:rPr>
              <a:t>exclusion</a:t>
            </a:r>
            <a:r>
              <a:rPr lang="nl-NL" sz="2400" dirty="0" smtClean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nl-NL" sz="2400" dirty="0" err="1" smtClean="0">
                <a:solidFill>
                  <a:srgbClr val="003366"/>
                </a:solidFill>
                <a:latin typeface="Calibri"/>
                <a:cs typeface="Calibri"/>
              </a:rPr>
              <a:t>criterion</a:t>
            </a:r>
            <a:r>
              <a:rPr lang="nl-NL" sz="2400" dirty="0" smtClean="0">
                <a:solidFill>
                  <a:srgbClr val="003366"/>
                </a:solidFill>
                <a:latin typeface="Calibri"/>
                <a:cs typeface="Calibri"/>
              </a:rPr>
              <a:t> (</a:t>
            </a:r>
            <a:r>
              <a:rPr lang="nl-NL" sz="2400" dirty="0" err="1" smtClean="0">
                <a:solidFill>
                  <a:srgbClr val="003366"/>
                </a:solidFill>
                <a:latin typeface="Calibri"/>
                <a:cs typeface="Calibri"/>
              </a:rPr>
              <a:t>decision</a:t>
            </a:r>
            <a:r>
              <a:rPr lang="nl-NL" sz="2400" dirty="0" smtClean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nl-NL" sz="2400" dirty="0" err="1" smtClean="0">
                <a:solidFill>
                  <a:srgbClr val="003366"/>
                </a:solidFill>
                <a:latin typeface="Calibri"/>
                <a:cs typeface="Calibri"/>
              </a:rPr>
              <a:t>depends</a:t>
            </a:r>
            <a:r>
              <a:rPr lang="nl-NL" sz="2400" dirty="0" smtClean="0">
                <a:solidFill>
                  <a:srgbClr val="003366"/>
                </a:solidFill>
                <a:latin typeface="Calibri"/>
                <a:cs typeface="Calibri"/>
              </a:rPr>
              <a:t> on the P.I.)</a:t>
            </a:r>
            <a:endParaRPr lang="nl-NL" sz="2400" dirty="0">
              <a:solidFill>
                <a:srgbClr val="003366"/>
              </a:solidFill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nl-NL" sz="2400" dirty="0">
              <a:latin typeface="Calibri"/>
              <a:cs typeface="Calibri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5. WITHDRAWAL CRITERIA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281225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6. TOXICITIES AND SCHEDULE MODIFICATIONS</a:t>
            </a: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00" y="1778000"/>
            <a:ext cx="24638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2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6. TOXICITIES AND SCHEDULE MODIFICATIONS</a:t>
            </a:r>
            <a:endParaRPr lang="nl-NL" sz="2800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321063"/>
              </p:ext>
            </p:extLst>
          </p:nvPr>
        </p:nvGraphicFramePr>
        <p:xfrm>
          <a:off x="1464195" y="1290517"/>
          <a:ext cx="5802773" cy="13208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52879"/>
                <a:gridCol w="4549894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nl-NL" sz="1600" dirty="0" err="1" smtClean="0"/>
                        <a:t>Gastro-Intestinal</a:t>
                      </a:r>
                      <a:r>
                        <a:rPr lang="nl-NL" sz="1600" baseline="0" dirty="0" smtClean="0"/>
                        <a:t> </a:t>
                      </a:r>
                      <a:r>
                        <a:rPr lang="nl-NL" sz="1600" baseline="0" dirty="0" err="1" smtClean="0"/>
                        <a:t>Toxicity</a:t>
                      </a:r>
                      <a:endParaRPr lang="nl-N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chemeClr val="bg2"/>
                          </a:solidFill>
                        </a:rPr>
                        <a:t>Grade 1 - 2</a:t>
                      </a:r>
                      <a:endParaRPr lang="nl-NL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chemeClr val="bg2"/>
                          </a:solidFill>
                        </a:rPr>
                        <a:t>Manage </a:t>
                      </a:r>
                      <a:r>
                        <a:rPr lang="nl-NL" sz="1600" dirty="0" err="1" smtClean="0">
                          <a:solidFill>
                            <a:schemeClr val="bg2"/>
                          </a:solidFill>
                        </a:rPr>
                        <a:t>symptoms</a:t>
                      </a:r>
                      <a:endParaRPr lang="nl-NL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chemeClr val="bg2"/>
                          </a:solidFill>
                        </a:rPr>
                        <a:t>Grade 3-4</a:t>
                      </a:r>
                      <a:endParaRPr lang="nl-NL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chemeClr val="bg2"/>
                          </a:solidFill>
                        </a:rPr>
                        <a:t>Discontinue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 metformin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until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grade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 2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toxicity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;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afterwards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 a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dose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reduction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 has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to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be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applied</a:t>
                      </a:r>
                      <a:endParaRPr lang="nl-NL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685234"/>
              </p:ext>
            </p:extLst>
          </p:nvPr>
        </p:nvGraphicFramePr>
        <p:xfrm>
          <a:off x="1464195" y="3034343"/>
          <a:ext cx="5818850" cy="16814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81885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nl-NL" sz="1600" dirty="0" err="1" smtClean="0"/>
                        <a:t>Esophagitis</a:t>
                      </a:r>
                      <a:r>
                        <a:rPr lang="nl-NL" sz="1600" baseline="0" dirty="0" smtClean="0"/>
                        <a:t> and </a:t>
                      </a:r>
                      <a:r>
                        <a:rPr lang="nl-NL" sz="1600" baseline="0" dirty="0" err="1" smtClean="0"/>
                        <a:t>dysfagia</a:t>
                      </a:r>
                      <a:endParaRPr lang="nl-NL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nl-NL" sz="1600" dirty="0" smtClean="0">
                          <a:solidFill>
                            <a:schemeClr val="bg2"/>
                          </a:solidFill>
                        </a:rPr>
                        <a:t>In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 case of (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by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radiotherapy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induced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)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esophagitis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 or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dysphagia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, standard of care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measuremenst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will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be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 taken. Metformin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tablets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can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be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crushed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to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maintain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oral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 intake.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Symptoms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will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be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treated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with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oral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supplements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 (gel or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medication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)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comparable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with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local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 standerd operating procedures</a:t>
                      </a:r>
                      <a:endParaRPr lang="nl-NL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917754"/>
              </p:ext>
            </p:extLst>
          </p:nvPr>
        </p:nvGraphicFramePr>
        <p:xfrm>
          <a:off x="1464195" y="4917087"/>
          <a:ext cx="5818850" cy="13208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95918"/>
                <a:gridCol w="4622932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nl-NL" sz="1600" dirty="0" err="1" smtClean="0"/>
                        <a:t>Any</a:t>
                      </a:r>
                      <a:r>
                        <a:rPr lang="nl-NL" sz="1600" dirty="0" smtClean="0"/>
                        <a:t> </a:t>
                      </a:r>
                      <a:r>
                        <a:rPr lang="nl-NL" sz="1600" dirty="0" err="1" smtClean="0"/>
                        <a:t>other</a:t>
                      </a:r>
                      <a:r>
                        <a:rPr lang="nl-NL" sz="1600" dirty="0" smtClean="0"/>
                        <a:t> </a:t>
                      </a:r>
                      <a:r>
                        <a:rPr lang="nl-NL" sz="1600" dirty="0" err="1" smtClean="0"/>
                        <a:t>symptom</a:t>
                      </a:r>
                      <a:r>
                        <a:rPr lang="nl-NL" sz="1600" dirty="0" smtClean="0"/>
                        <a:t>  (</a:t>
                      </a:r>
                      <a:r>
                        <a:rPr lang="nl-NL" sz="1600" dirty="0" err="1" smtClean="0"/>
                        <a:t>cfr</a:t>
                      </a:r>
                      <a:r>
                        <a:rPr lang="nl-NL" sz="1600" dirty="0" smtClean="0"/>
                        <a:t> CTCAE </a:t>
                      </a:r>
                      <a:r>
                        <a:rPr lang="nl-NL" sz="1600" dirty="0" err="1" smtClean="0"/>
                        <a:t>version</a:t>
                      </a:r>
                      <a:r>
                        <a:rPr lang="nl-NL" sz="1600" dirty="0" smtClean="0"/>
                        <a:t> 4.0)</a:t>
                      </a:r>
                      <a:endParaRPr lang="nl-N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chemeClr val="bg2"/>
                          </a:solidFill>
                        </a:rPr>
                        <a:t>Grade 1 - 2</a:t>
                      </a:r>
                      <a:endParaRPr lang="nl-NL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chemeClr val="bg2"/>
                          </a:solidFill>
                        </a:rPr>
                        <a:t>Manage </a:t>
                      </a:r>
                      <a:r>
                        <a:rPr lang="nl-NL" sz="1600" dirty="0" err="1" smtClean="0">
                          <a:solidFill>
                            <a:schemeClr val="bg2"/>
                          </a:solidFill>
                        </a:rPr>
                        <a:t>symptoms</a:t>
                      </a:r>
                      <a:endParaRPr lang="nl-NL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chemeClr val="bg2"/>
                          </a:solidFill>
                        </a:rPr>
                        <a:t>Grade 3-4</a:t>
                      </a:r>
                      <a:endParaRPr lang="nl-NL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chemeClr val="bg2"/>
                          </a:solidFill>
                        </a:rPr>
                        <a:t>Discontinue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 metformin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until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grade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 2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toxicity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;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afterwards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 a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dose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reduction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 has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to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be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nl-NL" sz="1600" baseline="0" dirty="0" err="1" smtClean="0">
                          <a:solidFill>
                            <a:schemeClr val="bg2"/>
                          </a:solidFill>
                        </a:rPr>
                        <a:t>applied</a:t>
                      </a:r>
                      <a:endParaRPr lang="nl-NL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8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6. TOXICITIES AND SCHEDULE MODIFICATIONS</a:t>
            </a:r>
            <a:endParaRPr lang="nl-NL" sz="2800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695323"/>
              </p:ext>
            </p:extLst>
          </p:nvPr>
        </p:nvGraphicFramePr>
        <p:xfrm>
          <a:off x="2718229" y="2479643"/>
          <a:ext cx="3744870" cy="14833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88570"/>
                <a:gridCol w="255630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600" dirty="0" err="1" smtClean="0"/>
                        <a:t>Dose</a:t>
                      </a:r>
                      <a:r>
                        <a:rPr lang="nl-NL" sz="1600" dirty="0" smtClean="0"/>
                        <a:t> Level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 smtClean="0"/>
                        <a:t>Dose</a:t>
                      </a:r>
                      <a:endParaRPr lang="nl-NL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chemeClr val="bg2"/>
                          </a:solidFill>
                        </a:rPr>
                        <a:t>0</a:t>
                      </a:r>
                      <a:endParaRPr lang="nl-NL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chemeClr val="bg2"/>
                          </a:solidFill>
                        </a:rPr>
                        <a:t>500 mg </a:t>
                      </a:r>
                      <a:r>
                        <a:rPr lang="nl-NL" sz="1600" dirty="0" err="1" smtClean="0">
                          <a:solidFill>
                            <a:schemeClr val="bg2"/>
                          </a:solidFill>
                        </a:rPr>
                        <a:t>b.i.d</a:t>
                      </a:r>
                      <a:r>
                        <a:rPr lang="nl-NL" sz="1600" dirty="0" smtClean="0">
                          <a:solidFill>
                            <a:schemeClr val="bg2"/>
                          </a:solidFill>
                        </a:rPr>
                        <a:t>.</a:t>
                      </a:r>
                      <a:endParaRPr lang="nl-NL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chemeClr val="bg2"/>
                          </a:solidFill>
                        </a:rPr>
                        <a:t>-1</a:t>
                      </a:r>
                      <a:endParaRPr lang="nl-NL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chemeClr val="bg2"/>
                          </a:solidFill>
                        </a:rPr>
                        <a:t>500 mg </a:t>
                      </a:r>
                      <a:r>
                        <a:rPr lang="nl-NL" sz="1600" dirty="0" err="1" smtClean="0">
                          <a:solidFill>
                            <a:schemeClr val="bg2"/>
                          </a:solidFill>
                        </a:rPr>
                        <a:t>q.d</a:t>
                      </a:r>
                      <a:r>
                        <a:rPr lang="nl-NL" sz="1600" dirty="0" smtClean="0">
                          <a:solidFill>
                            <a:schemeClr val="bg2"/>
                          </a:solidFill>
                        </a:rPr>
                        <a:t>.</a:t>
                      </a:r>
                      <a:endParaRPr lang="nl-NL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chemeClr val="bg2"/>
                          </a:solidFill>
                        </a:rPr>
                        <a:t>-2</a:t>
                      </a:r>
                      <a:endParaRPr lang="nl-NL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chemeClr val="bg2"/>
                          </a:solidFill>
                        </a:rPr>
                        <a:t>Stop protocol</a:t>
                      </a:r>
                      <a:r>
                        <a:rPr lang="nl-NL" sz="1600" baseline="0" dirty="0" smtClean="0">
                          <a:solidFill>
                            <a:schemeClr val="bg2"/>
                          </a:solidFill>
                        </a:rPr>
                        <a:t> treatment</a:t>
                      </a:r>
                      <a:endParaRPr lang="nl-NL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1119503" y="4913194"/>
            <a:ext cx="7569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dirty="0" err="1">
                <a:solidFill>
                  <a:srgbClr val="00426A"/>
                </a:solidFill>
              </a:rPr>
              <a:t>If</a:t>
            </a:r>
            <a:r>
              <a:rPr lang="nl-NL" dirty="0">
                <a:solidFill>
                  <a:srgbClr val="00426A"/>
                </a:solidFill>
              </a:rPr>
              <a:t> the </a:t>
            </a:r>
            <a:r>
              <a:rPr lang="nl-NL" dirty="0" err="1">
                <a:solidFill>
                  <a:srgbClr val="00426A"/>
                </a:solidFill>
              </a:rPr>
              <a:t>dose</a:t>
            </a:r>
            <a:r>
              <a:rPr lang="nl-NL" dirty="0">
                <a:solidFill>
                  <a:srgbClr val="00426A"/>
                </a:solidFill>
              </a:rPr>
              <a:t> of metformin had </a:t>
            </a:r>
            <a:r>
              <a:rPr lang="nl-NL" dirty="0" err="1">
                <a:solidFill>
                  <a:srgbClr val="00426A"/>
                </a:solidFill>
              </a:rPr>
              <a:t>to</a:t>
            </a:r>
            <a:r>
              <a:rPr lang="nl-NL" dirty="0">
                <a:solidFill>
                  <a:srgbClr val="00426A"/>
                </a:solidFill>
              </a:rPr>
              <a:t> </a:t>
            </a:r>
            <a:r>
              <a:rPr lang="nl-NL" dirty="0" err="1">
                <a:solidFill>
                  <a:srgbClr val="00426A"/>
                </a:solidFill>
              </a:rPr>
              <a:t>be</a:t>
            </a:r>
            <a:r>
              <a:rPr lang="nl-NL" dirty="0">
                <a:solidFill>
                  <a:srgbClr val="00426A"/>
                </a:solidFill>
              </a:rPr>
              <a:t> </a:t>
            </a:r>
            <a:r>
              <a:rPr lang="nl-NL" dirty="0" err="1">
                <a:solidFill>
                  <a:srgbClr val="00426A"/>
                </a:solidFill>
              </a:rPr>
              <a:t>reduced</a:t>
            </a:r>
            <a:r>
              <a:rPr lang="nl-NL" dirty="0">
                <a:solidFill>
                  <a:srgbClr val="00426A"/>
                </a:solidFill>
              </a:rPr>
              <a:t> </a:t>
            </a:r>
            <a:r>
              <a:rPr lang="nl-NL" dirty="0" err="1">
                <a:solidFill>
                  <a:srgbClr val="00426A"/>
                </a:solidFill>
              </a:rPr>
              <a:t>due</a:t>
            </a:r>
            <a:r>
              <a:rPr lang="nl-NL" dirty="0">
                <a:solidFill>
                  <a:srgbClr val="00426A"/>
                </a:solidFill>
              </a:rPr>
              <a:t> </a:t>
            </a:r>
            <a:r>
              <a:rPr lang="nl-NL" dirty="0" err="1">
                <a:solidFill>
                  <a:srgbClr val="00426A"/>
                </a:solidFill>
              </a:rPr>
              <a:t>to</a:t>
            </a:r>
            <a:r>
              <a:rPr lang="nl-NL" dirty="0">
                <a:solidFill>
                  <a:srgbClr val="00426A"/>
                </a:solidFill>
              </a:rPr>
              <a:t> adverse events </a:t>
            </a:r>
            <a:r>
              <a:rPr lang="nl-NL" dirty="0" err="1">
                <a:solidFill>
                  <a:srgbClr val="00426A"/>
                </a:solidFill>
              </a:rPr>
              <a:t>it</a:t>
            </a:r>
            <a:r>
              <a:rPr lang="nl-NL" dirty="0">
                <a:solidFill>
                  <a:srgbClr val="00426A"/>
                </a:solidFill>
              </a:rPr>
              <a:t> </a:t>
            </a:r>
            <a:r>
              <a:rPr lang="nl-NL" dirty="0" err="1">
                <a:solidFill>
                  <a:srgbClr val="00426A"/>
                </a:solidFill>
              </a:rPr>
              <a:t>will</a:t>
            </a:r>
            <a:r>
              <a:rPr lang="nl-NL" dirty="0">
                <a:solidFill>
                  <a:srgbClr val="00426A"/>
                </a:solidFill>
              </a:rPr>
              <a:t> </a:t>
            </a:r>
            <a:r>
              <a:rPr lang="nl-NL" dirty="0" err="1">
                <a:solidFill>
                  <a:srgbClr val="00426A"/>
                </a:solidFill>
              </a:rPr>
              <a:t>stay</a:t>
            </a:r>
            <a:r>
              <a:rPr lang="nl-NL" dirty="0">
                <a:solidFill>
                  <a:srgbClr val="00426A"/>
                </a:solidFill>
              </a:rPr>
              <a:t> on the </a:t>
            </a:r>
            <a:r>
              <a:rPr lang="nl-NL" dirty="0" err="1">
                <a:solidFill>
                  <a:srgbClr val="00426A"/>
                </a:solidFill>
              </a:rPr>
              <a:t>lower</a:t>
            </a:r>
            <a:r>
              <a:rPr lang="nl-NL" dirty="0">
                <a:solidFill>
                  <a:srgbClr val="00426A"/>
                </a:solidFill>
              </a:rPr>
              <a:t> </a:t>
            </a:r>
            <a:r>
              <a:rPr lang="nl-NL" dirty="0" err="1">
                <a:solidFill>
                  <a:srgbClr val="00426A"/>
                </a:solidFill>
              </a:rPr>
              <a:t>dose</a:t>
            </a:r>
            <a:r>
              <a:rPr lang="nl-NL" dirty="0">
                <a:solidFill>
                  <a:srgbClr val="00426A"/>
                </a:solidFill>
              </a:rPr>
              <a:t> level </a:t>
            </a:r>
            <a:r>
              <a:rPr lang="nl-NL" dirty="0" err="1">
                <a:solidFill>
                  <a:srgbClr val="00426A"/>
                </a:solidFill>
              </a:rPr>
              <a:t>for</a:t>
            </a:r>
            <a:r>
              <a:rPr lang="nl-NL" dirty="0">
                <a:solidFill>
                  <a:srgbClr val="00426A"/>
                </a:solidFill>
              </a:rPr>
              <a:t> the </a:t>
            </a:r>
            <a:r>
              <a:rPr lang="nl-NL" dirty="0" err="1">
                <a:solidFill>
                  <a:srgbClr val="00426A"/>
                </a:solidFill>
              </a:rPr>
              <a:t>entire</a:t>
            </a:r>
            <a:r>
              <a:rPr lang="nl-NL" dirty="0">
                <a:solidFill>
                  <a:srgbClr val="00426A"/>
                </a:solidFill>
              </a:rPr>
              <a:t> time of </a:t>
            </a:r>
            <a:r>
              <a:rPr lang="nl-NL" dirty="0" err="1">
                <a:solidFill>
                  <a:srgbClr val="00426A"/>
                </a:solidFill>
              </a:rPr>
              <a:t>administration</a:t>
            </a:r>
            <a:r>
              <a:rPr lang="nl-NL" dirty="0">
                <a:solidFill>
                  <a:srgbClr val="00426A"/>
                </a:solidFill>
              </a:rPr>
              <a:t>, </a:t>
            </a:r>
            <a:r>
              <a:rPr lang="nl-NL" b="1" dirty="0" err="1">
                <a:solidFill>
                  <a:srgbClr val="00426A"/>
                </a:solidFill>
              </a:rPr>
              <a:t>reescalation</a:t>
            </a:r>
            <a:r>
              <a:rPr lang="nl-NL" b="1" dirty="0">
                <a:solidFill>
                  <a:srgbClr val="00426A"/>
                </a:solidFill>
              </a:rPr>
              <a:t> is </a:t>
            </a:r>
            <a:r>
              <a:rPr lang="nl-NL" b="1" dirty="0" err="1">
                <a:solidFill>
                  <a:srgbClr val="00426A"/>
                </a:solidFill>
              </a:rPr>
              <a:t>not</a:t>
            </a:r>
            <a:r>
              <a:rPr lang="nl-NL" b="1" dirty="0">
                <a:solidFill>
                  <a:srgbClr val="00426A"/>
                </a:solidFill>
              </a:rPr>
              <a:t> </a:t>
            </a:r>
            <a:r>
              <a:rPr lang="nl-NL" b="1" dirty="0" err="1">
                <a:solidFill>
                  <a:srgbClr val="00426A"/>
                </a:solidFill>
              </a:rPr>
              <a:t>allowed</a:t>
            </a:r>
            <a:endParaRPr lang="nl-NL" b="1" dirty="0">
              <a:solidFill>
                <a:srgbClr val="0042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11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7. CONCOMITANT MEDICATION</a:t>
            </a: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405" y="2463800"/>
            <a:ext cx="5910644" cy="268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1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7. CONCOMITANT MEDICATION</a:t>
            </a:r>
            <a:endParaRPr lang="nl-NL" sz="2800" dirty="0"/>
          </a:p>
        </p:txBody>
      </p:sp>
      <p:sp>
        <p:nvSpPr>
          <p:cNvPr id="2" name="Rechthoek 1"/>
          <p:cNvSpPr/>
          <p:nvPr/>
        </p:nvSpPr>
        <p:spPr>
          <a:xfrm>
            <a:off x="981874" y="1379450"/>
            <a:ext cx="747481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rgbClr val="003366"/>
                </a:solidFill>
              </a:rPr>
              <a:t>Non</a:t>
            </a:r>
            <a:r>
              <a:rPr lang="en-GB" sz="2400" dirty="0">
                <a:solidFill>
                  <a:srgbClr val="003366"/>
                </a:solidFill>
              </a:rPr>
              <a:t>-acceptable concomitant therapy within 4 weeks prior to the first dose of study treatment until completion of study is defined as follows:</a:t>
            </a:r>
            <a:endParaRPr lang="nl-BE" sz="2400" dirty="0">
              <a:solidFill>
                <a:srgbClr val="003366"/>
              </a:solidFill>
            </a:endParaRPr>
          </a:p>
          <a:p>
            <a:pPr marL="285750" lvl="0" indent="-285750" algn="just">
              <a:buFont typeface="Arial"/>
              <a:buChar char="•"/>
            </a:pPr>
            <a:r>
              <a:rPr lang="en-GB" sz="2400" dirty="0" smtClean="0">
                <a:solidFill>
                  <a:srgbClr val="003366"/>
                </a:solidFill>
              </a:rPr>
              <a:t>Insulin</a:t>
            </a:r>
          </a:p>
          <a:p>
            <a:pPr marL="285750" lvl="0" indent="-285750" algn="just">
              <a:buFont typeface="Arial"/>
              <a:buChar char="•"/>
            </a:pPr>
            <a:r>
              <a:rPr lang="en-GB" sz="2400" dirty="0" smtClean="0">
                <a:solidFill>
                  <a:srgbClr val="003366"/>
                </a:solidFill>
              </a:rPr>
              <a:t>Other oral antidiabetic drugs (thiazolidinediones, sulfonylureas, </a:t>
            </a:r>
            <a:r>
              <a:rPr lang="en-GB" sz="2400" dirty="0" err="1" smtClean="0">
                <a:solidFill>
                  <a:srgbClr val="003366"/>
                </a:solidFill>
              </a:rPr>
              <a:t>metiglinides</a:t>
            </a:r>
            <a:r>
              <a:rPr lang="en-GB" sz="2400" dirty="0" smtClean="0">
                <a:solidFill>
                  <a:srgbClr val="003366"/>
                </a:solidFill>
              </a:rPr>
              <a:t>, alpha-</a:t>
            </a:r>
            <a:r>
              <a:rPr lang="en-GB" sz="2400" dirty="0" err="1" smtClean="0">
                <a:solidFill>
                  <a:srgbClr val="003366"/>
                </a:solidFill>
              </a:rPr>
              <a:t>glucosidase</a:t>
            </a:r>
            <a:r>
              <a:rPr lang="en-GB" sz="2400" dirty="0" smtClean="0">
                <a:solidFill>
                  <a:srgbClr val="003366"/>
                </a:solidFill>
              </a:rPr>
              <a:t> inhibitors, </a:t>
            </a:r>
            <a:r>
              <a:rPr lang="en-GB" sz="2400" dirty="0" err="1" smtClean="0">
                <a:solidFill>
                  <a:srgbClr val="003366"/>
                </a:solidFill>
              </a:rPr>
              <a:t>incretin</a:t>
            </a:r>
            <a:r>
              <a:rPr lang="en-GB" sz="2400" dirty="0" smtClean="0">
                <a:solidFill>
                  <a:srgbClr val="003366"/>
                </a:solidFill>
              </a:rPr>
              <a:t> </a:t>
            </a:r>
            <a:r>
              <a:rPr lang="en-GB" sz="2400" dirty="0" err="1" smtClean="0">
                <a:solidFill>
                  <a:srgbClr val="003366"/>
                </a:solidFill>
              </a:rPr>
              <a:t>mimetics</a:t>
            </a:r>
            <a:r>
              <a:rPr lang="en-GB" sz="2400" dirty="0" smtClean="0">
                <a:solidFill>
                  <a:srgbClr val="003366"/>
                </a:solidFill>
              </a:rPr>
              <a:t>, </a:t>
            </a:r>
            <a:r>
              <a:rPr lang="en-GB" sz="2400" dirty="0" err="1" smtClean="0">
                <a:solidFill>
                  <a:srgbClr val="003366"/>
                </a:solidFill>
              </a:rPr>
              <a:t>dipaptidyl</a:t>
            </a:r>
            <a:r>
              <a:rPr lang="en-GB" sz="2400" dirty="0" smtClean="0">
                <a:solidFill>
                  <a:srgbClr val="003366"/>
                </a:solidFill>
              </a:rPr>
              <a:t> peptidase-4 inhibitors, amylin analogues, SGLT-2-inhibitors)</a:t>
            </a:r>
          </a:p>
          <a:p>
            <a:pPr marL="285750" lvl="0" indent="-285750" algn="just">
              <a:buFont typeface="Arial"/>
              <a:buChar char="•"/>
            </a:pPr>
            <a:endParaRPr lang="en-GB" sz="2400" dirty="0" smtClean="0">
              <a:solidFill>
                <a:srgbClr val="003366"/>
              </a:solidFill>
            </a:endParaRPr>
          </a:p>
          <a:p>
            <a:pPr lvl="0" algn="just"/>
            <a:r>
              <a:rPr lang="en-GB" sz="2400" dirty="0">
                <a:solidFill>
                  <a:srgbClr val="003366"/>
                </a:solidFill>
              </a:rPr>
              <a:t>Caution should be in place in case of concomitant use of </a:t>
            </a:r>
            <a:r>
              <a:rPr lang="en-GB" sz="2400" dirty="0" err="1">
                <a:solidFill>
                  <a:srgbClr val="003366"/>
                </a:solidFill>
              </a:rPr>
              <a:t>nonsteroidal</a:t>
            </a:r>
            <a:r>
              <a:rPr lang="en-GB" sz="2400" dirty="0">
                <a:solidFill>
                  <a:srgbClr val="003366"/>
                </a:solidFill>
              </a:rPr>
              <a:t> anti-inflammatory drugs (</a:t>
            </a:r>
            <a:r>
              <a:rPr lang="en-GB" sz="2400" b="1" dirty="0">
                <a:solidFill>
                  <a:srgbClr val="003366"/>
                </a:solidFill>
              </a:rPr>
              <a:t>NSAIDs</a:t>
            </a:r>
            <a:r>
              <a:rPr lang="en-GB" sz="2400" dirty="0">
                <a:solidFill>
                  <a:srgbClr val="003366"/>
                </a:solidFill>
              </a:rPr>
              <a:t>) because of a possible toxic effect on the kidneys. </a:t>
            </a:r>
          </a:p>
          <a:p>
            <a:pPr lvl="0" algn="just"/>
            <a:endParaRPr lang="nl-BE" sz="24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48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8</a:t>
            </a:r>
            <a:r>
              <a:rPr lang="nl-NL" sz="2800" dirty="0" smtClean="0"/>
              <a:t>. SCHEDULE OF ACTIVITIES</a:t>
            </a:r>
            <a:endParaRPr lang="nl-NL" sz="2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b="6082"/>
          <a:stretch/>
        </p:blipFill>
        <p:spPr>
          <a:xfrm>
            <a:off x="239539" y="1193275"/>
            <a:ext cx="8890000" cy="555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17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nl-BE" sz="2000" dirty="0">
                <a:solidFill>
                  <a:srgbClr val="00426A"/>
                </a:solidFill>
                <a:latin typeface="Calibri"/>
                <a:cs typeface="Calibri"/>
              </a:rPr>
              <a:t>Gerandomiseerde fase II studie, </a:t>
            </a:r>
            <a:r>
              <a:rPr lang="nl-BE" sz="2000" dirty="0" smtClean="0">
                <a:solidFill>
                  <a:srgbClr val="00426A"/>
                </a:solidFill>
                <a:latin typeface="Calibri"/>
                <a:cs typeface="Calibri"/>
              </a:rPr>
              <a:t>multicentrisch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BE" sz="2000" dirty="0">
              <a:solidFill>
                <a:srgbClr val="00426A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nl-BE" sz="2000" dirty="0">
                <a:solidFill>
                  <a:srgbClr val="00426A"/>
                </a:solidFill>
                <a:latin typeface="Calibri"/>
                <a:cs typeface="Calibri"/>
              </a:rPr>
              <a:t>NSCLC Stadium </a:t>
            </a:r>
            <a:r>
              <a:rPr lang="nl-BE" sz="2000" dirty="0" smtClean="0">
                <a:solidFill>
                  <a:srgbClr val="00426A"/>
                </a:solidFill>
                <a:latin typeface="Calibri"/>
                <a:cs typeface="Calibri"/>
              </a:rPr>
              <a:t>III: </a:t>
            </a:r>
            <a:r>
              <a:rPr lang="nl-BE" sz="2000" dirty="0" smtClean="0">
                <a:solidFill>
                  <a:srgbClr val="930031"/>
                </a:solidFill>
                <a:latin typeface="Calibri"/>
                <a:cs typeface="Calibri"/>
              </a:rPr>
              <a:t>Sequentiële </a:t>
            </a:r>
            <a:r>
              <a:rPr lang="nl-BE" sz="2000" dirty="0">
                <a:solidFill>
                  <a:srgbClr val="930031"/>
                </a:solidFill>
                <a:latin typeface="Calibri"/>
                <a:cs typeface="Calibri"/>
              </a:rPr>
              <a:t>CRT </a:t>
            </a:r>
            <a:r>
              <a:rPr lang="nl-BE" sz="2000" dirty="0">
                <a:solidFill>
                  <a:srgbClr val="00426A"/>
                </a:solidFill>
                <a:latin typeface="Calibri"/>
                <a:cs typeface="Calibri"/>
              </a:rPr>
              <a:t>± </a:t>
            </a:r>
            <a:r>
              <a:rPr lang="nl-BE" sz="2000" dirty="0" smtClean="0">
                <a:solidFill>
                  <a:srgbClr val="00426A"/>
                </a:solidFill>
                <a:latin typeface="Calibri"/>
                <a:cs typeface="Calibri"/>
              </a:rPr>
              <a:t>metformine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BE" sz="2000" dirty="0" smtClean="0">
              <a:solidFill>
                <a:srgbClr val="00426A"/>
              </a:solidFill>
              <a:latin typeface="Calibri"/>
              <a:cs typeface="Calibri"/>
            </a:endParaRPr>
          </a:p>
          <a:p>
            <a:pPr>
              <a:spcBef>
                <a:spcPts val="0"/>
              </a:spcBef>
              <a:buFont typeface="Wingdings" charset="2"/>
              <a:buChar char="Ø"/>
            </a:pPr>
            <a:r>
              <a:rPr lang="nl-BE" sz="2000" dirty="0" smtClean="0">
                <a:solidFill>
                  <a:srgbClr val="00426A"/>
                </a:solidFill>
                <a:latin typeface="Calibri"/>
                <a:cs typeface="Calibri"/>
              </a:rPr>
              <a:t>Patiënt:</a:t>
            </a: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nl-BE" sz="2000" dirty="0" smtClean="0">
                <a:solidFill>
                  <a:srgbClr val="00426A"/>
                </a:solidFill>
                <a:latin typeface="Calibri"/>
                <a:cs typeface="Calibri"/>
              </a:rPr>
              <a:t>Geen extra kosten</a:t>
            </a: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nl-BE" sz="2000" dirty="0" smtClean="0">
                <a:solidFill>
                  <a:srgbClr val="00426A"/>
                </a:solidFill>
                <a:latin typeface="Calibri"/>
                <a:cs typeface="Calibri"/>
              </a:rPr>
              <a:t>Potentieel benefit met minimale neveneffecten</a:t>
            </a: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nl-BE" sz="2000" dirty="0" smtClean="0">
                <a:solidFill>
                  <a:srgbClr val="00426A"/>
                </a:solidFill>
                <a:latin typeface="Calibri"/>
                <a:cs typeface="Calibri"/>
              </a:rPr>
              <a:t>2x bezoek aan het UZA voor hypoxie scan</a:t>
            </a:r>
          </a:p>
          <a:p>
            <a:pPr>
              <a:spcBef>
                <a:spcPts val="0"/>
              </a:spcBef>
              <a:buFont typeface="Wingdings" charset="2"/>
              <a:buChar char="Ø"/>
            </a:pPr>
            <a:r>
              <a:rPr lang="nl-BE" sz="2000" dirty="0" smtClean="0">
                <a:solidFill>
                  <a:srgbClr val="00426A"/>
                </a:solidFill>
                <a:latin typeface="Calibri"/>
                <a:cs typeface="Calibri"/>
              </a:rPr>
              <a:t>Arts:</a:t>
            </a:r>
          </a:p>
          <a:p>
            <a:pPr lvl="1">
              <a:spcBef>
                <a:spcPts val="0"/>
              </a:spcBef>
            </a:pPr>
            <a:r>
              <a:rPr lang="nl-BE" sz="2000" dirty="0" smtClean="0">
                <a:solidFill>
                  <a:srgbClr val="00426A"/>
                </a:solidFill>
                <a:latin typeface="Calibri"/>
                <a:cs typeface="Calibri"/>
              </a:rPr>
              <a:t>Geen extra werk</a:t>
            </a:r>
          </a:p>
          <a:p>
            <a:pPr lvl="1">
              <a:spcBef>
                <a:spcPts val="0"/>
              </a:spcBef>
            </a:pPr>
            <a:r>
              <a:rPr lang="nl-BE" sz="2000" dirty="0" smtClean="0">
                <a:solidFill>
                  <a:srgbClr val="00426A"/>
                </a:solidFill>
                <a:latin typeface="Calibri"/>
                <a:cs typeface="Calibri"/>
              </a:rPr>
              <a:t>Geen extra kosten</a:t>
            </a:r>
          </a:p>
          <a:p>
            <a:pPr lvl="1">
              <a:spcBef>
                <a:spcPts val="0"/>
              </a:spcBef>
            </a:pPr>
            <a:r>
              <a:rPr lang="nl-BE" sz="2000" dirty="0" smtClean="0">
                <a:solidFill>
                  <a:srgbClr val="00426A"/>
                </a:solidFill>
                <a:latin typeface="Calibri"/>
                <a:cs typeface="Calibri"/>
              </a:rPr>
              <a:t>Verwijzend longarts blijft behandelend arts. Patiënt verdwijnt dus NIET uit uw circuit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 smtClean="0">
                <a:latin typeface="Calibri"/>
                <a:cs typeface="Calibri"/>
              </a:rPr>
              <a:t>WAT BETEKENT DIT IN DE PRAKTIJK?</a:t>
            </a:r>
            <a:endParaRPr lang="nl-BE" sz="2800" dirty="0">
              <a:latin typeface="Calibri"/>
              <a:cs typeface="Calibri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5328021"/>
            <a:ext cx="4070350" cy="145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05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charset="2"/>
              <a:buChar char="Ø"/>
            </a:pPr>
            <a:r>
              <a:rPr lang="nl-NL" sz="2000" dirty="0">
                <a:solidFill>
                  <a:srgbClr val="00426A"/>
                </a:solidFill>
              </a:rPr>
              <a:t>Wereldwijd &gt; 1.8 miljoen - België: &gt; 8000 per jaar</a:t>
            </a:r>
            <a:r>
              <a:rPr lang="nl-NL" sz="2000" baseline="30000" dirty="0">
                <a:solidFill>
                  <a:srgbClr val="00426A"/>
                </a:solidFill>
              </a:rPr>
              <a:t>1</a:t>
            </a:r>
          </a:p>
          <a:p>
            <a:pPr>
              <a:lnSpc>
                <a:spcPct val="100000"/>
              </a:lnSpc>
              <a:buFont typeface="Wingdings" charset="2"/>
              <a:buChar char="Ø"/>
            </a:pPr>
            <a:r>
              <a:rPr lang="nl-NL" sz="2000" dirty="0">
                <a:solidFill>
                  <a:srgbClr val="00426A"/>
                </a:solidFill>
              </a:rPr>
              <a:t>Mortaliteit 90%</a:t>
            </a:r>
          </a:p>
          <a:p>
            <a:pPr>
              <a:lnSpc>
                <a:spcPct val="100000"/>
              </a:lnSpc>
              <a:buFont typeface="Wingdings" charset="2"/>
              <a:buChar char="Ø"/>
            </a:pPr>
            <a:r>
              <a:rPr lang="nl-NL" sz="2000" dirty="0">
                <a:solidFill>
                  <a:srgbClr val="00426A"/>
                </a:solidFill>
              </a:rPr>
              <a:t>80% = Non Small </a:t>
            </a:r>
            <a:r>
              <a:rPr lang="nl-NL" sz="2000" dirty="0" err="1">
                <a:solidFill>
                  <a:srgbClr val="00426A"/>
                </a:solidFill>
              </a:rPr>
              <a:t>Cell</a:t>
            </a:r>
            <a:r>
              <a:rPr lang="nl-NL" sz="2000" dirty="0">
                <a:solidFill>
                  <a:srgbClr val="00426A"/>
                </a:solidFill>
              </a:rPr>
              <a:t> </a:t>
            </a:r>
            <a:r>
              <a:rPr lang="nl-NL" sz="2000" dirty="0" err="1">
                <a:solidFill>
                  <a:srgbClr val="00426A"/>
                </a:solidFill>
              </a:rPr>
              <a:t>Lung</a:t>
            </a:r>
            <a:r>
              <a:rPr lang="nl-NL" sz="2000" dirty="0">
                <a:solidFill>
                  <a:srgbClr val="00426A"/>
                </a:solidFill>
              </a:rPr>
              <a:t> Cancer</a:t>
            </a:r>
          </a:p>
          <a:p>
            <a:pPr>
              <a:lnSpc>
                <a:spcPct val="100000"/>
              </a:lnSpc>
              <a:buFont typeface="Wingdings" charset="2"/>
              <a:buChar char="Ø"/>
            </a:pPr>
            <a:r>
              <a:rPr lang="nl-NL" sz="2000" dirty="0">
                <a:solidFill>
                  <a:srgbClr val="00426A"/>
                </a:solidFill>
              </a:rPr>
              <a:t>30% NSCLC bij presentatie stadium III</a:t>
            </a:r>
          </a:p>
          <a:p>
            <a:pPr>
              <a:lnSpc>
                <a:spcPct val="100000"/>
              </a:lnSpc>
              <a:buFont typeface="Wingdings" charset="2"/>
              <a:buChar char="Ø"/>
            </a:pPr>
            <a:r>
              <a:rPr lang="nl-NL" sz="2000" dirty="0">
                <a:solidFill>
                  <a:srgbClr val="00426A"/>
                </a:solidFill>
              </a:rPr>
              <a:t>Standard Of Care = Concomitante CRT</a:t>
            </a:r>
          </a:p>
          <a:p>
            <a:pPr>
              <a:lnSpc>
                <a:spcPct val="100000"/>
              </a:lnSpc>
              <a:buFont typeface="Wingdings" charset="2"/>
              <a:buChar char="Ø"/>
            </a:pPr>
            <a:r>
              <a:rPr lang="nl-NL" sz="2000" dirty="0">
                <a:solidFill>
                  <a:srgbClr val="00426A"/>
                </a:solidFill>
              </a:rPr>
              <a:t>59% komt hiervoor niet in aanmerking</a:t>
            </a:r>
            <a:r>
              <a:rPr lang="nl-NL" sz="2000" baseline="30000" dirty="0">
                <a:solidFill>
                  <a:srgbClr val="00426A"/>
                </a:solidFill>
              </a:rPr>
              <a:t>2</a:t>
            </a:r>
          </a:p>
          <a:p>
            <a:pPr lvl="1">
              <a:lnSpc>
                <a:spcPct val="100000"/>
              </a:lnSpc>
              <a:buFont typeface="Wingdings" charset="2"/>
              <a:buChar char="§"/>
            </a:pPr>
            <a:r>
              <a:rPr lang="nl-NL" sz="1800" dirty="0">
                <a:solidFill>
                  <a:srgbClr val="00426A"/>
                </a:solidFill>
                <a:cs typeface="Arial" charset="0"/>
              </a:rPr>
              <a:t>Alternatief = sequentiële CRT</a:t>
            </a:r>
          </a:p>
          <a:p>
            <a:pPr lvl="2">
              <a:lnSpc>
                <a:spcPct val="100000"/>
              </a:lnSpc>
              <a:buFont typeface="Wingdings" charset="2"/>
              <a:buChar char="§"/>
            </a:pPr>
            <a:r>
              <a:rPr lang="nl-NL" sz="1600" dirty="0">
                <a:solidFill>
                  <a:srgbClr val="00426A"/>
                </a:solidFill>
                <a:cs typeface="Arial" charset="0"/>
              </a:rPr>
              <a:t>2-3 cycli chemotherapie (</a:t>
            </a:r>
            <a:r>
              <a:rPr lang="nl-NL" sz="1600" dirty="0" err="1">
                <a:solidFill>
                  <a:srgbClr val="00426A"/>
                </a:solidFill>
                <a:cs typeface="Arial" charset="0"/>
              </a:rPr>
              <a:t>platinum</a:t>
            </a:r>
            <a:r>
              <a:rPr lang="nl-NL" sz="1600" dirty="0">
                <a:solidFill>
                  <a:srgbClr val="00426A"/>
                </a:solidFill>
                <a:cs typeface="Arial" charset="0"/>
              </a:rPr>
              <a:t>-gebaseerd)</a:t>
            </a:r>
          </a:p>
          <a:p>
            <a:pPr lvl="2">
              <a:lnSpc>
                <a:spcPct val="100000"/>
              </a:lnSpc>
              <a:buFont typeface="Wingdings" charset="2"/>
              <a:buChar char="§"/>
            </a:pPr>
            <a:r>
              <a:rPr lang="nl-NL" sz="1600" dirty="0">
                <a:solidFill>
                  <a:srgbClr val="00426A"/>
                </a:solidFill>
                <a:cs typeface="Arial" charset="0"/>
              </a:rPr>
              <a:t>60-66 Gy (2,75 Gy/f)</a:t>
            </a:r>
          </a:p>
          <a:p>
            <a:pPr lvl="1">
              <a:lnSpc>
                <a:spcPct val="100000"/>
              </a:lnSpc>
              <a:buFont typeface="Wingdings" charset="2"/>
              <a:buChar char="§"/>
            </a:pPr>
            <a:r>
              <a:rPr lang="nl-NL" sz="1800" dirty="0">
                <a:solidFill>
                  <a:srgbClr val="00426A"/>
                </a:solidFill>
                <a:cs typeface="Arial" charset="0"/>
              </a:rPr>
              <a:t>PFS na 1j = 38%</a:t>
            </a:r>
            <a:r>
              <a:rPr lang="nl-NL" sz="1800" baseline="30000" dirty="0">
                <a:solidFill>
                  <a:srgbClr val="00426A"/>
                </a:solidFill>
                <a:cs typeface="Arial" charset="0"/>
              </a:rPr>
              <a:t>3</a:t>
            </a:r>
          </a:p>
          <a:p>
            <a:pPr lvl="1">
              <a:lnSpc>
                <a:spcPct val="100000"/>
              </a:lnSpc>
              <a:buFont typeface="Wingdings" charset="2"/>
              <a:buChar char="§"/>
            </a:pPr>
            <a:r>
              <a:rPr lang="nl-NL" sz="1800" dirty="0" smtClean="0">
                <a:solidFill>
                  <a:srgbClr val="00426A"/>
                </a:solidFill>
                <a:cs typeface="Arial" charset="0"/>
              </a:rPr>
              <a:t>Risico </a:t>
            </a:r>
            <a:r>
              <a:rPr lang="nl-NL" sz="1800" dirty="0">
                <a:solidFill>
                  <a:srgbClr val="00426A"/>
                </a:solidFill>
                <a:cs typeface="Arial" charset="0"/>
              </a:rPr>
              <a:t>op locoregionaal herval na 1j = 24</a:t>
            </a:r>
            <a:r>
              <a:rPr lang="nl-NL" sz="1800" dirty="0" smtClean="0">
                <a:solidFill>
                  <a:srgbClr val="00426A"/>
                </a:solidFill>
                <a:cs typeface="Arial" charset="0"/>
              </a:rPr>
              <a:t>%</a:t>
            </a:r>
            <a:endParaRPr lang="nl-NL" sz="1800" dirty="0">
              <a:solidFill>
                <a:srgbClr val="00426A"/>
              </a:solidFill>
              <a:cs typeface="Arial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cs typeface="Calibri"/>
              </a:rPr>
              <a:t>LONGKANKER</a:t>
            </a:r>
            <a:endParaRPr lang="nl-NL" sz="2800" dirty="0"/>
          </a:p>
        </p:txBody>
      </p:sp>
      <p:sp>
        <p:nvSpPr>
          <p:cNvPr id="4" name="Tekstvak 3"/>
          <p:cNvSpPr txBox="1"/>
          <p:nvPr/>
        </p:nvSpPr>
        <p:spPr>
          <a:xfrm>
            <a:off x="132201" y="6072288"/>
            <a:ext cx="66989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nl-NL" sz="1400" dirty="0" smtClean="0">
                <a:solidFill>
                  <a:srgbClr val="6D90A6"/>
                </a:solidFill>
                <a:latin typeface="Arial"/>
                <a:cs typeface="Arial"/>
              </a:rPr>
              <a:t> European Society </a:t>
            </a:r>
            <a:r>
              <a:rPr lang="nl-NL" sz="1400" dirty="0" err="1" smtClean="0">
                <a:solidFill>
                  <a:srgbClr val="6D90A6"/>
                </a:solidFill>
                <a:latin typeface="Arial"/>
                <a:cs typeface="Arial"/>
              </a:rPr>
              <a:t>for</a:t>
            </a:r>
            <a:r>
              <a:rPr lang="nl-NL" sz="1400" dirty="0" smtClean="0">
                <a:solidFill>
                  <a:srgbClr val="6D90A6"/>
                </a:solidFill>
                <a:latin typeface="Arial"/>
                <a:cs typeface="Arial"/>
              </a:rPr>
              <a:t> </a:t>
            </a:r>
            <a:r>
              <a:rPr lang="nl-NL" sz="1400" dirty="0" err="1" smtClean="0">
                <a:solidFill>
                  <a:srgbClr val="6D90A6"/>
                </a:solidFill>
                <a:latin typeface="Arial"/>
                <a:cs typeface="Arial"/>
              </a:rPr>
              <a:t>Medical</a:t>
            </a:r>
            <a:r>
              <a:rPr lang="nl-NL" sz="1400" dirty="0" smtClean="0">
                <a:solidFill>
                  <a:srgbClr val="6D90A6"/>
                </a:solidFill>
                <a:latin typeface="Arial"/>
                <a:cs typeface="Arial"/>
              </a:rPr>
              <a:t> </a:t>
            </a:r>
            <a:r>
              <a:rPr lang="nl-NL" sz="1400" dirty="0" err="1" smtClean="0">
                <a:solidFill>
                  <a:srgbClr val="6D90A6"/>
                </a:solidFill>
                <a:latin typeface="Arial"/>
                <a:cs typeface="Arial"/>
              </a:rPr>
              <a:t>Oncology</a:t>
            </a:r>
            <a:endParaRPr lang="nl-NL" sz="1400" dirty="0" smtClean="0">
              <a:solidFill>
                <a:srgbClr val="6D90A6"/>
              </a:solidFill>
              <a:latin typeface="Arial"/>
              <a:cs typeface="Arial"/>
            </a:endParaRPr>
          </a:p>
          <a:p>
            <a:pPr>
              <a:buFontTx/>
              <a:buAutoNum type="arabicPeriod"/>
            </a:pPr>
            <a:r>
              <a:rPr lang="nl-NL" sz="1400" dirty="0" smtClean="0">
                <a:solidFill>
                  <a:srgbClr val="6D90A6"/>
                </a:solidFill>
                <a:latin typeface="Arial"/>
                <a:cs typeface="Arial"/>
              </a:rPr>
              <a:t> De </a:t>
            </a:r>
            <a:r>
              <a:rPr lang="nl-NL" sz="1400" dirty="0" err="1" smtClean="0">
                <a:solidFill>
                  <a:srgbClr val="6D90A6"/>
                </a:solidFill>
                <a:latin typeface="Arial"/>
                <a:cs typeface="Arial"/>
              </a:rPr>
              <a:t>Ruysscher</a:t>
            </a:r>
            <a:r>
              <a:rPr lang="nl-NL" sz="1400" dirty="0" smtClean="0">
                <a:solidFill>
                  <a:srgbClr val="6D90A6"/>
                </a:solidFill>
                <a:latin typeface="Arial"/>
                <a:cs typeface="Arial"/>
              </a:rPr>
              <a:t> et al., Ann </a:t>
            </a:r>
            <a:r>
              <a:rPr lang="nl-NL" sz="1400" dirty="0" err="1" smtClean="0">
                <a:solidFill>
                  <a:srgbClr val="6D90A6"/>
                </a:solidFill>
                <a:latin typeface="Arial"/>
                <a:cs typeface="Arial"/>
              </a:rPr>
              <a:t>Oncol</a:t>
            </a:r>
            <a:r>
              <a:rPr lang="nl-NL" sz="1400" dirty="0" smtClean="0">
                <a:solidFill>
                  <a:srgbClr val="6D90A6"/>
                </a:solidFill>
                <a:latin typeface="Arial"/>
                <a:cs typeface="Arial"/>
              </a:rPr>
              <a:t>., 2009; 20(1):98-102-20</a:t>
            </a:r>
          </a:p>
          <a:p>
            <a:pPr>
              <a:buFontTx/>
              <a:buAutoNum type="arabicPeriod"/>
            </a:pPr>
            <a:r>
              <a:rPr lang="nl-NL" sz="1400" dirty="0" smtClean="0">
                <a:solidFill>
                  <a:srgbClr val="6D90A6"/>
                </a:solidFill>
                <a:latin typeface="Arial"/>
                <a:cs typeface="Arial"/>
              </a:rPr>
              <a:t> </a:t>
            </a:r>
            <a:r>
              <a:rPr lang="nl-NL" sz="1400" dirty="0" err="1" smtClean="0">
                <a:solidFill>
                  <a:srgbClr val="6D90A6"/>
                </a:solidFill>
                <a:latin typeface="Arial"/>
                <a:cs typeface="Arial"/>
              </a:rPr>
              <a:t>Aupérin</a:t>
            </a:r>
            <a:r>
              <a:rPr lang="nl-NL" sz="1400" dirty="0" smtClean="0">
                <a:solidFill>
                  <a:srgbClr val="6D90A6"/>
                </a:solidFill>
                <a:latin typeface="Arial"/>
                <a:cs typeface="Arial"/>
              </a:rPr>
              <a:t> et al.; JCO 2010</a:t>
            </a:r>
            <a:endParaRPr lang="nl-NL" sz="1400" dirty="0">
              <a:solidFill>
                <a:srgbClr val="6D90A6"/>
              </a:solidFill>
              <a:latin typeface="Arial"/>
              <a:cs typeface="Arial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4" r="4832"/>
          <a:stretch>
            <a:fillRect/>
          </a:stretch>
        </p:blipFill>
        <p:spPr bwMode="auto">
          <a:xfrm>
            <a:off x="6315075" y="2197100"/>
            <a:ext cx="281305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993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/>
        </p:nvGrpSpPr>
        <p:grpSpPr>
          <a:xfrm>
            <a:off x="68239" y="2076178"/>
            <a:ext cx="9373974" cy="3006954"/>
            <a:chOff x="68239" y="2055691"/>
            <a:chExt cx="9373974" cy="3006954"/>
          </a:xfrm>
        </p:grpSpPr>
        <p:sp>
          <p:nvSpPr>
            <p:cNvPr id="2" name="Rechthoek 1"/>
            <p:cNvSpPr/>
            <p:nvPr/>
          </p:nvSpPr>
          <p:spPr>
            <a:xfrm>
              <a:off x="714375" y="2055691"/>
              <a:ext cx="8429625" cy="1692325"/>
            </a:xfrm>
            <a:prstGeom prst="rect">
              <a:avLst/>
            </a:prstGeom>
            <a:gradFill>
              <a:gsLst>
                <a:gs pos="77000">
                  <a:srgbClr val="FFFFFF">
                    <a:alpha val="45000"/>
                  </a:srgbClr>
                </a:gs>
                <a:gs pos="26000">
                  <a:srgbClr val="F8FAFD">
                    <a:alpha val="29000"/>
                  </a:srgbClr>
                </a:gs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1000">
                  <a:schemeClr val="bg1">
                    <a:alpha val="54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39" y="2126442"/>
              <a:ext cx="9007523" cy="2605117"/>
            </a:xfrm>
            <a:prstGeom prst="rect">
              <a:avLst/>
            </a:prstGeom>
            <a:effectLst>
              <a:outerShdw blurRad="76200" dist="101600" dir="2700000" algn="tl" rotWithShape="0">
                <a:prstClr val="black">
                  <a:alpha val="54000"/>
                </a:prstClr>
              </a:outerShdw>
            </a:effectLst>
          </p:spPr>
        </p:pic>
        <p:sp>
          <p:nvSpPr>
            <p:cNvPr id="9" name="Tekstvak 8"/>
            <p:cNvSpPr txBox="1"/>
            <p:nvPr/>
          </p:nvSpPr>
          <p:spPr>
            <a:xfrm>
              <a:off x="3507476" y="3862316"/>
              <a:ext cx="5934737" cy="12003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BE" sz="7200" b="1" dirty="0" smtClean="0"/>
                <a:t>Enrolling </a:t>
              </a:r>
              <a:r>
                <a:rPr lang="nl-BE" sz="7200" b="1" dirty="0"/>
                <a:t>soon!</a:t>
              </a:r>
            </a:p>
          </p:txBody>
        </p:sp>
      </p:grpSp>
      <p:sp>
        <p:nvSpPr>
          <p:cNvPr id="3" name="Rechthoek 2"/>
          <p:cNvSpPr/>
          <p:nvPr/>
        </p:nvSpPr>
        <p:spPr>
          <a:xfrm>
            <a:off x="3656138" y="52616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charset="2"/>
              <a:buChar char="ü"/>
            </a:pPr>
            <a:r>
              <a:rPr lang="nl-NL" dirty="0">
                <a:solidFill>
                  <a:schemeClr val="accent2"/>
                </a:solidFill>
              </a:rPr>
              <a:t> FAGG </a:t>
            </a:r>
            <a:r>
              <a:rPr lang="nl-NL" dirty="0" err="1">
                <a:solidFill>
                  <a:schemeClr val="accent2"/>
                </a:solidFill>
              </a:rPr>
              <a:t>approval</a:t>
            </a:r>
            <a:r>
              <a:rPr lang="nl-NL" dirty="0">
                <a:solidFill>
                  <a:schemeClr val="accent2"/>
                </a:solidFill>
              </a:rPr>
              <a:t> (15 MAY 2018)</a:t>
            </a:r>
          </a:p>
          <a:p>
            <a:pPr>
              <a:buFont typeface="Wingdings" charset="2"/>
              <a:buChar char="ü"/>
            </a:pPr>
            <a:r>
              <a:rPr lang="nl-NL" dirty="0">
                <a:solidFill>
                  <a:schemeClr val="accent2"/>
                </a:solidFill>
              </a:rPr>
              <a:t> EC </a:t>
            </a:r>
            <a:r>
              <a:rPr lang="nl-NL" dirty="0" err="1">
                <a:solidFill>
                  <a:schemeClr val="accent2"/>
                </a:solidFill>
              </a:rPr>
              <a:t>approval</a:t>
            </a:r>
            <a:r>
              <a:rPr lang="nl-NL" dirty="0">
                <a:solidFill>
                  <a:schemeClr val="accent2"/>
                </a:solidFill>
              </a:rPr>
              <a:t> (12 JUN 2018)</a:t>
            </a:r>
          </a:p>
        </p:txBody>
      </p:sp>
    </p:spTree>
    <p:extLst>
      <p:ext uri="{BB962C8B-B14F-4D97-AF65-F5344CB8AC3E}">
        <p14:creationId xmlns:p14="http://schemas.microsoft.com/office/powerpoint/2010/main" val="340306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56447" y="1538272"/>
            <a:ext cx="7711327" cy="46386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sz="2000" dirty="0">
                <a:solidFill>
                  <a:srgbClr val="00426A"/>
                </a:solidFill>
                <a:latin typeface="Arial" charset="0"/>
              </a:rPr>
              <a:t>O</a:t>
            </a:r>
            <a:r>
              <a:rPr lang="nl-NL" sz="2000" baseline="-25000" dirty="0">
                <a:solidFill>
                  <a:srgbClr val="00426A"/>
                </a:solidFill>
                <a:latin typeface="Arial" charset="0"/>
              </a:rPr>
              <a:t>2</a:t>
            </a:r>
            <a:r>
              <a:rPr lang="nl-NL" sz="2000" dirty="0">
                <a:solidFill>
                  <a:srgbClr val="00426A"/>
                </a:solidFill>
                <a:latin typeface="Arial" charset="0"/>
              </a:rPr>
              <a:t> </a:t>
            </a:r>
            <a:r>
              <a:rPr lang="nl-NL" sz="2000" dirty="0" smtClean="0">
                <a:solidFill>
                  <a:srgbClr val="00426A"/>
                </a:solidFill>
                <a:latin typeface="Arial" charset="0"/>
              </a:rPr>
              <a:t>= nodig </a:t>
            </a:r>
            <a:r>
              <a:rPr lang="nl-NL" sz="2000" dirty="0">
                <a:solidFill>
                  <a:srgbClr val="00426A"/>
                </a:solidFill>
                <a:latin typeface="Arial" charset="0"/>
              </a:rPr>
              <a:t>voor toebrengen van optimale DNA-</a:t>
            </a:r>
            <a:r>
              <a:rPr lang="nl-NL" sz="2000" dirty="0" smtClean="0">
                <a:solidFill>
                  <a:srgbClr val="00426A"/>
                </a:solidFill>
                <a:latin typeface="Arial" charset="0"/>
              </a:rPr>
              <a:t>schade</a:t>
            </a:r>
          </a:p>
          <a:p>
            <a:pPr>
              <a:lnSpc>
                <a:spcPct val="100000"/>
              </a:lnSpc>
            </a:pPr>
            <a:r>
              <a:rPr lang="nl-NL" sz="2000" dirty="0" smtClean="0">
                <a:solidFill>
                  <a:srgbClr val="00426A"/>
                </a:solidFill>
                <a:latin typeface="Arial" charset="0"/>
              </a:rPr>
              <a:t>Tumorcel-hypoxie </a:t>
            </a:r>
            <a:r>
              <a:rPr lang="nl-NL" sz="2000" dirty="0">
                <a:solidFill>
                  <a:srgbClr val="00426A"/>
                </a:solidFill>
                <a:latin typeface="Arial" charset="0"/>
              </a:rPr>
              <a:t>= slechte prognostische factor</a:t>
            </a:r>
          </a:p>
          <a:p>
            <a:pPr lvl="1">
              <a:lnSpc>
                <a:spcPct val="100000"/>
              </a:lnSpc>
            </a:pPr>
            <a:r>
              <a:rPr lang="nl-NL" sz="1800" dirty="0">
                <a:solidFill>
                  <a:srgbClr val="00426A"/>
                </a:solidFill>
                <a:latin typeface="Arial" charset="0"/>
                <a:cs typeface="Arial" charset="0"/>
              </a:rPr>
              <a:t>Chemoresistentie</a:t>
            </a:r>
          </a:p>
          <a:p>
            <a:pPr lvl="1">
              <a:lnSpc>
                <a:spcPct val="100000"/>
              </a:lnSpc>
            </a:pPr>
            <a:r>
              <a:rPr lang="nl-NL" sz="1800" dirty="0">
                <a:solidFill>
                  <a:srgbClr val="00426A"/>
                </a:solidFill>
                <a:latin typeface="Arial" charset="0"/>
                <a:cs typeface="Arial" charset="0"/>
              </a:rPr>
              <a:t>Radioresistentie (2,5 – 3x de waarde van </a:t>
            </a:r>
            <a:r>
              <a:rPr lang="nl-NL" sz="1800" dirty="0" err="1">
                <a:solidFill>
                  <a:srgbClr val="00426A"/>
                </a:solidFill>
                <a:latin typeface="Arial" charset="0"/>
                <a:cs typeface="Arial" charset="0"/>
              </a:rPr>
              <a:t>geoxygeneerde</a:t>
            </a:r>
            <a:r>
              <a:rPr lang="nl-NL" sz="1800" dirty="0">
                <a:solidFill>
                  <a:srgbClr val="00426A"/>
                </a:solidFill>
                <a:latin typeface="Arial" charset="0"/>
                <a:cs typeface="Arial" charset="0"/>
              </a:rPr>
              <a:t> cel)</a:t>
            </a:r>
          </a:p>
          <a:p>
            <a:pPr lvl="1">
              <a:lnSpc>
                <a:spcPct val="100000"/>
              </a:lnSpc>
            </a:pPr>
            <a:r>
              <a:rPr lang="nl-NL" sz="1800" dirty="0">
                <a:solidFill>
                  <a:srgbClr val="00426A"/>
                </a:solidFill>
                <a:latin typeface="Arial" charset="0"/>
                <a:cs typeface="Arial" charset="0"/>
              </a:rPr>
              <a:t>Toegenomen gen-instabiliteit</a:t>
            </a:r>
          </a:p>
          <a:p>
            <a:pPr lvl="1">
              <a:lnSpc>
                <a:spcPct val="100000"/>
              </a:lnSpc>
            </a:pPr>
            <a:r>
              <a:rPr lang="nl-NL" sz="1800" dirty="0">
                <a:solidFill>
                  <a:srgbClr val="00426A"/>
                </a:solidFill>
                <a:latin typeface="Arial" charset="0"/>
                <a:cs typeface="Arial" charset="0"/>
              </a:rPr>
              <a:t>Tendens tot invasie en metastasering</a:t>
            </a:r>
          </a:p>
          <a:p>
            <a:pPr>
              <a:lnSpc>
                <a:spcPct val="100000"/>
              </a:lnSpc>
            </a:pPr>
            <a:r>
              <a:rPr lang="nl-NL" sz="2000" dirty="0">
                <a:solidFill>
                  <a:srgbClr val="00426A"/>
                </a:solidFill>
                <a:latin typeface="Arial" charset="0"/>
              </a:rPr>
              <a:t>“Huidige” manier van aanpak:</a:t>
            </a:r>
          </a:p>
          <a:p>
            <a:pPr lvl="1">
              <a:lnSpc>
                <a:spcPct val="100000"/>
              </a:lnSpc>
            </a:pPr>
            <a:r>
              <a:rPr lang="nl-NL" sz="1800" dirty="0">
                <a:solidFill>
                  <a:srgbClr val="00426A"/>
                </a:solidFill>
                <a:latin typeface="Arial" charset="0"/>
                <a:cs typeface="Arial" charset="0"/>
              </a:rPr>
              <a:t>Vernietigen </a:t>
            </a:r>
            <a:r>
              <a:rPr lang="nl-NL" sz="1800" dirty="0" err="1">
                <a:solidFill>
                  <a:srgbClr val="00426A"/>
                </a:solidFill>
                <a:latin typeface="Arial" charset="0"/>
                <a:cs typeface="Arial" charset="0"/>
              </a:rPr>
              <a:t>hypoxische</a:t>
            </a:r>
            <a:r>
              <a:rPr lang="nl-NL" sz="1800" dirty="0">
                <a:solidFill>
                  <a:srgbClr val="00426A"/>
                </a:solidFill>
                <a:latin typeface="Arial" charset="0"/>
                <a:cs typeface="Arial" charset="0"/>
              </a:rPr>
              <a:t> cellen</a:t>
            </a:r>
          </a:p>
          <a:p>
            <a:pPr lvl="1">
              <a:lnSpc>
                <a:spcPct val="100000"/>
              </a:lnSpc>
            </a:pPr>
            <a:r>
              <a:rPr lang="nl-NL" sz="1800" dirty="0">
                <a:solidFill>
                  <a:srgbClr val="00426A"/>
                </a:solidFill>
                <a:latin typeface="Arial" charset="0"/>
                <a:cs typeface="Arial" charset="0"/>
              </a:rPr>
              <a:t>O</a:t>
            </a:r>
            <a:r>
              <a:rPr lang="nl-NL" sz="1800" baseline="-25000" dirty="0">
                <a:solidFill>
                  <a:srgbClr val="00426A"/>
                </a:solidFill>
                <a:latin typeface="Arial" charset="0"/>
                <a:cs typeface="Arial" charset="0"/>
              </a:rPr>
              <a:t>2</a:t>
            </a:r>
            <a:r>
              <a:rPr lang="nl-NL" sz="1800" dirty="0">
                <a:solidFill>
                  <a:srgbClr val="00426A"/>
                </a:solidFill>
                <a:latin typeface="Arial" charset="0"/>
                <a:cs typeface="Arial" charset="0"/>
              </a:rPr>
              <a:t>-aanvoer </a:t>
            </a:r>
            <a:r>
              <a:rPr lang="nl-NL" sz="1800" dirty="0" smtClean="0">
                <a:solidFill>
                  <a:srgbClr val="00426A"/>
                </a:solidFill>
                <a:latin typeface="Arial" charset="0"/>
                <a:cs typeface="Arial" charset="0"/>
              </a:rPr>
              <a:t>verhogen</a:t>
            </a:r>
          </a:p>
          <a:p>
            <a:pPr>
              <a:lnSpc>
                <a:spcPct val="100000"/>
              </a:lnSpc>
              <a:defRPr/>
            </a:pPr>
            <a:r>
              <a:rPr lang="nl-NL" sz="2000" dirty="0" smtClean="0">
                <a:solidFill>
                  <a:srgbClr val="00426A"/>
                </a:solidFill>
                <a:latin typeface="Arial"/>
                <a:cs typeface="Arial"/>
              </a:rPr>
              <a:t>Hoe kan het anders? In </a:t>
            </a:r>
            <a:r>
              <a:rPr lang="nl-NL" sz="2000" dirty="0">
                <a:solidFill>
                  <a:srgbClr val="00426A"/>
                </a:solidFill>
                <a:latin typeface="Arial"/>
                <a:cs typeface="Arial"/>
              </a:rPr>
              <a:t>theorie: </a:t>
            </a:r>
          </a:p>
          <a:p>
            <a:pPr lvl="1">
              <a:lnSpc>
                <a:spcPct val="100000"/>
              </a:lnSpc>
              <a:defRPr/>
            </a:pPr>
            <a:r>
              <a:rPr lang="nl-NL" sz="1800" dirty="0">
                <a:solidFill>
                  <a:srgbClr val="00426A"/>
                </a:solidFill>
                <a:latin typeface="Arial"/>
                <a:cs typeface="Arial"/>
              </a:rPr>
              <a:t>Daling van O2-verbruik door tumor </a:t>
            </a:r>
            <a:r>
              <a:rPr lang="nl-NL" sz="1800" dirty="0">
                <a:solidFill>
                  <a:srgbClr val="00426A"/>
                </a:solidFill>
                <a:latin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nl-NL" sz="1800" dirty="0">
                <a:solidFill>
                  <a:srgbClr val="00426A"/>
                </a:solidFill>
                <a:latin typeface="Arial"/>
                <a:cs typeface="Arial"/>
              </a:rPr>
              <a:t> daling van tumorcel-</a:t>
            </a:r>
            <a:r>
              <a:rPr lang="nl-NL" sz="1800" dirty="0" smtClean="0">
                <a:solidFill>
                  <a:srgbClr val="00426A"/>
                </a:solidFill>
                <a:latin typeface="Arial"/>
                <a:cs typeface="Arial"/>
              </a:rPr>
              <a:t>hypoxie </a:t>
            </a:r>
            <a:endParaRPr lang="nl-NL" sz="1800" dirty="0">
              <a:solidFill>
                <a:srgbClr val="00426A"/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  <a:defRPr/>
            </a:pPr>
            <a:r>
              <a:rPr lang="nl-NL" sz="1800" dirty="0">
                <a:solidFill>
                  <a:srgbClr val="00426A"/>
                </a:solidFill>
                <a:latin typeface="Arial"/>
                <a:cs typeface="Arial"/>
                <a:sym typeface="Wingdings"/>
              </a:rPr>
              <a:t>Toename sensitiviteit voor radiotherapie</a:t>
            </a:r>
            <a:endParaRPr lang="nl-NL" sz="1800" dirty="0">
              <a:solidFill>
                <a:srgbClr val="00426A"/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</a:pPr>
            <a:endParaRPr lang="nl-NL" sz="1800" dirty="0">
              <a:solidFill>
                <a:srgbClr val="00426A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latin typeface="Calibri"/>
                <a:cs typeface="Calibri"/>
              </a:rPr>
              <a:t>ZUURSTOF EN RADIOTHERAPIE</a:t>
            </a:r>
            <a:endParaRPr lang="nl-BE" sz="2800" dirty="0">
              <a:latin typeface="Calibri"/>
              <a:cs typeface="Calibri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2" t="8073" r="10037" b="8818"/>
          <a:stretch/>
        </p:blipFill>
        <p:spPr bwMode="auto">
          <a:xfrm>
            <a:off x="6096000" y="3271301"/>
            <a:ext cx="276225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20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dirty="0" smtClean="0">
                <a:solidFill>
                  <a:srgbClr val="00426A"/>
                </a:solidFill>
              </a:rPr>
              <a:t>Metformine = oraal antidiabeticum type </a:t>
            </a:r>
            <a:r>
              <a:rPr lang="nl-NL" sz="2400" dirty="0" err="1" smtClean="0">
                <a:solidFill>
                  <a:srgbClr val="00426A"/>
                </a:solidFill>
              </a:rPr>
              <a:t>biguanide</a:t>
            </a:r>
            <a:endParaRPr lang="nl-NL" sz="2400" dirty="0">
              <a:solidFill>
                <a:srgbClr val="00426A"/>
              </a:solidFill>
            </a:endParaRPr>
          </a:p>
          <a:p>
            <a:pPr lvl="1">
              <a:buFont typeface="Wingdings" charset="2"/>
              <a:buChar char="Ø"/>
            </a:pPr>
            <a:r>
              <a:rPr lang="nl-NL" sz="2000" dirty="0" smtClean="0">
                <a:solidFill>
                  <a:srgbClr val="00426A"/>
                </a:solidFill>
              </a:rPr>
              <a:t>1</a:t>
            </a:r>
            <a:r>
              <a:rPr lang="nl-NL" sz="2000" baseline="30000" dirty="0" smtClean="0">
                <a:solidFill>
                  <a:srgbClr val="00426A"/>
                </a:solidFill>
              </a:rPr>
              <a:t>e</a:t>
            </a:r>
            <a:r>
              <a:rPr lang="nl-NL" sz="2000" dirty="0" smtClean="0">
                <a:solidFill>
                  <a:srgbClr val="00426A"/>
                </a:solidFill>
              </a:rPr>
              <a:t> keuze voor orale behandeling van DM II</a:t>
            </a:r>
          </a:p>
          <a:p>
            <a:pPr lvl="1">
              <a:buFont typeface="Wingdings" charset="2"/>
              <a:buChar char="Ø"/>
            </a:pPr>
            <a:r>
              <a:rPr lang="nl-NL" sz="2000" dirty="0" smtClean="0">
                <a:solidFill>
                  <a:srgbClr val="00426A"/>
                </a:solidFill>
                <a:sym typeface="Wingdings"/>
              </a:rPr>
              <a:t>WHO List of </a:t>
            </a:r>
            <a:r>
              <a:rPr lang="nl-NL" sz="2000" dirty="0" err="1" smtClean="0">
                <a:solidFill>
                  <a:srgbClr val="00426A"/>
                </a:solidFill>
                <a:sym typeface="Wingdings"/>
              </a:rPr>
              <a:t>Essential</a:t>
            </a:r>
            <a:r>
              <a:rPr lang="nl-NL" sz="2000" dirty="0" smtClean="0">
                <a:solidFill>
                  <a:srgbClr val="00426A"/>
                </a:solidFill>
                <a:sym typeface="Wingdings"/>
              </a:rPr>
              <a:t> </a:t>
            </a:r>
            <a:r>
              <a:rPr lang="nl-NL" sz="2000" dirty="0" err="1" smtClean="0">
                <a:solidFill>
                  <a:srgbClr val="00426A"/>
                </a:solidFill>
                <a:sym typeface="Wingdings"/>
              </a:rPr>
              <a:t>Medicines</a:t>
            </a:r>
            <a:r>
              <a:rPr lang="nl-NL" sz="2000" dirty="0" smtClean="0">
                <a:solidFill>
                  <a:srgbClr val="00426A"/>
                </a:solidFill>
                <a:sym typeface="Wingdings"/>
              </a:rPr>
              <a:t> (meest effectieve 	en veilige medicijnen in het gezondheidssysteem)</a:t>
            </a:r>
          </a:p>
          <a:p>
            <a:pPr marL="457200" lvl="1" indent="0">
              <a:buNone/>
            </a:pPr>
            <a:endParaRPr lang="nl-NL" sz="2000" dirty="0" smtClean="0">
              <a:solidFill>
                <a:srgbClr val="00426A"/>
              </a:solidFill>
            </a:endParaRPr>
          </a:p>
          <a:p>
            <a:pPr marL="0" indent="0">
              <a:buNone/>
            </a:pPr>
            <a:r>
              <a:rPr lang="nl-NL" sz="2400" dirty="0" smtClean="0">
                <a:solidFill>
                  <a:srgbClr val="00426A"/>
                </a:solidFill>
                <a:ea typeface="Wingdings"/>
                <a:cs typeface="Wingdings"/>
                <a:sym typeface="Wingdings"/>
              </a:rPr>
              <a:t>Werking bij DM II:</a:t>
            </a:r>
          </a:p>
          <a:p>
            <a:pPr marL="457200" lvl="1" indent="0">
              <a:buNone/>
            </a:pPr>
            <a:r>
              <a:rPr lang="nl-NL" sz="2000" dirty="0" smtClean="0">
                <a:solidFill>
                  <a:srgbClr val="00426A"/>
                </a:solidFill>
                <a:ea typeface="Wingdings"/>
                <a:cs typeface="Wingdings"/>
                <a:sym typeface="Wingdings"/>
              </a:rPr>
              <a:t> gluconeogenese in de lever</a:t>
            </a:r>
          </a:p>
          <a:p>
            <a:pPr marL="457200" lvl="1" indent="0">
              <a:buNone/>
            </a:pPr>
            <a:r>
              <a:rPr lang="nl-NL" sz="2000" dirty="0" smtClean="0">
                <a:solidFill>
                  <a:srgbClr val="00426A"/>
                </a:solidFill>
                <a:ea typeface="Wingdings"/>
                <a:cs typeface="Wingdings"/>
                <a:sym typeface="Wingdings"/>
              </a:rPr>
              <a:t> insuline-gevoeligheid in perifere weefsels</a:t>
            </a:r>
          </a:p>
          <a:p>
            <a:pPr lvl="1">
              <a:buFont typeface="Wingdings" charset="0"/>
              <a:buChar char="é"/>
            </a:pPr>
            <a:r>
              <a:rPr lang="nl-NL" sz="2000" dirty="0" smtClean="0">
                <a:solidFill>
                  <a:srgbClr val="00426A"/>
                </a:solidFill>
                <a:ea typeface="Wingdings"/>
                <a:cs typeface="Wingdings"/>
                <a:sym typeface="Wingdings"/>
              </a:rPr>
              <a:t>glucose-verbruik in spieren en vetcellen</a:t>
            </a:r>
          </a:p>
          <a:p>
            <a:pPr marL="457200" lvl="1" indent="0">
              <a:buNone/>
            </a:pPr>
            <a:endParaRPr lang="nl-NL" sz="2000" dirty="0" smtClean="0">
              <a:solidFill>
                <a:srgbClr val="00426A"/>
              </a:solidFill>
              <a:ea typeface="Wingdings"/>
              <a:cs typeface="Wingdings"/>
              <a:sym typeface="Wingdings"/>
            </a:endParaRPr>
          </a:p>
          <a:p>
            <a:pPr marL="0" indent="0">
              <a:buNone/>
            </a:pPr>
            <a:r>
              <a:rPr lang="nl-NL" sz="2400" dirty="0" smtClean="0">
                <a:solidFill>
                  <a:srgbClr val="00426A"/>
                </a:solidFill>
                <a:ea typeface="Wingdings"/>
                <a:cs typeface="Wingdings"/>
                <a:sym typeface="Wingdings"/>
              </a:rPr>
              <a:t>Neveneffecten:</a:t>
            </a:r>
          </a:p>
          <a:p>
            <a:pPr lvl="1">
              <a:buFont typeface="Wingdings" charset="2"/>
              <a:buChar char="Ø"/>
            </a:pPr>
            <a:r>
              <a:rPr lang="nl-NL" sz="2000" dirty="0" smtClean="0">
                <a:solidFill>
                  <a:srgbClr val="00426A"/>
                </a:solidFill>
                <a:ea typeface="Wingdings"/>
                <a:cs typeface="Wingdings"/>
                <a:sym typeface="Wingdings"/>
              </a:rPr>
              <a:t>Meest voorkomend: gastro-intestinaal</a:t>
            </a:r>
          </a:p>
          <a:p>
            <a:pPr lvl="1">
              <a:buFont typeface="Wingdings" charset="2"/>
              <a:buChar char="Ø"/>
            </a:pPr>
            <a:r>
              <a:rPr lang="nl-NL" sz="2000" dirty="0" smtClean="0">
                <a:solidFill>
                  <a:srgbClr val="00426A"/>
                </a:solidFill>
                <a:ea typeface="Wingdings"/>
                <a:cs typeface="Wingdings"/>
                <a:sym typeface="Wingdings"/>
              </a:rPr>
              <a:t>Meest gevaarlijk: lactaatacidose (MALA)</a:t>
            </a:r>
            <a:endParaRPr lang="nl-NL" sz="2000" dirty="0" smtClean="0">
              <a:solidFill>
                <a:srgbClr val="00426A"/>
              </a:solidFill>
            </a:endParaRPr>
          </a:p>
          <a:p>
            <a:endParaRPr lang="nl-NL" sz="2400" dirty="0">
              <a:solidFill>
                <a:srgbClr val="00426A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WAAROM METFORMINE? (1)</a:t>
            </a:r>
            <a:endParaRPr lang="nl-NL" sz="2800" dirty="0"/>
          </a:p>
        </p:txBody>
      </p:sp>
      <p:pic>
        <p:nvPicPr>
          <p:cNvPr id="4" name="Afbeelding 3" title="Galega officinali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599" y="3450699"/>
            <a:ext cx="1929304" cy="257386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090867" y="5939901"/>
            <a:ext cx="1475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Galega</a:t>
            </a:r>
            <a:r>
              <a:rPr lang="nl-NL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l-NL" sz="1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officinalis</a:t>
            </a:r>
            <a:endParaRPr lang="nl-NL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41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nl-NL" sz="2400" u="sng" dirty="0" smtClean="0">
                <a:solidFill>
                  <a:srgbClr val="00426A"/>
                </a:solidFill>
                <a:ea typeface="Wingdings"/>
                <a:cs typeface="Calibri"/>
                <a:sym typeface="Wingdings"/>
              </a:rPr>
              <a:t>Observationeel</a:t>
            </a:r>
            <a:endParaRPr lang="nl-NL" sz="2400" u="sng" dirty="0">
              <a:solidFill>
                <a:srgbClr val="00426A"/>
              </a:solidFill>
              <a:ea typeface="Wingdings"/>
              <a:cs typeface="Calibri"/>
              <a:sym typeface="Wingdings"/>
            </a:endParaRPr>
          </a:p>
          <a:p>
            <a:pPr marL="457200" lvl="1" indent="0" algn="just">
              <a:buNone/>
            </a:pPr>
            <a:r>
              <a:rPr lang="nl-NL" sz="2400" dirty="0">
                <a:solidFill>
                  <a:srgbClr val="00426A"/>
                </a:solidFill>
                <a:ea typeface="Wingdings"/>
                <a:cs typeface="Wingdings"/>
                <a:sym typeface="Wingdings"/>
              </a:rPr>
              <a:t> </a:t>
            </a:r>
            <a:r>
              <a:rPr lang="nl-NL" sz="2400" dirty="0" smtClean="0">
                <a:solidFill>
                  <a:srgbClr val="00426A"/>
                </a:solidFill>
                <a:ea typeface="Wingdings"/>
                <a:cs typeface="Wingdings"/>
                <a:sym typeface="Wingdings"/>
              </a:rPr>
              <a:t>longkankerincidentie bij diabetici onder therapie met metformine </a:t>
            </a:r>
            <a:r>
              <a:rPr lang="nl-NL" sz="1400" i="1" dirty="0">
                <a:solidFill>
                  <a:schemeClr val="tx2">
                    <a:lumMod val="60000"/>
                    <a:lumOff val="40000"/>
                  </a:schemeClr>
                </a:solidFill>
                <a:ea typeface="Wingdings"/>
                <a:cs typeface="Wingdings"/>
                <a:sym typeface="Wingdings"/>
              </a:rPr>
              <a:t>(</a:t>
            </a:r>
            <a:r>
              <a:rPr lang="nl-NL" sz="1400" i="1" dirty="0" err="1">
                <a:solidFill>
                  <a:schemeClr val="tx2">
                    <a:lumMod val="60000"/>
                    <a:lumOff val="40000"/>
                  </a:schemeClr>
                </a:solidFill>
                <a:ea typeface="Wingdings"/>
                <a:cs typeface="Wingdings"/>
                <a:sym typeface="Wingdings"/>
              </a:rPr>
              <a:t>Tian</a:t>
            </a:r>
            <a:r>
              <a:rPr lang="nl-NL" sz="1400" i="1" dirty="0">
                <a:solidFill>
                  <a:schemeClr val="tx2">
                    <a:lumMod val="60000"/>
                    <a:lumOff val="40000"/>
                  </a:schemeClr>
                </a:solidFill>
                <a:ea typeface="Wingdings"/>
                <a:cs typeface="Wingdings"/>
                <a:sym typeface="Wingdings"/>
              </a:rPr>
              <a:t> et al. 2016)</a:t>
            </a:r>
          </a:p>
          <a:p>
            <a:pPr marL="0" indent="0" algn="just">
              <a:buNone/>
            </a:pPr>
            <a:r>
              <a:rPr lang="nl-NL" sz="2400" u="sng" dirty="0" smtClean="0">
                <a:solidFill>
                  <a:srgbClr val="00426A"/>
                </a:solidFill>
                <a:ea typeface="Wingdings"/>
                <a:cs typeface="Wingdings"/>
                <a:sym typeface="Wingdings"/>
              </a:rPr>
              <a:t>Retrospectief</a:t>
            </a:r>
            <a:endParaRPr lang="nl-NL" sz="2400" u="sng" dirty="0">
              <a:solidFill>
                <a:srgbClr val="00426A"/>
              </a:solidFill>
              <a:ea typeface="Wingdings"/>
              <a:cs typeface="Wingdings"/>
              <a:sym typeface="Wingdings"/>
            </a:endParaRPr>
          </a:p>
          <a:p>
            <a:pPr marL="457200" lvl="1" indent="0" algn="just">
              <a:buNone/>
            </a:pPr>
            <a:r>
              <a:rPr lang="nl-NL" sz="2400" dirty="0" smtClean="0">
                <a:solidFill>
                  <a:srgbClr val="00426A"/>
                </a:solidFill>
                <a:ea typeface="Wingdings"/>
                <a:cs typeface="Wingdings"/>
                <a:sym typeface="Wingdings"/>
              </a:rPr>
              <a:t>Betere </a:t>
            </a:r>
            <a:r>
              <a:rPr lang="nl-NL" sz="2400" dirty="0" err="1" smtClean="0">
                <a:solidFill>
                  <a:srgbClr val="00426A"/>
                </a:solidFill>
                <a:ea typeface="Wingdings"/>
                <a:cs typeface="Wingdings"/>
                <a:sym typeface="Wingdings"/>
              </a:rPr>
              <a:t>outcomes</a:t>
            </a:r>
            <a:r>
              <a:rPr lang="nl-NL" sz="2400" dirty="0" smtClean="0">
                <a:solidFill>
                  <a:srgbClr val="00426A"/>
                </a:solidFill>
                <a:ea typeface="Wingdings"/>
                <a:cs typeface="Wingdings"/>
                <a:sym typeface="Wingdings"/>
              </a:rPr>
              <a:t> bij diabetici onder therapie met metformine </a:t>
            </a:r>
            <a:r>
              <a:rPr lang="nl-NL" sz="1400" i="1" dirty="0" smtClean="0">
                <a:solidFill>
                  <a:srgbClr val="8497B0"/>
                </a:solidFill>
                <a:ea typeface="Wingdings"/>
                <a:cs typeface="Wingdings"/>
                <a:sym typeface="Wingdings"/>
              </a:rPr>
              <a:t>(</a:t>
            </a:r>
            <a:r>
              <a:rPr lang="nl-NL" sz="1400" i="1" dirty="0">
                <a:solidFill>
                  <a:srgbClr val="8497B0"/>
                </a:solidFill>
                <a:ea typeface="Wingdings"/>
                <a:cs typeface="Wingdings"/>
                <a:sym typeface="Wingdings"/>
              </a:rPr>
              <a:t>Wink et al. 2016, Chen et al. 2015, Tan et al. 2011</a:t>
            </a:r>
            <a:r>
              <a:rPr lang="nl-NL" sz="1400" i="1" dirty="0" smtClean="0">
                <a:solidFill>
                  <a:srgbClr val="8497B0"/>
                </a:solidFill>
                <a:ea typeface="Wingdings"/>
                <a:cs typeface="Wingdings"/>
                <a:sym typeface="Wingdings"/>
              </a:rPr>
              <a:t>)</a:t>
            </a:r>
          </a:p>
          <a:p>
            <a:pPr lvl="1" algn="just"/>
            <a:endParaRPr lang="nl-NL" sz="1400" i="1" dirty="0">
              <a:solidFill>
                <a:srgbClr val="8497B0"/>
              </a:solidFill>
              <a:ea typeface="Wingdings"/>
              <a:cs typeface="Wingdings"/>
              <a:sym typeface="Wingdings"/>
            </a:endParaRPr>
          </a:p>
          <a:p>
            <a:pPr algn="just"/>
            <a:endParaRPr lang="nl-NL" sz="1800" i="1" dirty="0">
              <a:solidFill>
                <a:srgbClr val="8497B0"/>
              </a:solidFill>
              <a:ea typeface="Wingdings"/>
              <a:cs typeface="Wingdings"/>
              <a:sym typeface="Wingdings"/>
            </a:endParaRPr>
          </a:p>
          <a:p>
            <a:pPr algn="just"/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WAAROM METFORMINE? (2)</a:t>
            </a: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233333"/>
            <a:ext cx="37338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61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0698" y="1350951"/>
            <a:ext cx="3653678" cy="46386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400" u="sng" dirty="0" smtClean="0">
                <a:solidFill>
                  <a:srgbClr val="00426A"/>
                </a:solidFill>
                <a:sym typeface="Wingdings"/>
              </a:rPr>
              <a:t>Indirect effect</a:t>
            </a:r>
          </a:p>
          <a:p>
            <a:pPr>
              <a:buFont typeface="Arial"/>
              <a:buChar char="•"/>
            </a:pPr>
            <a:r>
              <a:rPr lang="nl-NL" sz="2400" dirty="0" smtClean="0">
                <a:solidFill>
                  <a:srgbClr val="00426A"/>
                </a:solidFill>
                <a:ea typeface="Wingdings"/>
                <a:cs typeface="Wingdings"/>
                <a:sym typeface="Wingdings"/>
              </a:rPr>
              <a:t> </a:t>
            </a:r>
            <a:r>
              <a:rPr lang="nl-NL" sz="2600" dirty="0" smtClean="0">
                <a:solidFill>
                  <a:srgbClr val="00426A"/>
                </a:solidFill>
                <a:sym typeface="Wingdings"/>
              </a:rPr>
              <a:t>insuline (groei-promoverend-hormoon)</a:t>
            </a:r>
            <a:endParaRPr lang="nl-NL" dirty="0" smtClean="0">
              <a:solidFill>
                <a:srgbClr val="00426A"/>
              </a:solidFill>
              <a:sym typeface="Wingdings"/>
            </a:endParaRPr>
          </a:p>
          <a:p>
            <a:pPr marL="0" indent="0">
              <a:buNone/>
            </a:pPr>
            <a:r>
              <a:rPr lang="nl-NL" sz="2400" u="sng" dirty="0" smtClean="0">
                <a:solidFill>
                  <a:srgbClr val="00426A"/>
                </a:solidFill>
                <a:sym typeface="Wingdings"/>
              </a:rPr>
              <a:t>Direct effect</a:t>
            </a:r>
          </a:p>
          <a:p>
            <a:r>
              <a:rPr lang="nl-NL" sz="2600" dirty="0">
                <a:solidFill>
                  <a:srgbClr val="00426A"/>
                </a:solidFill>
              </a:rPr>
              <a:t>Regulatie AMPK/mTOR </a:t>
            </a:r>
            <a:r>
              <a:rPr lang="nl-NL" sz="2600" dirty="0" err="1">
                <a:solidFill>
                  <a:srgbClr val="00426A"/>
                </a:solidFill>
              </a:rPr>
              <a:t>pathway</a:t>
            </a:r>
            <a:r>
              <a:rPr lang="nl-NL" sz="2600" dirty="0">
                <a:solidFill>
                  <a:srgbClr val="00426A"/>
                </a:solidFill>
              </a:rPr>
              <a:t>:</a:t>
            </a:r>
          </a:p>
          <a:p>
            <a:pPr lvl="1">
              <a:buFont typeface="Wingdings" charset="2"/>
              <a:buChar char="Ø"/>
            </a:pPr>
            <a:r>
              <a:rPr lang="nl-NL" sz="2400" dirty="0">
                <a:solidFill>
                  <a:srgbClr val="00426A"/>
                </a:solidFill>
              </a:rPr>
              <a:t> proteïnesynthese en </a:t>
            </a:r>
            <a:r>
              <a:rPr lang="nl-NL" sz="2400" dirty="0" err="1">
                <a:solidFill>
                  <a:srgbClr val="00426A"/>
                </a:solidFill>
              </a:rPr>
              <a:t>celproliferatie</a:t>
            </a:r>
            <a:endParaRPr lang="nl-NL" sz="2400" dirty="0">
              <a:solidFill>
                <a:srgbClr val="00426A"/>
              </a:solidFill>
            </a:endParaRPr>
          </a:p>
          <a:p>
            <a:pPr lvl="1">
              <a:buFont typeface="Wingdings" charset="2"/>
              <a:buChar char="Ø"/>
            </a:pPr>
            <a:r>
              <a:rPr lang="nl-NL" sz="2400" dirty="0">
                <a:solidFill>
                  <a:srgbClr val="00426A"/>
                </a:solidFill>
              </a:rPr>
              <a:t> activatie AMPK </a:t>
            </a:r>
            <a:r>
              <a:rPr lang="nl-NL" sz="2400" dirty="0">
                <a:solidFill>
                  <a:srgbClr val="00426A"/>
                </a:solidFill>
                <a:sym typeface="Wingdings"/>
              </a:rPr>
              <a:t> mTOR inhibitie  inhibitie </a:t>
            </a:r>
            <a:r>
              <a:rPr lang="nl-NL" sz="2400" dirty="0" smtClean="0">
                <a:solidFill>
                  <a:srgbClr val="00426A"/>
                </a:solidFill>
                <a:sym typeface="Wingdings"/>
              </a:rPr>
              <a:t>celgroei</a:t>
            </a:r>
          </a:p>
          <a:p>
            <a:pPr>
              <a:buFont typeface="Arial"/>
              <a:buChar char="•"/>
            </a:pPr>
            <a:r>
              <a:rPr lang="nl-NL" sz="2400" dirty="0" smtClean="0">
                <a:solidFill>
                  <a:srgbClr val="00426A"/>
                </a:solidFill>
                <a:sym typeface="Wingdings"/>
              </a:rPr>
              <a:t>IGF-</a:t>
            </a:r>
            <a:r>
              <a:rPr lang="nl-NL" sz="2600" dirty="0" err="1" smtClean="0">
                <a:solidFill>
                  <a:srgbClr val="00426A"/>
                </a:solidFill>
                <a:sym typeface="Wingdings"/>
              </a:rPr>
              <a:t>pathway</a:t>
            </a:r>
            <a:endParaRPr lang="nl-NL" sz="2400" dirty="0" smtClean="0">
              <a:solidFill>
                <a:srgbClr val="00426A"/>
              </a:solidFill>
              <a:sym typeface="Wingdings"/>
            </a:endParaRPr>
          </a:p>
          <a:p>
            <a:pPr>
              <a:buFont typeface="Arial"/>
              <a:buChar char="•"/>
            </a:pPr>
            <a:r>
              <a:rPr lang="nl-NL" sz="2600" dirty="0" smtClean="0">
                <a:solidFill>
                  <a:srgbClr val="00426A"/>
                </a:solidFill>
                <a:sym typeface="Wingdings"/>
              </a:rPr>
              <a:t>Complex</a:t>
            </a:r>
            <a:r>
              <a:rPr lang="nl-NL" sz="2400" dirty="0" smtClean="0">
                <a:solidFill>
                  <a:srgbClr val="00426A"/>
                </a:solidFill>
                <a:sym typeface="Wingdings"/>
              </a:rPr>
              <a:t> I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300" dirty="0">
                <a:solidFill>
                  <a:srgbClr val="00426A"/>
                </a:solidFill>
              </a:rPr>
              <a:t>ATP </a:t>
            </a:r>
            <a:r>
              <a:rPr lang="nl-NL" sz="2300" dirty="0">
                <a:solidFill>
                  <a:srgbClr val="00426A"/>
                </a:solidFill>
                <a:sym typeface="Wingdings"/>
              </a:rPr>
              <a:t> AMPK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300" dirty="0">
                <a:solidFill>
                  <a:srgbClr val="00426A"/>
                </a:solidFill>
                <a:ea typeface="Wingdings"/>
                <a:cs typeface="Wingdings"/>
                <a:sym typeface="Wingdings"/>
              </a:rPr>
              <a:t> </a:t>
            </a:r>
            <a:r>
              <a:rPr lang="nl-NL" sz="2300" dirty="0">
                <a:solidFill>
                  <a:srgbClr val="00426A"/>
                </a:solidFill>
                <a:ea typeface="Wingdings"/>
                <a:cs typeface="Calibri"/>
                <a:sym typeface="Wingdings"/>
              </a:rPr>
              <a:t>O</a:t>
            </a:r>
            <a:r>
              <a:rPr lang="nl-NL" sz="2300" baseline="-25000" dirty="0">
                <a:solidFill>
                  <a:srgbClr val="00426A"/>
                </a:solidFill>
                <a:ea typeface="Wingdings"/>
                <a:cs typeface="Calibri"/>
                <a:sym typeface="Wingdings"/>
              </a:rPr>
              <a:t>2</a:t>
            </a:r>
            <a:r>
              <a:rPr lang="nl-NL" sz="2300" dirty="0">
                <a:solidFill>
                  <a:srgbClr val="00426A"/>
                </a:solidFill>
                <a:ea typeface="Wingdings"/>
                <a:cs typeface="Calibri"/>
                <a:sym typeface="Wingdings"/>
              </a:rPr>
              <a:t>consumptie en dus </a:t>
            </a:r>
            <a:r>
              <a:rPr lang="nl-NL" sz="2300" dirty="0">
                <a:solidFill>
                  <a:srgbClr val="00426A"/>
                </a:solidFill>
                <a:ea typeface="Wingdings"/>
                <a:cs typeface="Wingdings"/>
                <a:sym typeface="Wingdings"/>
              </a:rPr>
              <a:t> tumorhypoxie</a:t>
            </a:r>
          </a:p>
          <a:p>
            <a:pPr lvl="2">
              <a:buFont typeface="Arial"/>
              <a:buChar char="•"/>
            </a:pPr>
            <a:endParaRPr lang="nl-NL" sz="1600" dirty="0" smtClean="0">
              <a:solidFill>
                <a:schemeClr val="accent2"/>
              </a:solidFill>
              <a:sym typeface="Wingdings"/>
            </a:endParaRPr>
          </a:p>
          <a:p>
            <a:pPr lvl="2">
              <a:buFont typeface="Arial"/>
              <a:buChar char="•"/>
            </a:pPr>
            <a:endParaRPr lang="nl-NL" sz="1600" dirty="0">
              <a:solidFill>
                <a:schemeClr val="accent2"/>
              </a:solidFill>
              <a:sym typeface="Wingdings"/>
            </a:endParaRPr>
          </a:p>
          <a:p>
            <a:pPr marL="457200" lvl="1" indent="0">
              <a:buNone/>
            </a:pPr>
            <a:endParaRPr lang="nl-NL" dirty="0" smtClean="0">
              <a:solidFill>
                <a:schemeClr val="accent2"/>
              </a:solidFill>
              <a:sym typeface="Wingdings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MECHANISME(N) VAN METFORMINE</a:t>
            </a:r>
            <a:endParaRPr lang="nl-NL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63" y="1279909"/>
            <a:ext cx="440213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524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766981" y="1569477"/>
            <a:ext cx="7711327" cy="4638691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nl-NL" sz="2400" dirty="0" smtClean="0">
                <a:solidFill>
                  <a:srgbClr val="00426A"/>
                </a:solidFill>
                <a:cs typeface="Calibri"/>
              </a:rPr>
              <a:t> </a:t>
            </a:r>
            <a:r>
              <a:rPr lang="nl-NL" sz="2400" dirty="0" smtClean="0">
                <a:solidFill>
                  <a:srgbClr val="00426A"/>
                </a:solidFill>
                <a:ea typeface="Wingdings"/>
                <a:cs typeface="Wingdings"/>
                <a:sym typeface="Wingdings"/>
              </a:rPr>
              <a:t> tumorhypoxie</a:t>
            </a:r>
            <a:endParaRPr lang="nl-NL" sz="2400" dirty="0">
              <a:solidFill>
                <a:srgbClr val="00426A"/>
              </a:solidFill>
              <a:cs typeface="Calibri"/>
              <a:sym typeface="Wingdings"/>
            </a:endParaRPr>
          </a:p>
          <a:p>
            <a:pPr>
              <a:buFont typeface="Wingdings" charset="2"/>
              <a:buChar char="ü"/>
            </a:pPr>
            <a:r>
              <a:rPr lang="nl-NL" sz="2400" dirty="0" smtClean="0">
                <a:solidFill>
                  <a:srgbClr val="00426A"/>
                </a:solidFill>
                <a:ea typeface="Wingdings"/>
                <a:cs typeface="Wingdings"/>
                <a:sym typeface="Wingdings"/>
              </a:rPr>
              <a:t>  intrinsieke radiosensitiviteit</a:t>
            </a:r>
            <a:endParaRPr lang="nl-NL" sz="2400" dirty="0">
              <a:solidFill>
                <a:srgbClr val="00426A"/>
              </a:solidFill>
              <a:ea typeface="Wingdings"/>
              <a:cs typeface="Wingdings"/>
              <a:sym typeface="Wingdings"/>
            </a:endParaRPr>
          </a:p>
          <a:p>
            <a:pPr lvl="1">
              <a:buFont typeface="Wingdings" charset="2"/>
              <a:buChar char="Ø"/>
            </a:pPr>
            <a:r>
              <a:rPr lang="nl-NL" sz="2200" dirty="0">
                <a:solidFill>
                  <a:srgbClr val="00426A"/>
                </a:solidFill>
                <a:ea typeface="Wingdings"/>
                <a:cs typeface="Wingdings"/>
                <a:sym typeface="Wingdings"/>
              </a:rPr>
              <a:t>e</a:t>
            </a:r>
            <a:r>
              <a:rPr lang="nl-NL" sz="2200" dirty="0" smtClean="0">
                <a:solidFill>
                  <a:srgbClr val="00426A"/>
                </a:solidFill>
                <a:ea typeface="Wingdings"/>
                <a:cs typeface="Wingdings"/>
                <a:sym typeface="Wingdings"/>
              </a:rPr>
              <a:t>chter: context-afhankelijk</a:t>
            </a:r>
          </a:p>
          <a:p>
            <a:pPr>
              <a:buFont typeface="Wingdings" charset="2"/>
              <a:buChar char="ü"/>
            </a:pPr>
            <a:r>
              <a:rPr lang="nl-NL" sz="2400" dirty="0" smtClean="0">
                <a:solidFill>
                  <a:srgbClr val="00426A"/>
                </a:solidFill>
                <a:ea typeface="Wingdings"/>
                <a:cs typeface="Wingdings"/>
                <a:sym typeface="Wingdings"/>
              </a:rPr>
              <a:t> populatie van kankerstamcellen (</a:t>
            </a:r>
            <a:r>
              <a:rPr lang="nl-NL" sz="2400" dirty="0" err="1" smtClean="0">
                <a:solidFill>
                  <a:srgbClr val="00426A"/>
                </a:solidFill>
                <a:ea typeface="Wingdings"/>
                <a:cs typeface="Wingdings"/>
                <a:sym typeface="Wingdings"/>
              </a:rPr>
              <a:t>CSCs</a:t>
            </a:r>
            <a:r>
              <a:rPr lang="nl-NL" sz="2400" dirty="0" smtClean="0">
                <a:solidFill>
                  <a:srgbClr val="00426A"/>
                </a:solidFill>
                <a:ea typeface="Wingdings"/>
                <a:cs typeface="Wingdings"/>
                <a:sym typeface="Wingdings"/>
              </a:rPr>
              <a:t>)</a:t>
            </a:r>
          </a:p>
          <a:p>
            <a:pPr>
              <a:buFont typeface="Wingdings" charset="2"/>
              <a:buChar char="ü"/>
            </a:pPr>
            <a:r>
              <a:rPr lang="nl-NL" sz="2400" dirty="0" smtClean="0">
                <a:solidFill>
                  <a:srgbClr val="00426A"/>
                </a:solidFill>
                <a:ea typeface="Wingdings"/>
                <a:cs typeface="Wingdings"/>
                <a:sym typeface="Wingdings"/>
              </a:rPr>
              <a:t> kankercel-proliferatie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METFORMINE: ZEKERHEDEN</a:t>
            </a:r>
            <a:endParaRPr lang="nl-NL" sz="2800" dirty="0"/>
          </a:p>
        </p:txBody>
      </p:sp>
      <p:sp>
        <p:nvSpPr>
          <p:cNvPr id="7" name="Tekstvak 6"/>
          <p:cNvSpPr txBox="1"/>
          <p:nvPr/>
        </p:nvSpPr>
        <p:spPr>
          <a:xfrm>
            <a:off x="7320726" y="6023074"/>
            <a:ext cx="1823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i="1" dirty="0" err="1" smtClean="0">
                <a:solidFill>
                  <a:srgbClr val="8497B0"/>
                </a:solidFill>
              </a:rPr>
              <a:t>Koritzinsky</a:t>
            </a:r>
            <a:r>
              <a:rPr lang="nl-NL" sz="1400" i="1" dirty="0" smtClean="0">
                <a:solidFill>
                  <a:srgbClr val="8497B0"/>
                </a:solidFill>
              </a:rPr>
              <a:t> et al. 2015</a:t>
            </a:r>
            <a:endParaRPr lang="nl-NL" sz="1400" i="1" dirty="0">
              <a:solidFill>
                <a:srgbClr val="8497B0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784" y="3771900"/>
            <a:ext cx="29337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14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Lucida Grande"/>
              <a:buChar char="−"/>
            </a:pPr>
            <a:r>
              <a:rPr lang="nl-NL" sz="2400" dirty="0" smtClean="0">
                <a:solidFill>
                  <a:srgbClr val="00426A"/>
                </a:solidFill>
              </a:rPr>
              <a:t> Mechanisme van potentiele radiosensitisatie?</a:t>
            </a:r>
          </a:p>
          <a:p>
            <a:pPr lvl="1">
              <a:buFont typeface="Lucida Grande"/>
              <a:buChar char="−"/>
            </a:pPr>
            <a:r>
              <a:rPr lang="nl-NL" sz="2000" dirty="0" smtClean="0">
                <a:solidFill>
                  <a:srgbClr val="00426A"/>
                </a:solidFill>
              </a:rPr>
              <a:t>Rol hypoxie?</a:t>
            </a:r>
          </a:p>
          <a:p>
            <a:pPr>
              <a:buFont typeface="Lucida Grande"/>
              <a:buChar char="−"/>
            </a:pPr>
            <a:r>
              <a:rPr lang="nl-NL" sz="2400" dirty="0" smtClean="0">
                <a:solidFill>
                  <a:srgbClr val="00426A"/>
                </a:solidFill>
              </a:rPr>
              <a:t> Dosering?</a:t>
            </a:r>
          </a:p>
          <a:p>
            <a:pPr>
              <a:buFont typeface="Lucida Grande"/>
              <a:buChar char="−"/>
            </a:pPr>
            <a:r>
              <a:rPr lang="nl-NL" sz="2400" dirty="0">
                <a:solidFill>
                  <a:srgbClr val="00426A"/>
                </a:solidFill>
              </a:rPr>
              <a:t> </a:t>
            </a:r>
            <a:r>
              <a:rPr lang="nl-NL" sz="2400" dirty="0" smtClean="0">
                <a:solidFill>
                  <a:srgbClr val="00426A"/>
                </a:solidFill>
              </a:rPr>
              <a:t>Context: mutaties LKB1 en p53?</a:t>
            </a:r>
          </a:p>
          <a:p>
            <a:pPr>
              <a:buFont typeface="Lucida Grande"/>
              <a:buChar char="−"/>
            </a:pPr>
            <a:r>
              <a:rPr lang="nl-NL" sz="2400" dirty="0">
                <a:solidFill>
                  <a:srgbClr val="00426A"/>
                </a:solidFill>
              </a:rPr>
              <a:t> </a:t>
            </a:r>
            <a:r>
              <a:rPr lang="nl-NL" sz="2400" dirty="0" smtClean="0">
                <a:solidFill>
                  <a:srgbClr val="00426A"/>
                </a:solidFill>
              </a:rPr>
              <a:t>Borderline of gemiste diagnose diabetes?</a:t>
            </a:r>
          </a:p>
          <a:p>
            <a:pPr>
              <a:buFont typeface="Lucida Grande"/>
              <a:buChar char="−"/>
            </a:pPr>
            <a:r>
              <a:rPr lang="nl-NL" sz="2400" dirty="0">
                <a:solidFill>
                  <a:srgbClr val="00426A"/>
                </a:solidFill>
              </a:rPr>
              <a:t> </a:t>
            </a:r>
            <a:r>
              <a:rPr lang="nl-NL" sz="2400" dirty="0" smtClean="0">
                <a:solidFill>
                  <a:srgbClr val="00426A"/>
                </a:solidFill>
              </a:rPr>
              <a:t>Andere spelers: immuunsysteem, micro-omgeving, </a:t>
            </a:r>
            <a:r>
              <a:rPr lang="is-IS" sz="2400" dirty="0" smtClean="0">
                <a:solidFill>
                  <a:srgbClr val="00426A"/>
                </a:solidFill>
              </a:rPr>
              <a:t>tumor angiogenese, DNA herstel, ...</a:t>
            </a:r>
            <a:endParaRPr lang="nl-NL" sz="2400" dirty="0">
              <a:solidFill>
                <a:srgbClr val="00426A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METFORMINE: ONZEKERHEDEN</a:t>
            </a:r>
            <a:endParaRPr lang="nl-NL" sz="2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4521196"/>
            <a:ext cx="355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4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RADFORMIN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800000"/>
      </a:accent1>
      <a:accent2>
        <a:srgbClr val="003366"/>
      </a:accent2>
      <a:accent3>
        <a:srgbClr val="33CCCC"/>
      </a:accent3>
      <a:accent4>
        <a:srgbClr val="CCFFCC"/>
      </a:accent4>
      <a:accent5>
        <a:srgbClr val="FFFF99"/>
      </a:accent5>
      <a:accent6>
        <a:srgbClr val="FF9966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</TotalTime>
  <Words>1869</Words>
  <Application>Microsoft Macintosh PowerPoint</Application>
  <PresentationFormat>Diavoorstelling (4:3)</PresentationFormat>
  <Paragraphs>237</Paragraphs>
  <Slides>30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1" baseType="lpstr">
      <vt:lpstr>Kantoorthema</vt:lpstr>
      <vt:lpstr>RADFORMIN</vt:lpstr>
      <vt:lpstr>STUDIE ORGANISATIE</vt:lpstr>
      <vt:lpstr>LONGKANKER</vt:lpstr>
      <vt:lpstr>ZUURSTOF EN RADIOTHERAPIE</vt:lpstr>
      <vt:lpstr>WAAROM METFORMINE? (1)</vt:lpstr>
      <vt:lpstr>WAAROM METFORMINE? (2)</vt:lpstr>
      <vt:lpstr>MECHANISME(N) VAN METFORMINE</vt:lpstr>
      <vt:lpstr>METFORMINE: ZEKERHEDEN</vt:lpstr>
      <vt:lpstr>METFORMINE: ONZEKERHEDEN</vt:lpstr>
      <vt:lpstr>RESEARCH HYPOTHESE</vt:lpstr>
      <vt:lpstr>TRANSLATIONEEL ONDERZOEK</vt:lpstr>
      <vt:lpstr>STUDY OVERVIEW</vt:lpstr>
      <vt:lpstr>1. STUDY OBJECTIVES &amp; ENDPOINTS</vt:lpstr>
      <vt:lpstr>1.1 OBJECTIVES</vt:lpstr>
      <vt:lpstr>1.2 ENDPOINTS</vt:lpstr>
      <vt:lpstr>2. ELIGIBILITY CRITERIA</vt:lpstr>
      <vt:lpstr>2.1 INCLUSION (A)</vt:lpstr>
      <vt:lpstr>2.1 INCLUSION (B)</vt:lpstr>
      <vt:lpstr>2.2 EXCLUSION</vt:lpstr>
      <vt:lpstr>3. STUDY DESIGN</vt:lpstr>
      <vt:lpstr>4. TREATMENT</vt:lpstr>
      <vt:lpstr>5. WITHDRAWAL CRITERIA</vt:lpstr>
      <vt:lpstr>6. TOXICITIES AND SCHEDULE MODIFICATIONS</vt:lpstr>
      <vt:lpstr>6. TOXICITIES AND SCHEDULE MODIFICATIONS</vt:lpstr>
      <vt:lpstr>6. TOXICITIES AND SCHEDULE MODIFICATIONS</vt:lpstr>
      <vt:lpstr>7. CONCOMITANT MEDICATION</vt:lpstr>
      <vt:lpstr>7. CONCOMITANT MEDICATION</vt:lpstr>
      <vt:lpstr>8. SCHEDULE OF ACTIVITIES</vt:lpstr>
      <vt:lpstr>WAT BETEKENT DIT IN DE PRAKTIJK?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Van den Wyngaert, Tim</dc:creator>
  <cp:lastModifiedBy>Mick van de Wiel</cp:lastModifiedBy>
  <cp:revision>59</cp:revision>
  <dcterms:created xsi:type="dcterms:W3CDTF">2017-01-25T08:15:12Z</dcterms:created>
  <dcterms:modified xsi:type="dcterms:W3CDTF">2018-07-31T14:59:19Z</dcterms:modified>
</cp:coreProperties>
</file>