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tags/tag1.xml" ContentType="application/vnd.openxmlformats-officedocument.presentationml.tags+xml"/>
  <Override PartName="/ppt/notesSlides/notesSlide2.xml" ContentType="application/vnd.openxmlformats-officedocument.presentationml.notesSlide+xml"/>
  <Override PartName="/ppt/tags/tag2.xml" ContentType="application/vnd.openxmlformats-officedocument.presentationml.tags+xml"/>
  <Override PartName="/ppt/notesSlides/notesSlide3.xml" ContentType="application/vnd.openxmlformats-officedocument.presentationml.notesSlide+xml"/>
  <Override PartName="/ppt/tags/tag3.xml" ContentType="application/vnd.openxmlformats-officedocument.presentationml.tags+xml"/>
  <Override PartName="/ppt/notesSlides/notesSlide4.xml" ContentType="application/vnd.openxmlformats-officedocument.presentationml.notesSlide+xml"/>
  <Override PartName="/ppt/charts/chart1.xml" ContentType="application/vnd.openxmlformats-officedocument.drawingml.chart+xml"/>
  <Override PartName="/ppt/tags/tag4.xml" ContentType="application/vnd.openxmlformats-officedocument.presentationml.tags+xml"/>
  <Override PartName="/ppt/notesSlides/notesSlide5.xml" ContentType="application/vnd.openxmlformats-officedocument.presentationml.notesSlide+xml"/>
  <Override PartName="/ppt/charts/chart2.xml" ContentType="application/vnd.openxmlformats-officedocument.drawingml.chart+xml"/>
  <Override PartName="/ppt/tags/tag5.xml" ContentType="application/vnd.openxmlformats-officedocument.presentationml.tags+xml"/>
  <Override PartName="/ppt/notesSlides/notesSlide6.xml" ContentType="application/vnd.openxmlformats-officedocument.presentationml.notesSlide+xml"/>
  <Override PartName="/ppt/charts/chart3.xml" ContentType="application/vnd.openxmlformats-officedocument.drawingml.chart+xml"/>
  <Override PartName="/ppt/tags/tag6.xml" ContentType="application/vnd.openxmlformats-officedocument.presentationml.tags+xml"/>
  <Override PartName="/ppt/notesSlides/notesSlide7.xml" ContentType="application/vnd.openxmlformats-officedocument.presentationml.notesSlide+xml"/>
  <Override PartName="/ppt/charts/chart4.xml" ContentType="application/vnd.openxmlformats-officedocument.drawingml.chart+xml"/>
  <Override PartName="/ppt/tags/tag7.xml" ContentType="application/vnd.openxmlformats-officedocument.presentationml.tags+xml"/>
  <Override PartName="/ppt/notesSlides/notesSlide8.xml" ContentType="application/vnd.openxmlformats-officedocument.presentationml.notesSlide+xml"/>
  <Override PartName="/ppt/charts/chart5.xml" ContentType="application/vnd.openxmlformats-officedocument.drawingml.chart+xml"/>
  <Override PartName="/ppt/tags/tag8.xml" ContentType="application/vnd.openxmlformats-officedocument.presentationml.tags+xml"/>
  <Override PartName="/ppt/notesSlides/notesSlide9.xml" ContentType="application/vnd.openxmlformats-officedocument.presentationml.notesSlide+xml"/>
  <Override PartName="/ppt/charts/chart6.xml" ContentType="application/vnd.openxmlformats-officedocument.drawingml.chart+xml"/>
  <Override PartName="/ppt/tags/tag9.xml" ContentType="application/vnd.openxmlformats-officedocument.presentationml.tags+xml"/>
  <Override PartName="/ppt/notesSlides/notesSlide10.xml" ContentType="application/vnd.openxmlformats-officedocument.presentationml.notesSlide+xml"/>
  <Override PartName="/ppt/tags/tag10.xml" ContentType="application/vnd.openxmlformats-officedocument.presentationml.tags+xml"/>
  <Override PartName="/ppt/notesSlides/notesSlide11.xml" ContentType="application/vnd.openxmlformats-officedocument.presentationml.notesSlide+xml"/>
  <Override PartName="/ppt/charts/chart7.xml" ContentType="application/vnd.openxmlformats-officedocument.drawingml.chart+xml"/>
  <Override PartName="/ppt/tags/tag11.xml" ContentType="application/vnd.openxmlformats-officedocument.presentationml.tags+xml"/>
  <Override PartName="/ppt/notesSlides/notesSlide12.xml" ContentType="application/vnd.openxmlformats-officedocument.presentationml.notesSlide+xml"/>
  <Override PartName="/ppt/tags/tag12.xml" ContentType="application/vnd.openxmlformats-officedocument.presentationml.tags+xml"/>
  <Override PartName="/ppt/notesSlides/notesSlide13.xml" ContentType="application/vnd.openxmlformats-officedocument.presentationml.notesSlide+xml"/>
  <Override PartName="/ppt/charts/chart8.xml" ContentType="application/vnd.openxmlformats-officedocument.drawingml.chart+xml"/>
  <Override PartName="/ppt/tags/tag13.xml" ContentType="application/vnd.openxmlformats-officedocument.presentationml.tags+xml"/>
  <Override PartName="/ppt/notesSlides/notesSlide14.xml" ContentType="application/vnd.openxmlformats-officedocument.presentationml.notesSlide+xml"/>
  <Override PartName="/ppt/charts/chart9.xml" ContentType="application/vnd.openxmlformats-officedocument.drawingml.chart+xml"/>
  <Override PartName="/ppt/tags/tag14.xml" ContentType="application/vnd.openxmlformats-officedocument.presentationml.tags+xml"/>
  <Override PartName="/ppt/notesSlides/notesSlide15.xml" ContentType="application/vnd.openxmlformats-officedocument.presentationml.notesSlide+xml"/>
  <Override PartName="/ppt/charts/chart10.xml" ContentType="application/vnd.openxmlformats-officedocument.drawingml.chart+xml"/>
  <Override PartName="/ppt/tags/tag15.xml" ContentType="application/vnd.openxmlformats-officedocument.presentationml.tags+xml"/>
  <Override PartName="/ppt/notesSlides/notesSlide16.xml" ContentType="application/vnd.openxmlformats-officedocument.presentationml.notesSlide+xml"/>
  <Override PartName="/ppt/charts/chart11.xml" ContentType="application/vnd.openxmlformats-officedocument.drawingml.chart+xml"/>
  <Override PartName="/ppt/tags/tag16.xml" ContentType="application/vnd.openxmlformats-officedocument.presentationml.tags+xml"/>
  <Override PartName="/ppt/notesSlides/notesSlide17.xml" ContentType="application/vnd.openxmlformats-officedocument.presentationml.notesSlide+xml"/>
  <Override PartName="/ppt/charts/chart12.xml" ContentType="application/vnd.openxmlformats-officedocument.drawingml.chart+xml"/>
  <Override PartName="/ppt/tags/tag17.xml" ContentType="application/vnd.openxmlformats-officedocument.presentationml.tags+xml"/>
  <Override PartName="/ppt/notesSlides/notesSlide18.xml" ContentType="application/vnd.openxmlformats-officedocument.presentationml.notesSlide+xml"/>
  <Override PartName="/ppt/tags/tag18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howSpecialPlsOnTitleSld="0" saveSubsetFonts="1">
  <p:sldMasterIdLst>
    <p:sldMasterId id="2147483649" r:id="rId1"/>
  </p:sldMasterIdLst>
  <p:notesMasterIdLst>
    <p:notesMasterId r:id="rId20"/>
  </p:notesMasterIdLst>
  <p:sldIdLst>
    <p:sldId id="272" r:id="rId2"/>
    <p:sldId id="779" r:id="rId3"/>
    <p:sldId id="780" r:id="rId4"/>
    <p:sldId id="781" r:id="rId5"/>
    <p:sldId id="783" r:id="rId6"/>
    <p:sldId id="785" r:id="rId7"/>
    <p:sldId id="786" r:id="rId8"/>
    <p:sldId id="790" r:id="rId9"/>
    <p:sldId id="784" r:id="rId10"/>
    <p:sldId id="788" r:id="rId11"/>
    <p:sldId id="789" r:id="rId12"/>
    <p:sldId id="792" r:id="rId13"/>
    <p:sldId id="791" r:id="rId14"/>
    <p:sldId id="798" r:id="rId15"/>
    <p:sldId id="799" r:id="rId16"/>
    <p:sldId id="801" r:id="rId17"/>
    <p:sldId id="802" r:id="rId18"/>
    <p:sldId id="793" r:id="rId19"/>
  </p:sldIdLst>
  <p:sldSz cx="9144000" cy="6858000" type="screen4x3"/>
  <p:notesSz cx="6797675" cy="9926638"/>
  <p:defaultTextStyle>
    <a:defPPr>
      <a:defRPr lang="en-GB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Arial" charset="0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Arial" charset="0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660033"/>
    <a:srgbClr val="006600"/>
    <a:srgbClr val="FF9900"/>
    <a:srgbClr val="9900CC"/>
    <a:srgbClr val="990033"/>
    <a:srgbClr val="CC0000"/>
    <a:srgbClr val="0000FF"/>
    <a:srgbClr val="0000CC"/>
    <a:srgbClr val="660066"/>
    <a:srgbClr val="000099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napVertSplitter="1" vertBarState="minimized" horzBarState="maximized">
    <p:restoredLeft sz="15676" autoAdjust="0"/>
    <p:restoredTop sz="94612" autoAdjust="0"/>
  </p:normalViewPr>
  <p:slideViewPr>
    <p:cSldViewPr>
      <p:cViewPr varScale="1">
        <p:scale>
          <a:sx n="73" d="100"/>
          <a:sy n="73" d="100"/>
        </p:scale>
        <p:origin x="678" y="6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presProps" Target="presProps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ableStyles" Target="tableStyles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theme" Target="theme/theme1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viewProps" Target="viewProps.xml"/></Relationships>
</file>

<file path=ppt/charts/_rels/chart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MaddisonGDPpercapita1820-2010-%20june%2016.xlsx" TargetMode="External"/></Relationships>
</file>

<file path=ppt/charts/_rels/chart10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UNCTAD-SSA-ExportsValueShare-July17.xlsx" TargetMode="External"/></Relationships>
</file>

<file path=ppt/charts/_rels/chart11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UNCTAD%20SSAExportsCountriesNov17.xlsx" TargetMode="External"/></Relationships>
</file>

<file path=ppt/charts/_rels/chart12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UNCTAD%20SSA%20ExportsChinaCompositionNov%2017.xlsx" TargetMode="External"/></Relationships>
</file>

<file path=ppt/charts/_rels/chart2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BI-GDPPerCapitaWorldRegionsJuly17.xlsx" TargetMode="External"/></Relationships>
</file>

<file path=ppt/charts/_rels/chart3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B-WDI-GDPperCapitaRwandaEthiopiaJuly17.xlsx" TargetMode="External"/></Relationships>
</file>

<file path=ppt/charts/_rels/chart4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DI-GrowthBotswanaEthiopiaGhanaJuly17.xlsx" TargetMode="External"/></Relationships>
</file>

<file path=ppt/charts/_rels/chart5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B-WDI-SSAGDPperCapitaGrowthJuly17.xlsx" TargetMode="External"/></Relationships>
</file>

<file path=ppt/charts/_rels/chart6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DI-SSA%20percentage%20exports%20Nov%2017.xlsx" TargetMode="External"/></Relationships>
</file>

<file path=ppt/charts/_rels/chart7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B-WBI-CommodityPricesIndexSSAGrowthJuly17.xlsx" TargetMode="External"/></Relationships>
</file>

<file path=ppt/charts/_rels/chart8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WB-WDI-NetODA-SSASept%2017.xlsx" TargetMode="External"/></Relationships>
</file>

<file path=ppt/charts/_rels/chart9.xml.rels><?xml version="1.0" encoding="UTF-8" standalone="yes"?>
<Relationships xmlns="http://schemas.openxmlformats.org/package/2006/relationships"><Relationship Id="rId1" Type="http://schemas.openxmlformats.org/officeDocument/2006/relationships/oleObject" Target="file:///M:\SOAS\DocSOAS\UNCTADShareExportsRegionJuly17.xlsx" TargetMode="Externa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845782790664656E-2"/>
          <c:y val="3.2432432432432455E-2"/>
          <c:w val="0.75984774580168624"/>
          <c:h val="0.88292125058986137"/>
        </c:manualLayout>
      </c:layout>
      <c:lineChart>
        <c:grouping val="standard"/>
        <c:varyColors val="0"/>
        <c:ser>
          <c:idx val="0"/>
          <c:order val="0"/>
          <c:tx>
            <c:strRef>
              <c:f>Feuil1!$C$43</c:f>
              <c:strCache>
                <c:ptCount val="1"/>
                <c:pt idx="0">
                  <c:v>Western Offshoots</c:v>
                </c:pt>
              </c:strCache>
            </c:strRef>
          </c:tx>
          <c:marker>
            <c:symbol val="none"/>
          </c:marker>
          <c:cat>
            <c:numRef>
              <c:f>Feuil1!$D$42:$H$42</c:f>
              <c:numCache>
                <c:formatCode>General</c:formatCode>
                <c:ptCount val="5"/>
                <c:pt idx="0">
                  <c:v>1820</c:v>
                </c:pt>
                <c:pt idx="1">
                  <c:v>1870</c:v>
                </c:pt>
                <c:pt idx="2">
                  <c:v>1913</c:v>
                </c:pt>
                <c:pt idx="3">
                  <c:v>1950</c:v>
                </c:pt>
                <c:pt idx="4">
                  <c:v>2010</c:v>
                </c:pt>
              </c:numCache>
            </c:numRef>
          </c:cat>
          <c:val>
            <c:numRef>
              <c:f>Feuil1!$D$43:$H$43</c:f>
              <c:numCache>
                <c:formatCode>General</c:formatCode>
                <c:ptCount val="5"/>
                <c:pt idx="0">
                  <c:v>1302</c:v>
                </c:pt>
                <c:pt idx="1">
                  <c:v>2419</c:v>
                </c:pt>
                <c:pt idx="2">
                  <c:v>5233</c:v>
                </c:pt>
                <c:pt idx="3">
                  <c:v>9268</c:v>
                </c:pt>
                <c:pt idx="4">
                  <c:v>29564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678-4552-8CEF-1F740B6BB97B}"/>
            </c:ext>
          </c:extLst>
        </c:ser>
        <c:ser>
          <c:idx val="1"/>
          <c:order val="1"/>
          <c:tx>
            <c:strRef>
              <c:f>Feuil1!$C$44</c:f>
              <c:strCache>
                <c:ptCount val="1"/>
                <c:pt idx="0">
                  <c:v>Western Europe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Feuil1!$D$42:$H$42</c:f>
              <c:numCache>
                <c:formatCode>General</c:formatCode>
                <c:ptCount val="5"/>
                <c:pt idx="0">
                  <c:v>1820</c:v>
                </c:pt>
                <c:pt idx="1">
                  <c:v>1870</c:v>
                </c:pt>
                <c:pt idx="2">
                  <c:v>1913</c:v>
                </c:pt>
                <c:pt idx="3">
                  <c:v>1950</c:v>
                </c:pt>
                <c:pt idx="4">
                  <c:v>2010</c:v>
                </c:pt>
              </c:numCache>
            </c:numRef>
          </c:cat>
          <c:val>
            <c:numRef>
              <c:f>Feuil1!$D$44:$H$44</c:f>
              <c:numCache>
                <c:formatCode>General</c:formatCode>
                <c:ptCount val="5"/>
                <c:pt idx="0">
                  <c:v>1455</c:v>
                </c:pt>
                <c:pt idx="1">
                  <c:v>2006</c:v>
                </c:pt>
                <c:pt idx="2">
                  <c:v>3488</c:v>
                </c:pt>
                <c:pt idx="3">
                  <c:v>4517</c:v>
                </c:pt>
                <c:pt idx="4">
                  <c:v>20889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678-4552-8CEF-1F740B6BB97B}"/>
            </c:ext>
          </c:extLst>
        </c:ser>
        <c:ser>
          <c:idx val="2"/>
          <c:order val="2"/>
          <c:tx>
            <c:strRef>
              <c:f>Feuil1!$C$45</c:f>
              <c:strCache>
                <c:ptCount val="1"/>
                <c:pt idx="0">
                  <c:v>Latin America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Feuil1!$D$42:$H$42</c:f>
              <c:numCache>
                <c:formatCode>General</c:formatCode>
                <c:ptCount val="5"/>
                <c:pt idx="0">
                  <c:v>1820</c:v>
                </c:pt>
                <c:pt idx="1">
                  <c:v>1870</c:v>
                </c:pt>
                <c:pt idx="2">
                  <c:v>1913</c:v>
                </c:pt>
                <c:pt idx="3">
                  <c:v>1950</c:v>
                </c:pt>
                <c:pt idx="4">
                  <c:v>2010</c:v>
                </c:pt>
              </c:numCache>
            </c:numRef>
          </c:cat>
          <c:val>
            <c:numRef>
              <c:f>Feuil1!$D$45:$H$45</c:f>
              <c:numCache>
                <c:formatCode>General</c:formatCode>
                <c:ptCount val="5"/>
                <c:pt idx="0">
                  <c:v>628</c:v>
                </c:pt>
                <c:pt idx="1">
                  <c:v>776</c:v>
                </c:pt>
                <c:pt idx="2">
                  <c:v>1552</c:v>
                </c:pt>
                <c:pt idx="3">
                  <c:v>2505</c:v>
                </c:pt>
                <c:pt idx="4">
                  <c:v>6767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678-4552-8CEF-1F740B6BB97B}"/>
            </c:ext>
          </c:extLst>
        </c:ser>
        <c:ser>
          <c:idx val="3"/>
          <c:order val="3"/>
          <c:tx>
            <c:strRef>
              <c:f>Feuil1!$C$46</c:f>
              <c:strCache>
                <c:ptCount val="1"/>
                <c:pt idx="0">
                  <c:v>East Asia</c:v>
                </c:pt>
              </c:strCache>
            </c:strRef>
          </c:tx>
          <c:marker>
            <c:symbol val="none"/>
          </c:marker>
          <c:cat>
            <c:numRef>
              <c:f>Feuil1!$D$42:$H$42</c:f>
              <c:numCache>
                <c:formatCode>General</c:formatCode>
                <c:ptCount val="5"/>
                <c:pt idx="0">
                  <c:v>1820</c:v>
                </c:pt>
                <c:pt idx="1">
                  <c:v>1870</c:v>
                </c:pt>
                <c:pt idx="2">
                  <c:v>1913</c:v>
                </c:pt>
                <c:pt idx="3">
                  <c:v>1950</c:v>
                </c:pt>
                <c:pt idx="4">
                  <c:v>2010</c:v>
                </c:pt>
              </c:numCache>
            </c:numRef>
          </c:cat>
          <c:val>
            <c:numRef>
              <c:f>Feuil1!$D$46:$H$46</c:f>
              <c:numCache>
                <c:formatCode>General</c:formatCode>
                <c:ptCount val="5"/>
                <c:pt idx="0">
                  <c:v>556</c:v>
                </c:pt>
                <c:pt idx="1">
                  <c:v>535</c:v>
                </c:pt>
                <c:pt idx="2">
                  <c:v>756</c:v>
                </c:pt>
                <c:pt idx="3">
                  <c:v>710</c:v>
                </c:pt>
                <c:pt idx="4">
                  <c:v>3108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678-4552-8CEF-1F740B6BB97B}"/>
            </c:ext>
          </c:extLst>
        </c:ser>
        <c:ser>
          <c:idx val="4"/>
          <c:order val="4"/>
          <c:tx>
            <c:strRef>
              <c:f>Feuil1!$C$47</c:f>
              <c:strCache>
                <c:ptCount val="1"/>
                <c:pt idx="0">
                  <c:v>Africa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Feuil1!$D$42:$H$42</c:f>
              <c:numCache>
                <c:formatCode>General</c:formatCode>
                <c:ptCount val="5"/>
                <c:pt idx="0">
                  <c:v>1820</c:v>
                </c:pt>
                <c:pt idx="1">
                  <c:v>1870</c:v>
                </c:pt>
                <c:pt idx="2">
                  <c:v>1913</c:v>
                </c:pt>
                <c:pt idx="3">
                  <c:v>1950</c:v>
                </c:pt>
                <c:pt idx="4">
                  <c:v>2010</c:v>
                </c:pt>
              </c:numCache>
            </c:numRef>
          </c:cat>
          <c:val>
            <c:numRef>
              <c:f>Feuil1!$D$47:$H$47</c:f>
              <c:numCache>
                <c:formatCode>General</c:formatCode>
                <c:ptCount val="5"/>
                <c:pt idx="0">
                  <c:v>486</c:v>
                </c:pt>
                <c:pt idx="1">
                  <c:v>648</c:v>
                </c:pt>
                <c:pt idx="2">
                  <c:v>908</c:v>
                </c:pt>
                <c:pt idx="3">
                  <c:v>889</c:v>
                </c:pt>
                <c:pt idx="4">
                  <c:v>2034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678-4552-8CEF-1F740B6BB9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0891008"/>
        <c:axId val="50913280"/>
      </c:lineChart>
      <c:catAx>
        <c:axId val="508910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l-BE"/>
          </a:p>
        </c:txPr>
        <c:crossAx val="50913280"/>
        <c:crosses val="autoZero"/>
        <c:auto val="1"/>
        <c:lblAlgn val="ctr"/>
        <c:lblOffset val="100"/>
        <c:noMultiLvlLbl val="0"/>
      </c:catAx>
      <c:valAx>
        <c:axId val="5091328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/>
            </a:pPr>
            <a:endParaRPr lang="nl-BE"/>
          </a:p>
        </c:txPr>
        <c:crossAx val="508910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11547395071196"/>
          <c:y val="1.1396912043427267E-3"/>
          <c:w val="0.15437878893456902"/>
          <c:h val="0.97750422207763665"/>
        </c:manualLayout>
      </c:layout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nl-BE"/>
    </a:p>
  </c:txPr>
  <c:externalData r:id="rId1">
    <c:autoUpdate val="0"/>
  </c:externalData>
</c:chartSpace>
</file>

<file path=ppt/charts/chart10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1134019431781553E-2"/>
          <c:y val="2.9814814814814836E-2"/>
          <c:w val="0.74558548602477592"/>
          <c:h val="0.81383471296857246"/>
        </c:manualLayout>
      </c:layout>
      <c:lineChart>
        <c:grouping val="standard"/>
        <c:varyColors val="0"/>
        <c:ser>
          <c:idx val="1"/>
          <c:order val="1"/>
          <c:tx>
            <c:strRef>
              <c:f>us_trademerchtotal_577075961263!$A$33</c:f>
              <c:strCache>
                <c:ptCount val="1"/>
                <c:pt idx="0">
                  <c:v>Value of exports, US dollars at current prices, bn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us_trademerchtotal_577075961263!$B$31:$BR$31</c:f>
              <c:numCache>
                <c:formatCode>General</c:formatCode>
                <c:ptCount val="69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</c:numCache>
            </c:numRef>
          </c:cat>
          <c:val>
            <c:numRef>
              <c:f>us_trademerchtotal_577075961263!$B$33:$BR$33</c:f>
              <c:numCache>
                <c:formatCode>General</c:formatCode>
                <c:ptCount val="69"/>
                <c:pt idx="0">
                  <c:v>3144.9189999999999</c:v>
                </c:pt>
                <c:pt idx="1">
                  <c:v>3130.9859999999999</c:v>
                </c:pt>
                <c:pt idx="2">
                  <c:v>3282.1679999999997</c:v>
                </c:pt>
                <c:pt idx="3">
                  <c:v>4187.8900000000003</c:v>
                </c:pt>
                <c:pt idx="4">
                  <c:v>4213.4049999999997</c:v>
                </c:pt>
                <c:pt idx="5">
                  <c:v>4290.6470000000018</c:v>
                </c:pt>
                <c:pt idx="6">
                  <c:v>4644.5970000000007</c:v>
                </c:pt>
                <c:pt idx="7">
                  <c:v>4885.1160000000054</c:v>
                </c:pt>
                <c:pt idx="8">
                  <c:v>5294.1150000000034</c:v>
                </c:pt>
                <c:pt idx="9">
                  <c:v>5346.6350000000002</c:v>
                </c:pt>
                <c:pt idx="10">
                  <c:v>5074.9309999999996</c:v>
                </c:pt>
                <c:pt idx="11">
                  <c:v>5667.0170000000007</c:v>
                </c:pt>
                <c:pt idx="12">
                  <c:v>5890.9409999999998</c:v>
                </c:pt>
                <c:pt idx="13">
                  <c:v>5974.8893100000005</c:v>
                </c:pt>
                <c:pt idx="14">
                  <c:v>6240.0819540000002</c:v>
                </c:pt>
                <c:pt idx="15">
                  <c:v>6931.3001840000024</c:v>
                </c:pt>
                <c:pt idx="16">
                  <c:v>7415.6080840000004</c:v>
                </c:pt>
                <c:pt idx="17">
                  <c:v>7719.4998839999998</c:v>
                </c:pt>
                <c:pt idx="18">
                  <c:v>8291.864483999987</c:v>
                </c:pt>
                <c:pt idx="19">
                  <c:v>8487.8956839999391</c:v>
                </c:pt>
                <c:pt idx="20">
                  <c:v>9165.3713839999546</c:v>
                </c:pt>
                <c:pt idx="21">
                  <c:v>10276.35829999996</c:v>
                </c:pt>
                <c:pt idx="22">
                  <c:v>11330.601784</c:v>
                </c:pt>
                <c:pt idx="23">
                  <c:v>12309.9033</c:v>
                </c:pt>
                <c:pt idx="24">
                  <c:v>13578.897999999945</c:v>
                </c:pt>
                <c:pt idx="25">
                  <c:v>19515.756984000021</c:v>
                </c:pt>
                <c:pt idx="26">
                  <c:v>31350.991999999998</c:v>
                </c:pt>
                <c:pt idx="27">
                  <c:v>28983.011984000001</c:v>
                </c:pt>
                <c:pt idx="28">
                  <c:v>32351.570984000005</c:v>
                </c:pt>
                <c:pt idx="29">
                  <c:v>38267.056000000011</c:v>
                </c:pt>
                <c:pt idx="30">
                  <c:v>38979.822983999999</c:v>
                </c:pt>
                <c:pt idx="31">
                  <c:v>55968.201983999985</c:v>
                </c:pt>
                <c:pt idx="32">
                  <c:v>77878.357999999993</c:v>
                </c:pt>
                <c:pt idx="33">
                  <c:v>61863.888000000043</c:v>
                </c:pt>
                <c:pt idx="34">
                  <c:v>51598.502</c:v>
                </c:pt>
                <c:pt idx="35">
                  <c:v>50050.508000000002</c:v>
                </c:pt>
                <c:pt idx="36">
                  <c:v>51375.921999999999</c:v>
                </c:pt>
                <c:pt idx="37">
                  <c:v>50766.112000000001</c:v>
                </c:pt>
                <c:pt idx="38">
                  <c:v>45829.829000000005</c:v>
                </c:pt>
                <c:pt idx="39">
                  <c:v>53221.607000000004</c:v>
                </c:pt>
                <c:pt idx="40">
                  <c:v>54761.87</c:v>
                </c:pt>
                <c:pt idx="41">
                  <c:v>58345.787000000004</c:v>
                </c:pt>
                <c:pt idx="42">
                  <c:v>68394.731299999999</c:v>
                </c:pt>
                <c:pt idx="43">
                  <c:v>64023.865709999998</c:v>
                </c:pt>
                <c:pt idx="44">
                  <c:v>64639.655749999998</c:v>
                </c:pt>
                <c:pt idx="45">
                  <c:v>63064.4738</c:v>
                </c:pt>
                <c:pt idx="46">
                  <c:v>65282.112400000005</c:v>
                </c:pt>
                <c:pt idx="47">
                  <c:v>76666.427420000007</c:v>
                </c:pt>
                <c:pt idx="48">
                  <c:v>86112.670500000007</c:v>
                </c:pt>
                <c:pt idx="49">
                  <c:v>86980.120020000337</c:v>
                </c:pt>
                <c:pt idx="50">
                  <c:v>72978.355008530561</c:v>
                </c:pt>
                <c:pt idx="51">
                  <c:v>79097.208805018978</c:v>
                </c:pt>
                <c:pt idx="52">
                  <c:v>94589.866969999988</c:v>
                </c:pt>
                <c:pt idx="53">
                  <c:v>90084.339000000007</c:v>
                </c:pt>
                <c:pt idx="54">
                  <c:v>96011.431999999972</c:v>
                </c:pt>
                <c:pt idx="55">
                  <c:v>117323.51599999999</c:v>
                </c:pt>
                <c:pt idx="56">
                  <c:v>158620.541</c:v>
                </c:pt>
                <c:pt idx="57">
                  <c:v>199171.09899999999</c:v>
                </c:pt>
                <c:pt idx="58">
                  <c:v>234849.37299999999</c:v>
                </c:pt>
                <c:pt idx="59">
                  <c:v>279841.93500000105</c:v>
                </c:pt>
                <c:pt idx="60">
                  <c:v>355090.092</c:v>
                </c:pt>
                <c:pt idx="61">
                  <c:v>259842.85599999968</c:v>
                </c:pt>
                <c:pt idx="62">
                  <c:v>355074.74326031801</c:v>
                </c:pt>
                <c:pt idx="63">
                  <c:v>448200.91407080111</c:v>
                </c:pt>
                <c:pt idx="64">
                  <c:v>439040.38420745498</c:v>
                </c:pt>
                <c:pt idx="65">
                  <c:v>424123.54520047322</c:v>
                </c:pt>
                <c:pt idx="66">
                  <c:v>403891.97264337947</c:v>
                </c:pt>
                <c:pt idx="67">
                  <c:v>288274.62864939799</c:v>
                </c:pt>
                <c:pt idx="68">
                  <c:v>249191.02632931553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1E5-41A0-B699-0E8C37731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84512"/>
        <c:axId val="52386048"/>
      </c:lineChart>
      <c:lineChart>
        <c:grouping val="standard"/>
        <c:varyColors val="0"/>
        <c:ser>
          <c:idx val="0"/>
          <c:order val="0"/>
          <c:tx>
            <c:strRef>
              <c:f>us_trademerchtotal_577075961263!$A$32</c:f>
              <c:strCache>
                <c:ptCount val="1"/>
                <c:pt idx="0">
                  <c:v>Percentage of total world exports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us_trademerchtotal_577075961263!$B$31:$BR$31</c:f>
              <c:numCache>
                <c:formatCode>General</c:formatCode>
                <c:ptCount val="69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</c:numCache>
            </c:numRef>
          </c:cat>
          <c:val>
            <c:numRef>
              <c:f>us_trademerchtotal_577075961263!$B$32:$BR$32</c:f>
              <c:numCache>
                <c:formatCode>General</c:formatCode>
                <c:ptCount val="69"/>
                <c:pt idx="0">
                  <c:v>5.3653899999999846</c:v>
                </c:pt>
                <c:pt idx="1">
                  <c:v>5.3434900000000001</c:v>
                </c:pt>
                <c:pt idx="2">
                  <c:v>5.3100199999999855</c:v>
                </c:pt>
                <c:pt idx="3">
                  <c:v>5.0575499999999955</c:v>
                </c:pt>
                <c:pt idx="4">
                  <c:v>5.2850700000000002</c:v>
                </c:pt>
                <c:pt idx="5">
                  <c:v>5.3170399999999836</c:v>
                </c:pt>
                <c:pt idx="6">
                  <c:v>5.4577999999999998</c:v>
                </c:pt>
                <c:pt idx="7">
                  <c:v>5.2014100000000001</c:v>
                </c:pt>
                <c:pt idx="8">
                  <c:v>5.0839499999999997</c:v>
                </c:pt>
                <c:pt idx="9">
                  <c:v>4.71997</c:v>
                </c:pt>
                <c:pt idx="10">
                  <c:v>4.6445099999999826</c:v>
                </c:pt>
                <c:pt idx="11">
                  <c:v>4.8080299999999996</c:v>
                </c:pt>
                <c:pt idx="12">
                  <c:v>4.5232000000000001</c:v>
                </c:pt>
                <c:pt idx="13">
                  <c:v>4.3871799999999945</c:v>
                </c:pt>
                <c:pt idx="14">
                  <c:v>4.3535799999999965</c:v>
                </c:pt>
                <c:pt idx="15">
                  <c:v>4.4207900000000002</c:v>
                </c:pt>
                <c:pt idx="16">
                  <c:v>4.233360000000018</c:v>
                </c:pt>
                <c:pt idx="17">
                  <c:v>4.0673899999999845</c:v>
                </c:pt>
                <c:pt idx="18">
                  <c:v>4.0034700000000001</c:v>
                </c:pt>
                <c:pt idx="19">
                  <c:v>3.8799499999999894</c:v>
                </c:pt>
                <c:pt idx="20">
                  <c:v>3.7734100000000002</c:v>
                </c:pt>
                <c:pt idx="21">
                  <c:v>3.7073200000000099</c:v>
                </c:pt>
                <c:pt idx="22">
                  <c:v>3.5613700000000001</c:v>
                </c:pt>
                <c:pt idx="23">
                  <c:v>3.4701599999999977</c:v>
                </c:pt>
                <c:pt idx="24">
                  <c:v>3.23427</c:v>
                </c:pt>
                <c:pt idx="25">
                  <c:v>3.3539399999999997</c:v>
                </c:pt>
                <c:pt idx="26">
                  <c:v>3.7211799999999999</c:v>
                </c:pt>
                <c:pt idx="27">
                  <c:v>3.3045800000000001</c:v>
                </c:pt>
                <c:pt idx="28">
                  <c:v>3.2561900000000001</c:v>
                </c:pt>
                <c:pt idx="29">
                  <c:v>3.3837600000000001</c:v>
                </c:pt>
                <c:pt idx="30">
                  <c:v>2.9746399999999977</c:v>
                </c:pt>
                <c:pt idx="31">
                  <c:v>3.3634200000000001</c:v>
                </c:pt>
                <c:pt idx="32">
                  <c:v>3.7987000000000002</c:v>
                </c:pt>
                <c:pt idx="33">
                  <c:v>3.0514399999999977</c:v>
                </c:pt>
                <c:pt idx="34">
                  <c:v>2.71922</c:v>
                </c:pt>
                <c:pt idx="35">
                  <c:v>2.6944900000000001</c:v>
                </c:pt>
                <c:pt idx="36">
                  <c:v>2.6108699999999967</c:v>
                </c:pt>
                <c:pt idx="37">
                  <c:v>2.5830700000000002</c:v>
                </c:pt>
                <c:pt idx="38">
                  <c:v>2.1406200000000002</c:v>
                </c:pt>
                <c:pt idx="39">
                  <c:v>2.1119599999999967</c:v>
                </c:pt>
                <c:pt idx="40">
                  <c:v>1.90507</c:v>
                </c:pt>
                <c:pt idx="41">
                  <c:v>1.88096</c:v>
                </c:pt>
                <c:pt idx="42">
                  <c:v>1.9565500000000045</c:v>
                </c:pt>
                <c:pt idx="43">
                  <c:v>1.82053</c:v>
                </c:pt>
                <c:pt idx="44">
                  <c:v>1.70695</c:v>
                </c:pt>
                <c:pt idx="45">
                  <c:v>1.66757</c:v>
                </c:pt>
                <c:pt idx="46">
                  <c:v>1.51091</c:v>
                </c:pt>
                <c:pt idx="47">
                  <c:v>1.4811199999999998</c:v>
                </c:pt>
                <c:pt idx="48">
                  <c:v>1.59148</c:v>
                </c:pt>
                <c:pt idx="49">
                  <c:v>1.55335</c:v>
                </c:pt>
                <c:pt idx="50">
                  <c:v>1.32456</c:v>
                </c:pt>
                <c:pt idx="51">
                  <c:v>1.3821399999999999</c:v>
                </c:pt>
                <c:pt idx="52">
                  <c:v>1.4659799999999952</c:v>
                </c:pt>
                <c:pt idx="53">
                  <c:v>1.4541299999999955</c:v>
                </c:pt>
                <c:pt idx="54">
                  <c:v>1.47715</c:v>
                </c:pt>
                <c:pt idx="55">
                  <c:v>1.5457699999999952</c:v>
                </c:pt>
                <c:pt idx="56">
                  <c:v>1.7196899999999959</c:v>
                </c:pt>
                <c:pt idx="57">
                  <c:v>1.89642</c:v>
                </c:pt>
                <c:pt idx="58">
                  <c:v>1.9364600000000001</c:v>
                </c:pt>
                <c:pt idx="59">
                  <c:v>1.9959100000000001</c:v>
                </c:pt>
                <c:pt idx="60">
                  <c:v>2.1988499999999922</c:v>
                </c:pt>
                <c:pt idx="61">
                  <c:v>2.0695100000000002</c:v>
                </c:pt>
                <c:pt idx="62">
                  <c:v>2.32043</c:v>
                </c:pt>
                <c:pt idx="63">
                  <c:v>2.4439799999999998</c:v>
                </c:pt>
                <c:pt idx="64">
                  <c:v>2.37351</c:v>
                </c:pt>
                <c:pt idx="65">
                  <c:v>2.2377099999999999</c:v>
                </c:pt>
                <c:pt idx="66">
                  <c:v>2.1250499999999977</c:v>
                </c:pt>
                <c:pt idx="67">
                  <c:v>1.74814</c:v>
                </c:pt>
                <c:pt idx="68">
                  <c:v>1.5616999999999952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1E5-41A0-B699-0E8C37731E7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389760"/>
        <c:axId val="52388224"/>
      </c:lineChart>
      <c:catAx>
        <c:axId val="5238451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386048"/>
        <c:crosses val="autoZero"/>
        <c:auto val="1"/>
        <c:lblAlgn val="ctr"/>
        <c:lblOffset val="100"/>
        <c:noMultiLvlLbl val="0"/>
      </c:catAx>
      <c:valAx>
        <c:axId val="5238604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384512"/>
        <c:crosses val="autoZero"/>
        <c:crossBetween val="between"/>
        <c:dispUnits>
          <c:builtInUnit val="thousands"/>
        </c:dispUnits>
      </c:valAx>
      <c:valAx>
        <c:axId val="52388224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389760"/>
        <c:crosses val="max"/>
        <c:crossBetween val="between"/>
      </c:valAx>
      <c:catAx>
        <c:axId val="52389760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388224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4060827922825465"/>
          <c:y val="0"/>
          <c:w val="0.14894195791315559"/>
          <c:h val="0.99958603858728157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1999999999999998E-2"/>
          <c:y val="2.0535714285714313E-2"/>
          <c:w val="0.78552091461540285"/>
          <c:h val="0.86565245382063105"/>
        </c:manualLayout>
      </c:layout>
      <c:lineChart>
        <c:grouping val="standard"/>
        <c:varyColors val="0"/>
        <c:ser>
          <c:idx val="0"/>
          <c:order val="0"/>
          <c:tx>
            <c:strRef>
              <c:f>us_tradematrix_e_3digits_716804!$A$98</c:f>
              <c:strCache>
                <c:ptCount val="1"/>
                <c:pt idx="0">
                  <c:v>EU 28 (European Union)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us_tradematrix_e_3digits_716804!$B$97:$W$97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us_tradematrix_e_3digits_716804!$B$98:$W$98</c:f>
              <c:numCache>
                <c:formatCode>General</c:formatCode>
                <c:ptCount val="22"/>
                <c:pt idx="0">
                  <c:v>31018371.169</c:v>
                </c:pt>
                <c:pt idx="1">
                  <c:v>33695223.970000006</c:v>
                </c:pt>
                <c:pt idx="2">
                  <c:v>33068433.827</c:v>
                </c:pt>
                <c:pt idx="3">
                  <c:v>28919700.032000005</c:v>
                </c:pt>
                <c:pt idx="4">
                  <c:v>29406033.699999999</c:v>
                </c:pt>
                <c:pt idx="5">
                  <c:v>29993297.138000019</c:v>
                </c:pt>
                <c:pt idx="6">
                  <c:v>32115358.826000001</c:v>
                </c:pt>
                <c:pt idx="7">
                  <c:v>32893588.502999999</c:v>
                </c:pt>
                <c:pt idx="8">
                  <c:v>37706720.644000001</c:v>
                </c:pt>
                <c:pt idx="9">
                  <c:v>45047213.137000002</c:v>
                </c:pt>
                <c:pt idx="10">
                  <c:v>53262964.749000013</c:v>
                </c:pt>
                <c:pt idx="11">
                  <c:v>62473835.871999994</c:v>
                </c:pt>
                <c:pt idx="12">
                  <c:v>70107408.341999993</c:v>
                </c:pt>
                <c:pt idx="13">
                  <c:v>82257536.197999999</c:v>
                </c:pt>
                <c:pt idx="14">
                  <c:v>60361814.728000037</c:v>
                </c:pt>
                <c:pt idx="15">
                  <c:v>73778889.381999999</c:v>
                </c:pt>
                <c:pt idx="16">
                  <c:v>104650963.829</c:v>
                </c:pt>
                <c:pt idx="17">
                  <c:v>105224493.15700001</c:v>
                </c:pt>
                <c:pt idx="18">
                  <c:v>102108908.612</c:v>
                </c:pt>
                <c:pt idx="19">
                  <c:v>100483639.36399999</c:v>
                </c:pt>
                <c:pt idx="20">
                  <c:v>69930967.683999971</c:v>
                </c:pt>
                <c:pt idx="21">
                  <c:v>60744184.971999995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F682-47AB-ABAE-19779F301BF9}"/>
            </c:ext>
          </c:extLst>
        </c:ser>
        <c:ser>
          <c:idx val="1"/>
          <c:order val="1"/>
          <c:tx>
            <c:strRef>
              <c:f>us_tradematrix_e_3digits_716804!$A$99</c:f>
              <c:strCache>
                <c:ptCount val="1"/>
                <c:pt idx="0">
                  <c:v>Sub-Saharan Africa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us_tradematrix_e_3digits_716804!$B$97:$W$97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us_tradematrix_e_3digits_716804!$B$99:$W$99</c:f>
              <c:numCache>
                <c:formatCode>General</c:formatCode>
                <c:ptCount val="22"/>
                <c:pt idx="0">
                  <c:v>10991818.370999999</c:v>
                </c:pt>
                <c:pt idx="1">
                  <c:v>12241549.147999987</c:v>
                </c:pt>
                <c:pt idx="2">
                  <c:v>12310048.924000002</c:v>
                </c:pt>
                <c:pt idx="3">
                  <c:v>11160081.935000002</c:v>
                </c:pt>
                <c:pt idx="4">
                  <c:v>11495821.664000006</c:v>
                </c:pt>
                <c:pt idx="5">
                  <c:v>11196705.909</c:v>
                </c:pt>
                <c:pt idx="6">
                  <c:v>11187416.828</c:v>
                </c:pt>
                <c:pt idx="7">
                  <c:v>12752849.783</c:v>
                </c:pt>
                <c:pt idx="8">
                  <c:v>15036319.186000001</c:v>
                </c:pt>
                <c:pt idx="9">
                  <c:v>19225106.736000001</c:v>
                </c:pt>
                <c:pt idx="10">
                  <c:v>23498029.204</c:v>
                </c:pt>
                <c:pt idx="11">
                  <c:v>27701514.164999999</c:v>
                </c:pt>
                <c:pt idx="12">
                  <c:v>34736930.010000005</c:v>
                </c:pt>
                <c:pt idx="13">
                  <c:v>44471037.966000006</c:v>
                </c:pt>
                <c:pt idx="14">
                  <c:v>41997061.016999997</c:v>
                </c:pt>
                <c:pt idx="15">
                  <c:v>60418526.870999999</c:v>
                </c:pt>
                <c:pt idx="16">
                  <c:v>70515426.61999999</c:v>
                </c:pt>
                <c:pt idx="17">
                  <c:v>72042803.466000006</c:v>
                </c:pt>
                <c:pt idx="18">
                  <c:v>73299549.109999999</c:v>
                </c:pt>
                <c:pt idx="19">
                  <c:v>72761685.990999997</c:v>
                </c:pt>
                <c:pt idx="20">
                  <c:v>56529791.057999998</c:v>
                </c:pt>
                <c:pt idx="21">
                  <c:v>51780365.599000037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F682-47AB-ABAE-19779F301BF9}"/>
            </c:ext>
          </c:extLst>
        </c:ser>
        <c:ser>
          <c:idx val="2"/>
          <c:order val="2"/>
          <c:tx>
            <c:strRef>
              <c:f>us_tradematrix_e_3digits_716804!$A$100</c:f>
              <c:strCache>
                <c:ptCount val="1"/>
                <c:pt idx="0">
                  <c:v>China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us_tradematrix_e_3digits_716804!$B$97:$W$97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us_tradematrix_e_3digits_716804!$B$100:$W$100</c:f>
              <c:numCache>
                <c:formatCode>General</c:formatCode>
                <c:ptCount val="22"/>
                <c:pt idx="0">
                  <c:v>1266683.1620000012</c:v>
                </c:pt>
                <c:pt idx="1">
                  <c:v>1436841.4790000001</c:v>
                </c:pt>
                <c:pt idx="2">
                  <c:v>2179557.003</c:v>
                </c:pt>
                <c:pt idx="3">
                  <c:v>1231433.737</c:v>
                </c:pt>
                <c:pt idx="4">
                  <c:v>1994721.9790000001</c:v>
                </c:pt>
                <c:pt idx="5">
                  <c:v>4074894.2110000001</c:v>
                </c:pt>
                <c:pt idx="6">
                  <c:v>3495507.1779999998</c:v>
                </c:pt>
                <c:pt idx="7">
                  <c:v>3954571.3470000001</c:v>
                </c:pt>
                <c:pt idx="8">
                  <c:v>6944750.3120000008</c:v>
                </c:pt>
                <c:pt idx="9">
                  <c:v>13007872.804000009</c:v>
                </c:pt>
                <c:pt idx="10">
                  <c:v>18574462.458000001</c:v>
                </c:pt>
                <c:pt idx="11">
                  <c:v>24893825.596000001</c:v>
                </c:pt>
                <c:pt idx="12">
                  <c:v>33050107.959999997</c:v>
                </c:pt>
                <c:pt idx="13">
                  <c:v>48416955.771000013</c:v>
                </c:pt>
                <c:pt idx="14">
                  <c:v>36276155.670000002</c:v>
                </c:pt>
                <c:pt idx="15">
                  <c:v>50246193.705000013</c:v>
                </c:pt>
                <c:pt idx="16">
                  <c:v>62307063.778000012</c:v>
                </c:pt>
                <c:pt idx="17">
                  <c:v>65014196.395000003</c:v>
                </c:pt>
                <c:pt idx="18">
                  <c:v>68568667.026999921</c:v>
                </c:pt>
                <c:pt idx="19">
                  <c:v>62642092.546000004</c:v>
                </c:pt>
                <c:pt idx="20">
                  <c:v>35591157.139000013</c:v>
                </c:pt>
                <c:pt idx="21">
                  <c:v>32999376.024999999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F682-47AB-ABAE-19779F301BF9}"/>
            </c:ext>
          </c:extLst>
        </c:ser>
        <c:ser>
          <c:idx val="3"/>
          <c:order val="3"/>
          <c:tx>
            <c:strRef>
              <c:f>us_tradematrix_e_3digits_716804!$A$101</c:f>
              <c:strCache>
                <c:ptCount val="1"/>
                <c:pt idx="0">
                  <c:v>India</c:v>
                </c:pt>
              </c:strCache>
            </c:strRef>
          </c:tx>
          <c:marker>
            <c:symbol val="none"/>
          </c:marker>
          <c:cat>
            <c:numRef>
              <c:f>us_tradematrix_e_3digits_716804!$B$97:$W$97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us_tradematrix_e_3digits_716804!$B$101:$W$101</c:f>
              <c:numCache>
                <c:formatCode>General</c:formatCode>
                <c:ptCount val="22"/>
                <c:pt idx="0">
                  <c:v>1930156.44</c:v>
                </c:pt>
                <c:pt idx="1">
                  <c:v>2510131.1140000001</c:v>
                </c:pt>
                <c:pt idx="2">
                  <c:v>2312857.4929999975</c:v>
                </c:pt>
                <c:pt idx="3">
                  <c:v>2136976.1290000002</c:v>
                </c:pt>
                <c:pt idx="4">
                  <c:v>3898272.7220000001</c:v>
                </c:pt>
                <c:pt idx="5">
                  <c:v>3027020.3909999975</c:v>
                </c:pt>
                <c:pt idx="6">
                  <c:v>1978670.368</c:v>
                </c:pt>
                <c:pt idx="7">
                  <c:v>2405455.648</c:v>
                </c:pt>
                <c:pt idx="8">
                  <c:v>2351239.92</c:v>
                </c:pt>
                <c:pt idx="9">
                  <c:v>3845952.1880000001</c:v>
                </c:pt>
                <c:pt idx="10">
                  <c:v>5116031.3270000005</c:v>
                </c:pt>
                <c:pt idx="11">
                  <c:v>7672531.8589999992</c:v>
                </c:pt>
                <c:pt idx="12">
                  <c:v>12643408.209000001</c:v>
                </c:pt>
                <c:pt idx="13">
                  <c:v>16453847.653000006</c:v>
                </c:pt>
                <c:pt idx="14">
                  <c:v>15530371.523</c:v>
                </c:pt>
                <c:pt idx="15">
                  <c:v>24466245.344000001</c:v>
                </c:pt>
                <c:pt idx="16">
                  <c:v>32336578.234999999</c:v>
                </c:pt>
                <c:pt idx="17">
                  <c:v>32752202.862</c:v>
                </c:pt>
                <c:pt idx="18">
                  <c:v>31698915.589000002</c:v>
                </c:pt>
                <c:pt idx="19">
                  <c:v>36879494.589000002</c:v>
                </c:pt>
                <c:pt idx="20">
                  <c:v>25532337.002999999</c:v>
                </c:pt>
                <c:pt idx="21">
                  <c:v>21339733.609000001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F682-47AB-ABAE-19779F301BF9}"/>
            </c:ext>
          </c:extLst>
        </c:ser>
        <c:ser>
          <c:idx val="4"/>
          <c:order val="4"/>
          <c:tx>
            <c:strRef>
              <c:f>us_tradematrix_e_3digits_716804!$A$102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rgbClr val="9900CC"/>
              </a:solidFill>
            </a:ln>
          </c:spPr>
          <c:marker>
            <c:symbol val="none"/>
          </c:marker>
          <c:cat>
            <c:numRef>
              <c:f>us_tradematrix_e_3digits_716804!$B$97:$W$97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us_tradematrix_e_3digits_716804!$B$102:$W$102</c:f>
              <c:numCache>
                <c:formatCode>General</c:formatCode>
                <c:ptCount val="22"/>
                <c:pt idx="0">
                  <c:v>14211167.676000001</c:v>
                </c:pt>
                <c:pt idx="1">
                  <c:v>16774879.539000001</c:v>
                </c:pt>
                <c:pt idx="2">
                  <c:v>16993312.295000002</c:v>
                </c:pt>
                <c:pt idx="3">
                  <c:v>12723816.991</c:v>
                </c:pt>
                <c:pt idx="4">
                  <c:v>14242597.555000009</c:v>
                </c:pt>
                <c:pt idx="5">
                  <c:v>19364654.34</c:v>
                </c:pt>
                <c:pt idx="6">
                  <c:v>18814698.624000005</c:v>
                </c:pt>
                <c:pt idx="7">
                  <c:v>16362793.773</c:v>
                </c:pt>
                <c:pt idx="8">
                  <c:v>24246916.734999999</c:v>
                </c:pt>
                <c:pt idx="9">
                  <c:v>35734995.252999999</c:v>
                </c:pt>
                <c:pt idx="10">
                  <c:v>49394016.640000001</c:v>
                </c:pt>
                <c:pt idx="11">
                  <c:v>59713877.274000011</c:v>
                </c:pt>
                <c:pt idx="12">
                  <c:v>63345604.555999994</c:v>
                </c:pt>
                <c:pt idx="13">
                  <c:v>83560890.35499993</c:v>
                </c:pt>
                <c:pt idx="14">
                  <c:v>43011472.432000004</c:v>
                </c:pt>
                <c:pt idx="15">
                  <c:v>63485878.997000001</c:v>
                </c:pt>
                <c:pt idx="16">
                  <c:v>75895856.813999996</c:v>
                </c:pt>
                <c:pt idx="17">
                  <c:v>48400391.410000004</c:v>
                </c:pt>
                <c:pt idx="18">
                  <c:v>36961634.925000012</c:v>
                </c:pt>
                <c:pt idx="19">
                  <c:v>25485564.875999998</c:v>
                </c:pt>
                <c:pt idx="20">
                  <c:v>18155373.368999999</c:v>
                </c:pt>
                <c:pt idx="21">
                  <c:v>18582011.902999997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F682-47AB-ABAE-19779F301BF9}"/>
            </c:ext>
          </c:extLst>
        </c:ser>
        <c:ser>
          <c:idx val="5"/>
          <c:order val="5"/>
          <c:tx>
            <c:strRef>
              <c:f>us_tradematrix_e_3digits_716804!$A$103</c:f>
              <c:strCache>
                <c:ptCount val="1"/>
                <c:pt idx="0">
                  <c:v>Brazil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us_tradematrix_e_3digits_716804!$B$97:$W$97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us_tradematrix_e_3digits_716804!$B$103:$W$103</c:f>
              <c:numCache>
                <c:formatCode>General</c:formatCode>
                <c:ptCount val="22"/>
                <c:pt idx="0">
                  <c:v>908625.18599999917</c:v>
                </c:pt>
                <c:pt idx="1">
                  <c:v>877139.95000000042</c:v>
                </c:pt>
                <c:pt idx="2">
                  <c:v>1021879.183</c:v>
                </c:pt>
                <c:pt idx="3">
                  <c:v>994032.44200000004</c:v>
                </c:pt>
                <c:pt idx="4">
                  <c:v>1483572.1300000001</c:v>
                </c:pt>
                <c:pt idx="5">
                  <c:v>1069337.0020000001</c:v>
                </c:pt>
                <c:pt idx="6">
                  <c:v>1790676.6460000011</c:v>
                </c:pt>
                <c:pt idx="7">
                  <c:v>1644163.0820000011</c:v>
                </c:pt>
                <c:pt idx="8">
                  <c:v>1809562.55</c:v>
                </c:pt>
                <c:pt idx="9">
                  <c:v>3975788.0830000001</c:v>
                </c:pt>
                <c:pt idx="10">
                  <c:v>3563975.8810000001</c:v>
                </c:pt>
                <c:pt idx="11">
                  <c:v>4995238.7720000055</c:v>
                </c:pt>
                <c:pt idx="12">
                  <c:v>6758997.1340000005</c:v>
                </c:pt>
                <c:pt idx="13">
                  <c:v>8448456.8469999898</c:v>
                </c:pt>
                <c:pt idx="14">
                  <c:v>5783985.1460000006</c:v>
                </c:pt>
                <c:pt idx="15">
                  <c:v>8162946.7540000007</c:v>
                </c:pt>
                <c:pt idx="16">
                  <c:v>11482889.579</c:v>
                </c:pt>
                <c:pt idx="17">
                  <c:v>10055026.658</c:v>
                </c:pt>
                <c:pt idx="18">
                  <c:v>12465076.705</c:v>
                </c:pt>
                <c:pt idx="19">
                  <c:v>13184219.64599999</c:v>
                </c:pt>
                <c:pt idx="20">
                  <c:v>6088266.7220000001</c:v>
                </c:pt>
                <c:pt idx="21">
                  <c:v>2552231.5529999975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F682-47AB-ABAE-19779F301BF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647808"/>
        <c:axId val="52649344"/>
      </c:lineChart>
      <c:catAx>
        <c:axId val="52647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649344"/>
        <c:crosses val="autoZero"/>
        <c:auto val="1"/>
        <c:lblAlgn val="ctr"/>
        <c:lblOffset val="100"/>
        <c:noMultiLvlLbl val="0"/>
      </c:catAx>
      <c:valAx>
        <c:axId val="526493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647808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84607635194249353"/>
          <c:y val="1.2475580439211665E-2"/>
          <c:w val="0.14293454872195041"/>
          <c:h val="0.95388482299597765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1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1510516031311104E-2"/>
          <c:y val="2.5523033758711195E-2"/>
          <c:w val="0.75533319397022258"/>
          <c:h val="0.86074742133248183"/>
        </c:manualLayout>
      </c:layout>
      <c:lineChart>
        <c:grouping val="standard"/>
        <c:varyColors val="0"/>
        <c:ser>
          <c:idx val="0"/>
          <c:order val="0"/>
          <c:tx>
            <c:strRef>
              <c:f>us_tradematrix_e_groups_7177977!$A$72</c:f>
              <c:strCache>
                <c:ptCount val="1"/>
                <c:pt idx="0">
                  <c:v>Fuels (SITC 3)</c:v>
                </c:pt>
              </c:strCache>
            </c:strRef>
          </c:tx>
          <c:spPr>
            <a:ln>
              <a:solidFill>
                <a:srgbClr val="CC0000"/>
              </a:solidFill>
            </a:ln>
          </c:spPr>
          <c:marker>
            <c:symbol val="none"/>
          </c:marker>
          <c:cat>
            <c:numRef>
              <c:f>us_tradematrix_e_groups_7177977!$B$71:$W$71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us_tradematrix_e_groups_7177977!$B$72:$W$72</c:f>
              <c:numCache>
                <c:formatCode>General</c:formatCode>
                <c:ptCount val="22"/>
                <c:pt idx="0">
                  <c:v>222405.587</c:v>
                </c:pt>
                <c:pt idx="1">
                  <c:v>298770.18799999985</c:v>
                </c:pt>
                <c:pt idx="2">
                  <c:v>838653.36899999995</c:v>
                </c:pt>
                <c:pt idx="3">
                  <c:v>263206.84599999984</c:v>
                </c:pt>
                <c:pt idx="4">
                  <c:v>894000.99100000004</c:v>
                </c:pt>
                <c:pt idx="5">
                  <c:v>3218117.7540000002</c:v>
                </c:pt>
                <c:pt idx="6">
                  <c:v>2435638.5789999976</c:v>
                </c:pt>
                <c:pt idx="7">
                  <c:v>2809690.9989999975</c:v>
                </c:pt>
                <c:pt idx="8">
                  <c:v>4769574.2910000002</c:v>
                </c:pt>
                <c:pt idx="9">
                  <c:v>10081634.08</c:v>
                </c:pt>
                <c:pt idx="10">
                  <c:v>14907733.51899999</c:v>
                </c:pt>
                <c:pt idx="11">
                  <c:v>19957476.44399998</c:v>
                </c:pt>
                <c:pt idx="12">
                  <c:v>26398067.239</c:v>
                </c:pt>
                <c:pt idx="13">
                  <c:v>38360170.744000003</c:v>
                </c:pt>
                <c:pt idx="14">
                  <c:v>25227971.779999997</c:v>
                </c:pt>
                <c:pt idx="15">
                  <c:v>33660875.895000003</c:v>
                </c:pt>
                <c:pt idx="16">
                  <c:v>40631880.163000003</c:v>
                </c:pt>
                <c:pt idx="17">
                  <c:v>44574639.717</c:v>
                </c:pt>
                <c:pt idx="18">
                  <c:v>45941574.625000037</c:v>
                </c:pt>
                <c:pt idx="19">
                  <c:v>41699298.772</c:v>
                </c:pt>
                <c:pt idx="20">
                  <c:v>20697378.011</c:v>
                </c:pt>
                <c:pt idx="21">
                  <c:v>17160608.766999997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7BB-467F-B42C-9069157826B3}"/>
            </c:ext>
          </c:extLst>
        </c:ser>
        <c:ser>
          <c:idx val="1"/>
          <c:order val="1"/>
          <c:tx>
            <c:strRef>
              <c:f>us_tradematrix_e_groups_7177977!$A$73</c:f>
              <c:strCache>
                <c:ptCount val="1"/>
                <c:pt idx="0">
                  <c:v>Ores and metals (SITC 27 + 28 + 68)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us_tradematrix_e_groups_7177977!$B$71:$W$71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us_tradematrix_e_groups_7177977!$B$73:$W$73</c:f>
              <c:numCache>
                <c:formatCode>General</c:formatCode>
                <c:ptCount val="22"/>
                <c:pt idx="0">
                  <c:v>283039.772</c:v>
                </c:pt>
                <c:pt idx="1">
                  <c:v>300248.17599999986</c:v>
                </c:pt>
                <c:pt idx="2">
                  <c:v>328535.52500000002</c:v>
                </c:pt>
                <c:pt idx="3">
                  <c:v>273053.38699999999</c:v>
                </c:pt>
                <c:pt idx="4">
                  <c:v>312056.54199999984</c:v>
                </c:pt>
                <c:pt idx="5">
                  <c:v>253375.89099999995</c:v>
                </c:pt>
                <c:pt idx="6">
                  <c:v>364224.53</c:v>
                </c:pt>
                <c:pt idx="7">
                  <c:v>368748.11900000001</c:v>
                </c:pt>
                <c:pt idx="8">
                  <c:v>543074.11199999996</c:v>
                </c:pt>
                <c:pt idx="9">
                  <c:v>1055286.409</c:v>
                </c:pt>
                <c:pt idx="10">
                  <c:v>1576219.1190000011</c:v>
                </c:pt>
                <c:pt idx="11">
                  <c:v>2630169.9449999998</c:v>
                </c:pt>
                <c:pt idx="12">
                  <c:v>3584390.52</c:v>
                </c:pt>
                <c:pt idx="13">
                  <c:v>6994720.7289999994</c:v>
                </c:pt>
                <c:pt idx="14">
                  <c:v>7513118.6110000005</c:v>
                </c:pt>
                <c:pt idx="15">
                  <c:v>12191237.955000009</c:v>
                </c:pt>
                <c:pt idx="16">
                  <c:v>15729906.26899999</c:v>
                </c:pt>
                <c:pt idx="17">
                  <c:v>14507510.466</c:v>
                </c:pt>
                <c:pt idx="18">
                  <c:v>16170312.966</c:v>
                </c:pt>
                <c:pt idx="19">
                  <c:v>13342005.76</c:v>
                </c:pt>
                <c:pt idx="20">
                  <c:v>9323589.1730000004</c:v>
                </c:pt>
                <c:pt idx="21">
                  <c:v>9988386.6869999915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7BB-467F-B42C-9069157826B3}"/>
            </c:ext>
          </c:extLst>
        </c:ser>
        <c:ser>
          <c:idx val="2"/>
          <c:order val="2"/>
          <c:tx>
            <c:strRef>
              <c:f>us_tradematrix_e_groups_7177977!$A$74</c:f>
              <c:strCache>
                <c:ptCount val="1"/>
                <c:pt idx="0">
                  <c:v>Agricultural raw materials (SITC 2 less 22, 27 and 28)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us_tradematrix_e_groups_7177977!$B$71:$W$71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us_tradematrix_e_groups_7177977!$B$74:$W$74</c:f>
              <c:numCache>
                <c:formatCode>General</c:formatCode>
                <c:ptCount val="22"/>
                <c:pt idx="0">
                  <c:v>311061.549</c:v>
                </c:pt>
                <c:pt idx="1">
                  <c:v>326633.79200000002</c:v>
                </c:pt>
                <c:pt idx="2">
                  <c:v>497056.14699999971</c:v>
                </c:pt>
                <c:pt idx="3">
                  <c:v>240832.008</c:v>
                </c:pt>
                <c:pt idx="4">
                  <c:v>314070.06800000003</c:v>
                </c:pt>
                <c:pt idx="5">
                  <c:v>306932.359</c:v>
                </c:pt>
                <c:pt idx="6">
                  <c:v>364194.25099999999</c:v>
                </c:pt>
                <c:pt idx="7">
                  <c:v>420958.59</c:v>
                </c:pt>
                <c:pt idx="8">
                  <c:v>806809.69</c:v>
                </c:pt>
                <c:pt idx="9">
                  <c:v>1101391.2510000002</c:v>
                </c:pt>
                <c:pt idx="10">
                  <c:v>1208420.253</c:v>
                </c:pt>
                <c:pt idx="11">
                  <c:v>1283376.9309999999</c:v>
                </c:pt>
                <c:pt idx="12">
                  <c:v>1335294.628</c:v>
                </c:pt>
                <c:pt idx="13">
                  <c:v>1401585.78</c:v>
                </c:pt>
                <c:pt idx="14">
                  <c:v>1293840.311</c:v>
                </c:pt>
                <c:pt idx="15">
                  <c:v>1473505.1720000012</c:v>
                </c:pt>
                <c:pt idx="16">
                  <c:v>2345864.3149999976</c:v>
                </c:pt>
                <c:pt idx="17">
                  <c:v>2893562.969</c:v>
                </c:pt>
                <c:pt idx="18">
                  <c:v>2616176.389</c:v>
                </c:pt>
                <c:pt idx="19">
                  <c:v>3026769.9719999987</c:v>
                </c:pt>
                <c:pt idx="20">
                  <c:v>2281524.3819999998</c:v>
                </c:pt>
                <c:pt idx="21">
                  <c:v>2125673.2799999998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7BB-467F-B42C-9069157826B3}"/>
            </c:ext>
          </c:extLst>
        </c:ser>
        <c:ser>
          <c:idx val="3"/>
          <c:order val="3"/>
          <c:tx>
            <c:strRef>
              <c:f>us_tradematrix_e_groups_7177977!$A$75</c:f>
              <c:strCache>
                <c:ptCount val="1"/>
                <c:pt idx="0">
                  <c:v>Manufactured goods (SITC 5 to 8 less 667 and 68)</c:v>
                </c:pt>
              </c:strCache>
            </c:strRef>
          </c:tx>
          <c:marker>
            <c:symbol val="none"/>
          </c:marker>
          <c:cat>
            <c:numRef>
              <c:f>us_tradematrix_e_groups_7177977!$B$71:$W$71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us_tradematrix_e_groups_7177977!$B$75:$W$75</c:f>
              <c:numCache>
                <c:formatCode>General</c:formatCode>
                <c:ptCount val="22"/>
                <c:pt idx="0">
                  <c:v>188675.03</c:v>
                </c:pt>
                <c:pt idx="1">
                  <c:v>200731.74700000015</c:v>
                </c:pt>
                <c:pt idx="2">
                  <c:v>205482.29300000001</c:v>
                </c:pt>
                <c:pt idx="3">
                  <c:v>183414.13399999999</c:v>
                </c:pt>
                <c:pt idx="4">
                  <c:v>187007.674</c:v>
                </c:pt>
                <c:pt idx="5">
                  <c:v>165557.75</c:v>
                </c:pt>
                <c:pt idx="6">
                  <c:v>218227.99099999998</c:v>
                </c:pt>
                <c:pt idx="7">
                  <c:v>183348.75399999999</c:v>
                </c:pt>
                <c:pt idx="8">
                  <c:v>472858.201</c:v>
                </c:pt>
                <c:pt idx="9">
                  <c:v>546606.29299999878</c:v>
                </c:pt>
                <c:pt idx="10">
                  <c:v>561837.55000000005</c:v>
                </c:pt>
                <c:pt idx="11">
                  <c:v>674723.66399999999</c:v>
                </c:pt>
                <c:pt idx="12">
                  <c:v>1339907.0820000011</c:v>
                </c:pt>
                <c:pt idx="13">
                  <c:v>1172006.7960000001</c:v>
                </c:pt>
                <c:pt idx="14">
                  <c:v>1489353.8120000008</c:v>
                </c:pt>
                <c:pt idx="15">
                  <c:v>1938372.074</c:v>
                </c:pt>
                <c:pt idx="16">
                  <c:v>2163895.574</c:v>
                </c:pt>
                <c:pt idx="17">
                  <c:v>1675459.338</c:v>
                </c:pt>
                <c:pt idx="18">
                  <c:v>2052147.73</c:v>
                </c:pt>
                <c:pt idx="19">
                  <c:v>2011458.638</c:v>
                </c:pt>
                <c:pt idx="20">
                  <c:v>1335798.456</c:v>
                </c:pt>
                <c:pt idx="21">
                  <c:v>1868174.1580000001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27BB-467F-B42C-9069157826B3}"/>
            </c:ext>
          </c:extLst>
        </c:ser>
        <c:ser>
          <c:idx val="4"/>
          <c:order val="4"/>
          <c:tx>
            <c:strRef>
              <c:f>us_tradematrix_e_groups_7177977!$A$76</c:f>
              <c:strCache>
                <c:ptCount val="1"/>
                <c:pt idx="0">
                  <c:v>All food items (SITC 0 + 1 + 22 + 4)</c:v>
                </c:pt>
              </c:strCache>
            </c:strRef>
          </c:tx>
          <c:spPr>
            <a:ln>
              <a:solidFill>
                <a:srgbClr val="9900CC"/>
              </a:solidFill>
            </a:ln>
          </c:spPr>
          <c:marker>
            <c:symbol val="none"/>
          </c:marker>
          <c:cat>
            <c:numRef>
              <c:f>us_tradematrix_e_groups_7177977!$B$71:$W$71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us_tradematrix_e_groups_7177977!$B$76:$W$76</c:f>
              <c:numCache>
                <c:formatCode>General</c:formatCode>
                <c:ptCount val="22"/>
                <c:pt idx="0">
                  <c:v>56503.220999999998</c:v>
                </c:pt>
                <c:pt idx="1">
                  <c:v>93793.944999999978</c:v>
                </c:pt>
                <c:pt idx="2">
                  <c:v>78918.442999999868</c:v>
                </c:pt>
                <c:pt idx="3">
                  <c:v>79204.655000000057</c:v>
                </c:pt>
                <c:pt idx="4">
                  <c:v>88464.505000000005</c:v>
                </c:pt>
                <c:pt idx="5">
                  <c:v>117557.683</c:v>
                </c:pt>
                <c:pt idx="6">
                  <c:v>112627.99099999997</c:v>
                </c:pt>
                <c:pt idx="7">
                  <c:v>154991.11499999999</c:v>
                </c:pt>
                <c:pt idx="8">
                  <c:v>333930.065</c:v>
                </c:pt>
                <c:pt idx="9">
                  <c:v>200192.99899999998</c:v>
                </c:pt>
                <c:pt idx="10">
                  <c:v>311361.95500000002</c:v>
                </c:pt>
                <c:pt idx="11">
                  <c:v>331357.99500000029</c:v>
                </c:pt>
                <c:pt idx="12">
                  <c:v>376126.43000000028</c:v>
                </c:pt>
                <c:pt idx="13">
                  <c:v>420292.36599999986</c:v>
                </c:pt>
                <c:pt idx="14">
                  <c:v>619978.375</c:v>
                </c:pt>
                <c:pt idx="15">
                  <c:v>895504.49</c:v>
                </c:pt>
                <c:pt idx="16">
                  <c:v>1069741.0330000001</c:v>
                </c:pt>
                <c:pt idx="17">
                  <c:v>1188260.0830000001</c:v>
                </c:pt>
                <c:pt idx="18">
                  <c:v>1411143.2920000001</c:v>
                </c:pt>
                <c:pt idx="19">
                  <c:v>1770702.7340000002</c:v>
                </c:pt>
                <c:pt idx="20">
                  <c:v>1681104.59</c:v>
                </c:pt>
                <c:pt idx="21">
                  <c:v>1606654.0080000001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27BB-467F-B42C-9069157826B3}"/>
            </c:ext>
          </c:extLst>
        </c:ser>
        <c:ser>
          <c:idx val="5"/>
          <c:order val="5"/>
          <c:tx>
            <c:strRef>
              <c:f>us_tradematrix_e_groups_7177977!$A$77</c:f>
              <c:strCache>
                <c:ptCount val="1"/>
                <c:pt idx="0">
                  <c:v>Pearls, precious stones and non-monetary gold (SITC 667 + 971)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us_tradematrix_e_groups_7177977!$B$71:$W$71</c:f>
              <c:numCache>
                <c:formatCode>General</c:formatCode>
                <c:ptCount val="22"/>
                <c:pt idx="0">
                  <c:v>1995</c:v>
                </c:pt>
                <c:pt idx="1">
                  <c:v>1996</c:v>
                </c:pt>
                <c:pt idx="2">
                  <c:v>1997</c:v>
                </c:pt>
                <c:pt idx="3">
                  <c:v>1998</c:v>
                </c:pt>
                <c:pt idx="4">
                  <c:v>1999</c:v>
                </c:pt>
                <c:pt idx="5">
                  <c:v>2000</c:v>
                </c:pt>
                <c:pt idx="6">
                  <c:v>2001</c:v>
                </c:pt>
                <c:pt idx="7">
                  <c:v>2002</c:v>
                </c:pt>
                <c:pt idx="8">
                  <c:v>2003</c:v>
                </c:pt>
                <c:pt idx="9">
                  <c:v>2004</c:v>
                </c:pt>
                <c:pt idx="10">
                  <c:v>2005</c:v>
                </c:pt>
                <c:pt idx="11">
                  <c:v>2006</c:v>
                </c:pt>
                <c:pt idx="12">
                  <c:v>2007</c:v>
                </c:pt>
                <c:pt idx="13">
                  <c:v>2008</c:v>
                </c:pt>
                <c:pt idx="14">
                  <c:v>2009</c:v>
                </c:pt>
                <c:pt idx="15">
                  <c:v>2010</c:v>
                </c:pt>
                <c:pt idx="16">
                  <c:v>2011</c:v>
                </c:pt>
                <c:pt idx="17">
                  <c:v>2012</c:v>
                </c:pt>
                <c:pt idx="18">
                  <c:v>2013</c:v>
                </c:pt>
                <c:pt idx="19">
                  <c:v>2014</c:v>
                </c:pt>
                <c:pt idx="20">
                  <c:v>2015</c:v>
                </c:pt>
                <c:pt idx="21">
                  <c:v>2016</c:v>
                </c:pt>
              </c:numCache>
            </c:numRef>
          </c:cat>
          <c:val>
            <c:numRef>
              <c:f>us_tradematrix_e_groups_7177977!$B$77:$W$77</c:f>
              <c:numCache>
                <c:formatCode>General</c:formatCode>
                <c:ptCount val="22"/>
                <c:pt idx="0">
                  <c:v>64835.765999999996</c:v>
                </c:pt>
                <c:pt idx="1">
                  <c:v>70021.42</c:v>
                </c:pt>
                <c:pt idx="2">
                  <c:v>74947.649000000005</c:v>
                </c:pt>
                <c:pt idx="3">
                  <c:v>58835.46</c:v>
                </c:pt>
                <c:pt idx="4">
                  <c:v>66267.822</c:v>
                </c:pt>
                <c:pt idx="5">
                  <c:v>5171.5350000000008</c:v>
                </c:pt>
                <c:pt idx="6">
                  <c:v>474.26</c:v>
                </c:pt>
                <c:pt idx="7">
                  <c:v>1593.35</c:v>
                </c:pt>
                <c:pt idx="8">
                  <c:v>3871.4180000000001</c:v>
                </c:pt>
                <c:pt idx="9">
                  <c:v>3205.3820000000001</c:v>
                </c:pt>
                <c:pt idx="10">
                  <c:v>4128.07</c:v>
                </c:pt>
                <c:pt idx="11">
                  <c:v>14405.198</c:v>
                </c:pt>
                <c:pt idx="12">
                  <c:v>12788.59499999999</c:v>
                </c:pt>
                <c:pt idx="13">
                  <c:v>66656.667000000001</c:v>
                </c:pt>
                <c:pt idx="14">
                  <c:v>52314.805</c:v>
                </c:pt>
                <c:pt idx="15">
                  <c:v>71744.267999999938</c:v>
                </c:pt>
                <c:pt idx="16">
                  <c:v>72569.020999999993</c:v>
                </c:pt>
                <c:pt idx="17">
                  <c:v>147599.44699999999</c:v>
                </c:pt>
                <c:pt idx="18">
                  <c:v>110790.925</c:v>
                </c:pt>
                <c:pt idx="19">
                  <c:v>671898.52300000004</c:v>
                </c:pt>
                <c:pt idx="20">
                  <c:v>89627.633000000002</c:v>
                </c:pt>
                <c:pt idx="21">
                  <c:v>113785.704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27BB-467F-B42C-9069157826B3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702592"/>
        <c:axId val="52712576"/>
      </c:lineChart>
      <c:catAx>
        <c:axId val="5270259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712576"/>
        <c:crosses val="autoZero"/>
        <c:auto val="1"/>
        <c:lblAlgn val="ctr"/>
        <c:lblOffset val="100"/>
        <c:noMultiLvlLbl val="0"/>
      </c:catAx>
      <c:valAx>
        <c:axId val="5271257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702592"/>
        <c:crosses val="autoZero"/>
        <c:crossBetween val="between"/>
        <c:dispUnits>
          <c:builtInUnit val="millions"/>
        </c:dispUnits>
      </c:valAx>
    </c:plotArea>
    <c:legend>
      <c:legendPos val="r"/>
      <c:layout>
        <c:manualLayout>
          <c:xMode val="edge"/>
          <c:yMode val="edge"/>
          <c:x val="0.80478375490674259"/>
          <c:y val="3.4856120257695078E-2"/>
          <c:w val="0.18597832903630429"/>
          <c:h val="0.93028775948460951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6.5046780184505409E-2"/>
          <c:y val="1.885245901639351E-2"/>
          <c:w val="0.74946635542238638"/>
          <c:h val="0.87238696578022046"/>
        </c:manualLayout>
      </c:layout>
      <c:lineChart>
        <c:grouping val="standard"/>
        <c:varyColors val="0"/>
        <c:ser>
          <c:idx val="0"/>
          <c:order val="0"/>
          <c:tx>
            <c:strRef>
              <c:f>Feuil1!$A$11</c:f>
              <c:strCache>
                <c:ptCount val="1"/>
                <c:pt idx="0">
                  <c:v>United States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Feuil1!$B$11:$BF$11</c:f>
              <c:numCache>
                <c:formatCode>General</c:formatCode>
                <c:ptCount val="57"/>
                <c:pt idx="0">
                  <c:v>17036.885169588208</c:v>
                </c:pt>
                <c:pt idx="1">
                  <c:v>17142.19376738961</c:v>
                </c:pt>
                <c:pt idx="2">
                  <c:v>17910.27879016853</c:v>
                </c:pt>
                <c:pt idx="3">
                  <c:v>18431.158404047215</c:v>
                </c:pt>
                <c:pt idx="4">
                  <c:v>19231.171859060352</c:v>
                </c:pt>
                <c:pt idx="5">
                  <c:v>20207.749537693497</c:v>
                </c:pt>
                <c:pt idx="6">
                  <c:v>21274.1354890107</c:v>
                </c:pt>
                <c:pt idx="7">
                  <c:v>21569.835608885824</c:v>
                </c:pt>
                <c:pt idx="8">
                  <c:v>22380.606767319096</c:v>
                </c:pt>
                <c:pt idx="9">
                  <c:v>22850.010833783028</c:v>
                </c:pt>
                <c:pt idx="10">
                  <c:v>23309.620945906416</c:v>
                </c:pt>
                <c:pt idx="11">
                  <c:v>23775.276922965808</c:v>
                </c:pt>
                <c:pt idx="12">
                  <c:v>24760.145377234454</c:v>
                </c:pt>
                <c:pt idx="13">
                  <c:v>25908.912801721581</c:v>
                </c:pt>
                <c:pt idx="14">
                  <c:v>25540.501003020767</c:v>
                </c:pt>
                <c:pt idx="15">
                  <c:v>25239.91990572897</c:v>
                </c:pt>
                <c:pt idx="16">
                  <c:v>26347.809281995938</c:v>
                </c:pt>
                <c:pt idx="17">
                  <c:v>27286.25151449109</c:v>
                </c:pt>
                <c:pt idx="18">
                  <c:v>28500.240457353382</c:v>
                </c:pt>
                <c:pt idx="19">
                  <c:v>29082.593777965314</c:v>
                </c:pt>
                <c:pt idx="20">
                  <c:v>28734.399259764556</c:v>
                </c:pt>
                <c:pt idx="21">
                  <c:v>29191.999487941572</c:v>
                </c:pt>
                <c:pt idx="22">
                  <c:v>28362.494616340897</c:v>
                </c:pt>
                <c:pt idx="23">
                  <c:v>29406.257468604577</c:v>
                </c:pt>
                <c:pt idx="24">
                  <c:v>31268.97564465176</c:v>
                </c:pt>
                <c:pt idx="25">
                  <c:v>32306.833056774416</c:v>
                </c:pt>
                <c:pt idx="26">
                  <c:v>33133.695444191144</c:v>
                </c:pt>
                <c:pt idx="27">
                  <c:v>33975.654795306575</c:v>
                </c:pt>
                <c:pt idx="28">
                  <c:v>35083.969042818178</c:v>
                </c:pt>
                <c:pt idx="29">
                  <c:v>36033.330202699202</c:v>
                </c:pt>
                <c:pt idx="30">
                  <c:v>36312.414182587214</c:v>
                </c:pt>
                <c:pt idx="31">
                  <c:v>35803.868421343912</c:v>
                </c:pt>
                <c:pt idx="32">
                  <c:v>36566.173769852576</c:v>
                </c:pt>
                <c:pt idx="33">
                  <c:v>37078.049683940008</c:v>
                </c:pt>
                <c:pt idx="34">
                  <c:v>38104.972467562984</c:v>
                </c:pt>
                <c:pt idx="35">
                  <c:v>38677.715088366305</c:v>
                </c:pt>
                <c:pt idx="36">
                  <c:v>39681.519857903302</c:v>
                </c:pt>
                <c:pt idx="37">
                  <c:v>40965.846645052217</c:v>
                </c:pt>
                <c:pt idx="38">
                  <c:v>42292.891201142644</c:v>
                </c:pt>
                <c:pt idx="39">
                  <c:v>43768.884992832602</c:v>
                </c:pt>
                <c:pt idx="40">
                  <c:v>45055.817918284134</c:v>
                </c:pt>
                <c:pt idx="41">
                  <c:v>45047.487197684401</c:v>
                </c:pt>
                <c:pt idx="42">
                  <c:v>45428.645678127366</c:v>
                </c:pt>
                <c:pt idx="43">
                  <c:v>46304.036089561174</c:v>
                </c:pt>
                <c:pt idx="44">
                  <c:v>47614.279862176532</c:v>
                </c:pt>
                <c:pt idx="45">
                  <c:v>48755.616060673456</c:v>
                </c:pt>
                <c:pt idx="46">
                  <c:v>49575.401013591021</c:v>
                </c:pt>
                <c:pt idx="47">
                  <c:v>49979.533842919525</c:v>
                </c:pt>
                <c:pt idx="48">
                  <c:v>49364.64455003359</c:v>
                </c:pt>
                <c:pt idx="49">
                  <c:v>47575.608562749003</c:v>
                </c:pt>
                <c:pt idx="50">
                  <c:v>48373.878815578086</c:v>
                </c:pt>
                <c:pt idx="51">
                  <c:v>48783.468586640847</c:v>
                </c:pt>
                <c:pt idx="52">
                  <c:v>49497.585853142293</c:v>
                </c:pt>
                <c:pt idx="53">
                  <c:v>49976.6287666223</c:v>
                </c:pt>
                <c:pt idx="54">
                  <c:v>50782.520695343039</c:v>
                </c:pt>
                <c:pt idx="55">
                  <c:v>51722.096945876823</c:v>
                </c:pt>
                <c:pt idx="56">
                  <c:v>52194.885762327533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848-4A37-98AE-5A64143E47EC}"/>
            </c:ext>
          </c:extLst>
        </c:ser>
        <c:ser>
          <c:idx val="1"/>
          <c:order val="1"/>
          <c:tx>
            <c:strRef>
              <c:f>Feuil1!$A$12</c:f>
              <c:strCache>
                <c:ptCount val="1"/>
                <c:pt idx="0">
                  <c:v>European Union</c:v>
                </c:pt>
              </c:strCache>
            </c:strRef>
          </c:tx>
          <c:spPr>
            <a:ln>
              <a:solidFill>
                <a:srgbClr val="00B0F0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Feuil1!$B$12:$BF$12</c:f>
              <c:numCache>
                <c:formatCode>General</c:formatCode>
                <c:ptCount val="57"/>
                <c:pt idx="0">
                  <c:v>10064.323524494343</c:v>
                </c:pt>
                <c:pt idx="1">
                  <c:v>10536.86782189336</c:v>
                </c:pt>
                <c:pt idx="2">
                  <c:v>10969.720248900278</c:v>
                </c:pt>
                <c:pt idx="3">
                  <c:v>11432.283488092655</c:v>
                </c:pt>
                <c:pt idx="4">
                  <c:v>11963.997450648349</c:v>
                </c:pt>
                <c:pt idx="5">
                  <c:v>12386.884866860191</c:v>
                </c:pt>
                <c:pt idx="6">
                  <c:v>12821.150393053274</c:v>
                </c:pt>
                <c:pt idx="7">
                  <c:v>13295.833036546299</c:v>
                </c:pt>
                <c:pt idx="8">
                  <c:v>13876.004369358856</c:v>
                </c:pt>
                <c:pt idx="9">
                  <c:v>14585.080209326095</c:v>
                </c:pt>
                <c:pt idx="10">
                  <c:v>15321.890541425502</c:v>
                </c:pt>
                <c:pt idx="11">
                  <c:v>15796.010856063653</c:v>
                </c:pt>
                <c:pt idx="12">
                  <c:v>16435.263588175756</c:v>
                </c:pt>
                <c:pt idx="13">
                  <c:v>17333.782978990006</c:v>
                </c:pt>
                <c:pt idx="14">
                  <c:v>17620.802315180277</c:v>
                </c:pt>
                <c:pt idx="15">
                  <c:v>17391.701129571797</c:v>
                </c:pt>
                <c:pt idx="16">
                  <c:v>18106.511994520963</c:v>
                </c:pt>
                <c:pt idx="17">
                  <c:v>18539.446862727047</c:v>
                </c:pt>
                <c:pt idx="18">
                  <c:v>19062.02411410712</c:v>
                </c:pt>
                <c:pt idx="19">
                  <c:v>19715.655774869414</c:v>
                </c:pt>
                <c:pt idx="20">
                  <c:v>19923.360337883016</c:v>
                </c:pt>
                <c:pt idx="21">
                  <c:v>19914.016000539457</c:v>
                </c:pt>
                <c:pt idx="22">
                  <c:v>20054.926416092399</c:v>
                </c:pt>
                <c:pt idx="23">
                  <c:v>20375.791913939451</c:v>
                </c:pt>
                <c:pt idx="24">
                  <c:v>20829.855448947816</c:v>
                </c:pt>
                <c:pt idx="25">
                  <c:v>21322.776138655605</c:v>
                </c:pt>
                <c:pt idx="26">
                  <c:v>21831.948570653825</c:v>
                </c:pt>
                <c:pt idx="27">
                  <c:v>22410.921563148193</c:v>
                </c:pt>
                <c:pt idx="28">
                  <c:v>23324.70397351226</c:v>
                </c:pt>
                <c:pt idx="29">
                  <c:v>24112.336598104106</c:v>
                </c:pt>
                <c:pt idx="30">
                  <c:v>24745.038326853213</c:v>
                </c:pt>
                <c:pt idx="31">
                  <c:v>25046.700774915615</c:v>
                </c:pt>
                <c:pt idx="32">
                  <c:v>25234.686755091348</c:v>
                </c:pt>
                <c:pt idx="33">
                  <c:v>25109.717931162748</c:v>
                </c:pt>
                <c:pt idx="34">
                  <c:v>25759.843047036058</c:v>
                </c:pt>
                <c:pt idx="35">
                  <c:v>26396.838915862914</c:v>
                </c:pt>
                <c:pt idx="36">
                  <c:v>26883.444192335133</c:v>
                </c:pt>
                <c:pt idx="37">
                  <c:v>27578.180824880947</c:v>
                </c:pt>
                <c:pt idx="38">
                  <c:v>28359.988176786261</c:v>
                </c:pt>
                <c:pt idx="39">
                  <c:v>29161.732949790698</c:v>
                </c:pt>
                <c:pt idx="40">
                  <c:v>30253.865238479488</c:v>
                </c:pt>
                <c:pt idx="41">
                  <c:v>30868.58573764122</c:v>
                </c:pt>
                <c:pt idx="42">
                  <c:v>31202.412269061952</c:v>
                </c:pt>
                <c:pt idx="43">
                  <c:v>31502.451039296157</c:v>
                </c:pt>
                <c:pt idx="44">
                  <c:v>32191.309850457412</c:v>
                </c:pt>
                <c:pt idx="45">
                  <c:v>32732.985561434085</c:v>
                </c:pt>
                <c:pt idx="46">
                  <c:v>33705.809195343711</c:v>
                </c:pt>
                <c:pt idx="47">
                  <c:v>34611.066837630991</c:v>
                </c:pt>
                <c:pt idx="48">
                  <c:v>34638.560540970844</c:v>
                </c:pt>
                <c:pt idx="49">
                  <c:v>33020.879604220201</c:v>
                </c:pt>
                <c:pt idx="50">
                  <c:v>33658.097871293023</c:v>
                </c:pt>
                <c:pt idx="51">
                  <c:v>34246.582217885341</c:v>
                </c:pt>
                <c:pt idx="52">
                  <c:v>34011.292969278664</c:v>
                </c:pt>
                <c:pt idx="53">
                  <c:v>33986.786185506986</c:v>
                </c:pt>
                <c:pt idx="54">
                  <c:v>34447.829550775255</c:v>
                </c:pt>
                <c:pt idx="55">
                  <c:v>35099.888887248773</c:v>
                </c:pt>
                <c:pt idx="56">
                  <c:v>35632.218956100252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848-4A37-98AE-5A64143E47EC}"/>
            </c:ext>
          </c:extLst>
        </c:ser>
        <c:ser>
          <c:idx val="2"/>
          <c:order val="2"/>
          <c:tx>
            <c:strRef>
              <c:f>Feuil1!$A$13</c:f>
              <c:strCache>
                <c:ptCount val="1"/>
                <c:pt idx="0">
                  <c:v>World</c:v>
                </c:pt>
              </c:strCache>
            </c:strRef>
          </c:tx>
          <c:spPr>
            <a:ln>
              <a:solidFill>
                <a:schemeClr val="tx1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Feuil1!$B$13:$BF$13</c:f>
              <c:numCache>
                <c:formatCode>General</c:formatCode>
                <c:ptCount val="57"/>
                <c:pt idx="0">
                  <c:v>3689.1317888567182</c:v>
                </c:pt>
                <c:pt idx="1">
                  <c:v>3797.4489305576139</c:v>
                </c:pt>
                <c:pt idx="2">
                  <c:v>3940.8233183535808</c:v>
                </c:pt>
                <c:pt idx="3">
                  <c:v>4061.9395779863371</c:v>
                </c:pt>
                <c:pt idx="4">
                  <c:v>4245.5759299540214</c:v>
                </c:pt>
                <c:pt idx="5">
                  <c:v>4391.3144803567811</c:v>
                </c:pt>
                <c:pt idx="6">
                  <c:v>4549.8563028285907</c:v>
                </c:pt>
                <c:pt idx="7">
                  <c:v>4655.3227184624702</c:v>
                </c:pt>
                <c:pt idx="8">
                  <c:v>4844.7171715157328</c:v>
                </c:pt>
                <c:pt idx="9">
                  <c:v>5034.9281283914934</c:v>
                </c:pt>
                <c:pt idx="10">
                  <c:v>5160.1828412326831</c:v>
                </c:pt>
                <c:pt idx="11">
                  <c:v>5272.1754917368917</c:v>
                </c:pt>
                <c:pt idx="12">
                  <c:v>5464.1945754700455</c:v>
                </c:pt>
                <c:pt idx="13">
                  <c:v>5708.4424882177564</c:v>
                </c:pt>
                <c:pt idx="14">
                  <c:v>5710.3210853408336</c:v>
                </c:pt>
                <c:pt idx="15">
                  <c:v>5648.5843825839056</c:v>
                </c:pt>
                <c:pt idx="16">
                  <c:v>5846.5023787844902</c:v>
                </c:pt>
                <c:pt idx="17">
                  <c:v>5976.6227290727975</c:v>
                </c:pt>
                <c:pt idx="18">
                  <c:v>6109.2674972025361</c:v>
                </c:pt>
                <c:pt idx="19">
                  <c:v>6253.2077439707282</c:v>
                </c:pt>
                <c:pt idx="20">
                  <c:v>6267.8692082750085</c:v>
                </c:pt>
                <c:pt idx="21">
                  <c:v>6278.3010073069563</c:v>
                </c:pt>
                <c:pt idx="22">
                  <c:v>6188.725896828867</c:v>
                </c:pt>
                <c:pt idx="23">
                  <c:v>6226.215538784013</c:v>
                </c:pt>
                <c:pt idx="24">
                  <c:v>6397.4322614330258</c:v>
                </c:pt>
                <c:pt idx="25">
                  <c:v>6530.8775992554329</c:v>
                </c:pt>
                <c:pt idx="26">
                  <c:v>6630.4378371124176</c:v>
                </c:pt>
                <c:pt idx="27">
                  <c:v>6747.3768373375615</c:v>
                </c:pt>
                <c:pt idx="28">
                  <c:v>6938.4558893289395</c:v>
                </c:pt>
                <c:pt idx="29">
                  <c:v>7075.4134087046805</c:v>
                </c:pt>
                <c:pt idx="30">
                  <c:v>7163.4939985911478</c:v>
                </c:pt>
                <c:pt idx="31">
                  <c:v>7147.3403101028125</c:v>
                </c:pt>
                <c:pt idx="32">
                  <c:v>7162.3489786160808</c:v>
                </c:pt>
                <c:pt idx="33">
                  <c:v>7167.6700894785854</c:v>
                </c:pt>
                <c:pt idx="34">
                  <c:v>7273.4658538383965</c:v>
                </c:pt>
                <c:pt idx="35">
                  <c:v>7383.7329330690354</c:v>
                </c:pt>
                <c:pt idx="36">
                  <c:v>7524.5111941675141</c:v>
                </c:pt>
                <c:pt idx="37">
                  <c:v>7690.6754698241521</c:v>
                </c:pt>
                <c:pt idx="38">
                  <c:v>7776.4681030823403</c:v>
                </c:pt>
                <c:pt idx="39">
                  <c:v>7922.5421956581604</c:v>
                </c:pt>
                <c:pt idx="40">
                  <c:v>8162.9145138400636</c:v>
                </c:pt>
                <c:pt idx="41">
                  <c:v>8214.4929387555403</c:v>
                </c:pt>
                <c:pt idx="42">
                  <c:v>8284.7469144274601</c:v>
                </c:pt>
                <c:pt idx="43">
                  <c:v>8419.6663583395566</c:v>
                </c:pt>
                <c:pt idx="44">
                  <c:v>8685.1761678403491</c:v>
                </c:pt>
                <c:pt idx="45">
                  <c:v>8907.5627279957425</c:v>
                </c:pt>
                <c:pt idx="46">
                  <c:v>9178.2830903249524</c:v>
                </c:pt>
                <c:pt idx="47">
                  <c:v>9451.464843543501</c:v>
                </c:pt>
                <c:pt idx="48">
                  <c:v>9504.871662450425</c:v>
                </c:pt>
                <c:pt idx="49">
                  <c:v>9226.0635544791057</c:v>
                </c:pt>
                <c:pt idx="50">
                  <c:v>9509.3659365605417</c:v>
                </c:pt>
                <c:pt idx="51">
                  <c:v>9694.5430902178159</c:v>
                </c:pt>
                <c:pt idx="52">
                  <c:v>9812.6750920282211</c:v>
                </c:pt>
                <c:pt idx="53">
                  <c:v>9948.0910639370031</c:v>
                </c:pt>
                <c:pt idx="54">
                  <c:v>10104.426300387044</c:v>
                </c:pt>
                <c:pt idx="55">
                  <c:v>10259.000450883566</c:v>
                </c:pt>
                <c:pt idx="56">
                  <c:v>10386.359435644363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848-4A37-98AE-5A64143E47EC}"/>
            </c:ext>
          </c:extLst>
        </c:ser>
        <c:ser>
          <c:idx val="3"/>
          <c:order val="3"/>
          <c:tx>
            <c:strRef>
              <c:f>Feuil1!$A$14</c:f>
              <c:strCache>
                <c:ptCount val="1"/>
                <c:pt idx="0">
                  <c:v>East Asia &amp; Pacific</c:v>
                </c:pt>
              </c:strCache>
            </c:strRef>
          </c:tx>
          <c:spPr>
            <a:ln>
              <a:solidFill>
                <a:srgbClr val="33CC33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Feuil1!$B$14:$BF$14</c:f>
              <c:numCache>
                <c:formatCode>General</c:formatCode>
                <c:ptCount val="57"/>
                <c:pt idx="0">
                  <c:v>1276.4249943257371</c:v>
                </c:pt>
                <c:pt idx="1">
                  <c:v>1347.3741763869848</c:v>
                </c:pt>
                <c:pt idx="2">
                  <c:v>1412.6260805828276</c:v>
                </c:pt>
                <c:pt idx="3">
                  <c:v>1487.6635726522554</c:v>
                </c:pt>
                <c:pt idx="4">
                  <c:v>1608.4880304358348</c:v>
                </c:pt>
                <c:pt idx="5">
                  <c:v>1675.1977956936414</c:v>
                </c:pt>
                <c:pt idx="6">
                  <c:v>1779.5668945089496</c:v>
                </c:pt>
                <c:pt idx="7">
                  <c:v>1885.5203492402793</c:v>
                </c:pt>
                <c:pt idx="8">
                  <c:v>2032.6047554690401</c:v>
                </c:pt>
                <c:pt idx="9">
                  <c:v>2210.1029085111923</c:v>
                </c:pt>
                <c:pt idx="10">
                  <c:v>2199.6549885381364</c:v>
                </c:pt>
                <c:pt idx="11">
                  <c:v>2253.9083653796547</c:v>
                </c:pt>
                <c:pt idx="12">
                  <c:v>2365.8402026948402</c:v>
                </c:pt>
                <c:pt idx="13">
                  <c:v>2492.691980577737</c:v>
                </c:pt>
                <c:pt idx="14">
                  <c:v>2451.6215580706162</c:v>
                </c:pt>
                <c:pt idx="15">
                  <c:v>2490.1688278264837</c:v>
                </c:pt>
                <c:pt idx="16">
                  <c:v>2553.6106371627598</c:v>
                </c:pt>
                <c:pt idx="17">
                  <c:v>2645.8598884522717</c:v>
                </c:pt>
                <c:pt idx="18">
                  <c:v>2752.9180688028723</c:v>
                </c:pt>
                <c:pt idx="19">
                  <c:v>2869.2385841584237</c:v>
                </c:pt>
                <c:pt idx="20">
                  <c:v>2929.1073769718023</c:v>
                </c:pt>
                <c:pt idx="21">
                  <c:v>3017.2483644809067</c:v>
                </c:pt>
                <c:pt idx="22">
                  <c:v>3087.1356342039962</c:v>
                </c:pt>
                <c:pt idx="23">
                  <c:v>3154.1889091478779</c:v>
                </c:pt>
                <c:pt idx="24">
                  <c:v>3286.8702078017222</c:v>
                </c:pt>
                <c:pt idx="25">
                  <c:v>3438.9737902136462</c:v>
                </c:pt>
                <c:pt idx="26">
                  <c:v>3529.0631324399974</c:v>
                </c:pt>
                <c:pt idx="27">
                  <c:v>3662.5970325626422</c:v>
                </c:pt>
                <c:pt idx="28">
                  <c:v>3879.7081762599228</c:v>
                </c:pt>
                <c:pt idx="29">
                  <c:v>4026.5969746842661</c:v>
                </c:pt>
                <c:pt idx="30">
                  <c:v>4186.0276650220494</c:v>
                </c:pt>
                <c:pt idx="31">
                  <c:v>4308.8918452999314</c:v>
                </c:pt>
                <c:pt idx="32">
                  <c:v>4398.4656565747537</c:v>
                </c:pt>
                <c:pt idx="33">
                  <c:v>4499.7413293310237</c:v>
                </c:pt>
                <c:pt idx="34">
                  <c:v>4634.811022767788</c:v>
                </c:pt>
                <c:pt idx="35">
                  <c:v>4814.0988857581615</c:v>
                </c:pt>
                <c:pt idx="36">
                  <c:v>5000.7706060794544</c:v>
                </c:pt>
                <c:pt idx="37">
                  <c:v>5115.8777701503805</c:v>
                </c:pt>
                <c:pt idx="38">
                  <c:v>5055.6304234835852</c:v>
                </c:pt>
                <c:pt idx="39">
                  <c:v>5155.1462898224354</c:v>
                </c:pt>
                <c:pt idx="40">
                  <c:v>5356.1966293978121</c:v>
                </c:pt>
                <c:pt idx="41">
                  <c:v>5450.0927421774604</c:v>
                </c:pt>
                <c:pt idx="42">
                  <c:v>5598.3391880512354</c:v>
                </c:pt>
                <c:pt idx="43">
                  <c:v>5790.4162091355556</c:v>
                </c:pt>
                <c:pt idx="44">
                  <c:v>6042.2376030276691</c:v>
                </c:pt>
                <c:pt idx="45">
                  <c:v>6299.4760969455556</c:v>
                </c:pt>
                <c:pt idx="46">
                  <c:v>6599.8775110879524</c:v>
                </c:pt>
                <c:pt idx="47">
                  <c:v>6979.2289597225326</c:v>
                </c:pt>
                <c:pt idx="48">
                  <c:v>7172.8775786125361</c:v>
                </c:pt>
                <c:pt idx="49">
                  <c:v>7219.8475847798154</c:v>
                </c:pt>
                <c:pt idx="50">
                  <c:v>7677.795456971955</c:v>
                </c:pt>
                <c:pt idx="51">
                  <c:v>7978.5077949918741</c:v>
                </c:pt>
                <c:pt idx="52">
                  <c:v>8294.195197093426</c:v>
                </c:pt>
                <c:pt idx="53">
                  <c:v>8630.1369835946098</c:v>
                </c:pt>
                <c:pt idx="54">
                  <c:v>8924.2302041984949</c:v>
                </c:pt>
                <c:pt idx="55">
                  <c:v>9228.1026186070812</c:v>
                </c:pt>
                <c:pt idx="56">
                  <c:v>9542.7096870034111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B848-4A37-98AE-5A64143E47EC}"/>
            </c:ext>
          </c:extLst>
        </c:ser>
        <c:ser>
          <c:idx val="4"/>
          <c:order val="4"/>
          <c:tx>
            <c:strRef>
              <c:f>Feuil1!$A$15</c:f>
              <c:strCache>
                <c:ptCount val="1"/>
                <c:pt idx="0">
                  <c:v>Latin America &amp; Caribbean</c:v>
                </c:pt>
              </c:strCache>
            </c:strRef>
          </c:tx>
          <c:spPr>
            <a:ln>
              <a:solidFill>
                <a:srgbClr val="9900CC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Feuil1!$B$15:$BF$15</c:f>
              <c:numCache>
                <c:formatCode>General</c:formatCode>
                <c:ptCount val="57"/>
                <c:pt idx="0">
                  <c:v>3633.7816485375542</c:v>
                </c:pt>
                <c:pt idx="1">
                  <c:v>3767.3557653719022</c:v>
                </c:pt>
                <c:pt idx="2">
                  <c:v>3840.5051871534142</c:v>
                </c:pt>
                <c:pt idx="3">
                  <c:v>3831.5282369910892</c:v>
                </c:pt>
                <c:pt idx="4">
                  <c:v>4005.4589006786732</c:v>
                </c:pt>
                <c:pt idx="5">
                  <c:v>4101.5869236619446</c:v>
                </c:pt>
                <c:pt idx="6">
                  <c:v>4158.3435059887215</c:v>
                </c:pt>
                <c:pt idx="7">
                  <c:v>4229.9919824695644</c:v>
                </c:pt>
                <c:pt idx="8">
                  <c:v>4445.183406618271</c:v>
                </c:pt>
                <c:pt idx="9">
                  <c:v>4607.1262134509116</c:v>
                </c:pt>
                <c:pt idx="10">
                  <c:v>4790.8308548513414</c:v>
                </c:pt>
                <c:pt idx="11">
                  <c:v>4985.1958793879021</c:v>
                </c:pt>
                <c:pt idx="12">
                  <c:v>5212.8241128540521</c:v>
                </c:pt>
                <c:pt idx="13">
                  <c:v>5525.9152378642484</c:v>
                </c:pt>
                <c:pt idx="14">
                  <c:v>5738.8824977265085</c:v>
                </c:pt>
                <c:pt idx="15">
                  <c:v>5813.0853972448067</c:v>
                </c:pt>
                <c:pt idx="16">
                  <c:v>6029.6536986844285</c:v>
                </c:pt>
                <c:pt idx="17">
                  <c:v>6178.9322093239552</c:v>
                </c:pt>
                <c:pt idx="18">
                  <c:v>6274.5517872796781</c:v>
                </c:pt>
                <c:pt idx="19">
                  <c:v>6538.3447745740714</c:v>
                </c:pt>
                <c:pt idx="20">
                  <c:v>6793.8507196125438</c:v>
                </c:pt>
                <c:pt idx="21">
                  <c:v>6666.2429953590554</c:v>
                </c:pt>
                <c:pt idx="22">
                  <c:v>6470.3583296231054</c:v>
                </c:pt>
                <c:pt idx="23">
                  <c:v>6159.9296061564855</c:v>
                </c:pt>
                <c:pt idx="24">
                  <c:v>6268.6512273747721</c:v>
                </c:pt>
                <c:pt idx="25">
                  <c:v>6360.7143956296395</c:v>
                </c:pt>
                <c:pt idx="26">
                  <c:v>6518.6797155550194</c:v>
                </c:pt>
                <c:pt idx="27">
                  <c:v>6611.4670321191325</c:v>
                </c:pt>
                <c:pt idx="28">
                  <c:v>6544.8525337773035</c:v>
                </c:pt>
                <c:pt idx="29">
                  <c:v>6509.7144543954346</c:v>
                </c:pt>
                <c:pt idx="30">
                  <c:v>6420.4875911605195</c:v>
                </c:pt>
                <c:pt idx="31">
                  <c:v>6537.0796789313672</c:v>
                </c:pt>
                <c:pt idx="32">
                  <c:v>6603.7882581455015</c:v>
                </c:pt>
                <c:pt idx="33">
                  <c:v>6741.6405995702917</c:v>
                </c:pt>
                <c:pt idx="34">
                  <c:v>6928.3893832190215</c:v>
                </c:pt>
                <c:pt idx="35">
                  <c:v>6927.1335741886414</c:v>
                </c:pt>
                <c:pt idx="36">
                  <c:v>7042.7412181970622</c:v>
                </c:pt>
                <c:pt idx="37">
                  <c:v>7285.1161359229854</c:v>
                </c:pt>
                <c:pt idx="38">
                  <c:v>7327.2080063458179</c:v>
                </c:pt>
                <c:pt idx="39">
                  <c:v>7220.7029447471714</c:v>
                </c:pt>
                <c:pt idx="40">
                  <c:v>7387.3427516750344</c:v>
                </c:pt>
                <c:pt idx="41">
                  <c:v>7353.9062679130711</c:v>
                </c:pt>
                <c:pt idx="42">
                  <c:v>7282.7289385913809</c:v>
                </c:pt>
                <c:pt idx="43">
                  <c:v>7302.5707816198264</c:v>
                </c:pt>
                <c:pt idx="44">
                  <c:v>7660.3048708156821</c:v>
                </c:pt>
                <c:pt idx="45">
                  <c:v>7902.8851140717943</c:v>
                </c:pt>
                <c:pt idx="46">
                  <c:v>8223.5197435330574</c:v>
                </c:pt>
                <c:pt idx="47">
                  <c:v>8583.6357698695338</c:v>
                </c:pt>
                <c:pt idx="48">
                  <c:v>8815.7447529566161</c:v>
                </c:pt>
                <c:pt idx="49">
                  <c:v>8556.682123390925</c:v>
                </c:pt>
                <c:pt idx="50">
                  <c:v>8943.0981242930047</c:v>
                </c:pt>
                <c:pt idx="51">
                  <c:v>9226.9704550843471</c:v>
                </c:pt>
                <c:pt idx="52">
                  <c:v>9377.8796538249881</c:v>
                </c:pt>
                <c:pt idx="53">
                  <c:v>9530.8718241073893</c:v>
                </c:pt>
                <c:pt idx="54">
                  <c:v>9513.682884941647</c:v>
                </c:pt>
                <c:pt idx="55">
                  <c:v>9398.1106185197987</c:v>
                </c:pt>
                <c:pt idx="56">
                  <c:v>9238.6766340769173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B848-4A37-98AE-5A64143E47EC}"/>
            </c:ext>
          </c:extLst>
        </c:ser>
        <c:ser>
          <c:idx val="5"/>
          <c:order val="5"/>
          <c:tx>
            <c:strRef>
              <c:f>Feuil1!$A$16</c:f>
              <c:strCache>
                <c:ptCount val="1"/>
                <c:pt idx="0">
                  <c:v>Sub-Saharan Africa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Feuil1!$B$16:$BF$16</c:f>
              <c:numCache>
                <c:formatCode>General</c:formatCode>
                <c:ptCount val="57"/>
                <c:pt idx="0">
                  <c:v>1083.1407992974698</c:v>
                </c:pt>
                <c:pt idx="1">
                  <c:v>1073.9630251118199</c:v>
                </c:pt>
                <c:pt idx="2">
                  <c:v>1110.0868268651016</c:v>
                </c:pt>
                <c:pt idx="3">
                  <c:v>1152.0506281469038</c:v>
                </c:pt>
                <c:pt idx="4">
                  <c:v>1185.0894759917251</c:v>
                </c:pt>
                <c:pt idx="5">
                  <c:v>1213.9170120647011</c:v>
                </c:pt>
                <c:pt idx="6">
                  <c:v>1203.2939485303671</c:v>
                </c:pt>
                <c:pt idx="7">
                  <c:v>1169.2415622872113</c:v>
                </c:pt>
                <c:pt idx="8">
                  <c:v>1174.7527430539208</c:v>
                </c:pt>
                <c:pt idx="9">
                  <c:v>1247.3579233318258</c:v>
                </c:pt>
                <c:pt idx="10">
                  <c:v>1335.2701782289598</c:v>
                </c:pt>
                <c:pt idx="11">
                  <c:v>1397.6088444180052</c:v>
                </c:pt>
                <c:pt idx="12">
                  <c:v>1397.3281090138858</c:v>
                </c:pt>
                <c:pt idx="13">
                  <c:v>1419.5489837115661</c:v>
                </c:pt>
                <c:pt idx="14">
                  <c:v>1490.5678953233657</c:v>
                </c:pt>
                <c:pt idx="15">
                  <c:v>1449.6317898644818</c:v>
                </c:pt>
                <c:pt idx="16">
                  <c:v>1484.3279852399498</c:v>
                </c:pt>
                <c:pt idx="17">
                  <c:v>1477.3382331895034</c:v>
                </c:pt>
                <c:pt idx="18">
                  <c:v>1432.6237804101995</c:v>
                </c:pt>
                <c:pt idx="19">
                  <c:v>1448.6848014203399</c:v>
                </c:pt>
                <c:pt idx="20">
                  <c:v>1464.3462694630209</c:v>
                </c:pt>
                <c:pt idx="21">
                  <c:v>1421.09342763012</c:v>
                </c:pt>
                <c:pt idx="22">
                  <c:v>1384.224865671353</c:v>
                </c:pt>
                <c:pt idx="23">
                  <c:v>1325.5423810018428</c:v>
                </c:pt>
                <c:pt idx="24">
                  <c:v>1315.7579547394043</c:v>
                </c:pt>
                <c:pt idx="25">
                  <c:v>1307.2365456702189</c:v>
                </c:pt>
                <c:pt idx="26">
                  <c:v>1265.3555149297151</c:v>
                </c:pt>
                <c:pt idx="27">
                  <c:v>1230.9338416517551</c:v>
                </c:pt>
                <c:pt idx="28">
                  <c:v>1249.7623923863378</c:v>
                </c:pt>
                <c:pt idx="29">
                  <c:v>1255.0946394145128</c:v>
                </c:pt>
                <c:pt idx="30">
                  <c:v>1250.0050608945703</c:v>
                </c:pt>
                <c:pt idx="31">
                  <c:v>1216.4012440705728</c:v>
                </c:pt>
                <c:pt idx="32">
                  <c:v>1166.3512178946678</c:v>
                </c:pt>
                <c:pt idx="33">
                  <c:v>1134.1741695203898</c:v>
                </c:pt>
                <c:pt idx="34">
                  <c:v>1124.7828526618671</c:v>
                </c:pt>
                <c:pt idx="35">
                  <c:v>1130.1704201402558</c:v>
                </c:pt>
                <c:pt idx="36">
                  <c:v>1158.3184102049477</c:v>
                </c:pt>
                <c:pt idx="37">
                  <c:v>1169.2175923009061</c:v>
                </c:pt>
                <c:pt idx="38">
                  <c:v>1167.2983810308524</c:v>
                </c:pt>
                <c:pt idx="39">
                  <c:v>1161.6829980697994</c:v>
                </c:pt>
                <c:pt idx="40">
                  <c:v>1172.2195865272811</c:v>
                </c:pt>
                <c:pt idx="41">
                  <c:v>1187.0623026861649</c:v>
                </c:pt>
                <c:pt idx="42">
                  <c:v>1190.403540179839</c:v>
                </c:pt>
                <c:pt idx="43">
                  <c:v>1215.7158927413711</c:v>
                </c:pt>
                <c:pt idx="44">
                  <c:v>1321.5901242700684</c:v>
                </c:pt>
                <c:pt idx="45">
                  <c:v>1358.0542974606237</c:v>
                </c:pt>
                <c:pt idx="46">
                  <c:v>1415.0090858428653</c:v>
                </c:pt>
                <c:pt idx="47">
                  <c:v>1474.4390102981758</c:v>
                </c:pt>
                <c:pt idx="48">
                  <c:v>1511.863973120611</c:v>
                </c:pt>
                <c:pt idx="49">
                  <c:v>1513.0623532252175</c:v>
                </c:pt>
                <c:pt idx="50">
                  <c:v>1551.9670623926413</c:v>
                </c:pt>
                <c:pt idx="51">
                  <c:v>1575.747064696598</c:v>
                </c:pt>
                <c:pt idx="52">
                  <c:v>1590.6547901641636</c:v>
                </c:pt>
                <c:pt idx="53">
                  <c:v>1622.2728532220613</c:v>
                </c:pt>
                <c:pt idx="54">
                  <c:v>1651.7104241885509</c:v>
                </c:pt>
                <c:pt idx="55">
                  <c:v>1656.169855121253</c:v>
                </c:pt>
                <c:pt idx="56">
                  <c:v>1632.0807537579281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B848-4A37-98AE-5A64143E47EC}"/>
            </c:ext>
          </c:extLst>
        </c:ser>
        <c:ser>
          <c:idx val="6"/>
          <c:order val="6"/>
          <c:tx>
            <c:strRef>
              <c:f>Feuil1!$A$17</c:f>
              <c:strCache>
                <c:ptCount val="1"/>
                <c:pt idx="0">
                  <c:v>Low income countries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Feuil1!$B$17:$BF$17</c:f>
              <c:numCache>
                <c:formatCode>General</c:formatCode>
                <c:ptCount val="57"/>
                <c:pt idx="22">
                  <c:v>473.27873823479729</c:v>
                </c:pt>
                <c:pt idx="23">
                  <c:v>466.17645880792065</c:v>
                </c:pt>
                <c:pt idx="24">
                  <c:v>462.01287595891864</c:v>
                </c:pt>
                <c:pt idx="25">
                  <c:v>462.55351233096451</c:v>
                </c:pt>
                <c:pt idx="26">
                  <c:v>466.65273460554772</c:v>
                </c:pt>
                <c:pt idx="27">
                  <c:v>468.81656863333416</c:v>
                </c:pt>
                <c:pt idx="28">
                  <c:v>473.07455792877164</c:v>
                </c:pt>
                <c:pt idx="29">
                  <c:v>467.82282087865678</c:v>
                </c:pt>
                <c:pt idx="30">
                  <c:v>457.0250071124467</c:v>
                </c:pt>
                <c:pt idx="31">
                  <c:v>446.08566688356427</c:v>
                </c:pt>
                <c:pt idx="32">
                  <c:v>417.58796930882716</c:v>
                </c:pt>
                <c:pt idx="33">
                  <c:v>405.0942657006604</c:v>
                </c:pt>
                <c:pt idx="34">
                  <c:v>400.14090329172836</c:v>
                </c:pt>
                <c:pt idx="35">
                  <c:v>404.08913213496731</c:v>
                </c:pt>
                <c:pt idx="36">
                  <c:v>416.67853448250287</c:v>
                </c:pt>
                <c:pt idx="37">
                  <c:v>419.51616909522664</c:v>
                </c:pt>
                <c:pt idx="38">
                  <c:v>421.10872024641765</c:v>
                </c:pt>
                <c:pt idx="39">
                  <c:v>422.79904219423332</c:v>
                </c:pt>
                <c:pt idx="40">
                  <c:v>418.84335975220728</c:v>
                </c:pt>
                <c:pt idx="41">
                  <c:v>426.27387266176402</c:v>
                </c:pt>
                <c:pt idx="42">
                  <c:v>423.26011443279788</c:v>
                </c:pt>
                <c:pt idx="43">
                  <c:v>424.02751972481929</c:v>
                </c:pt>
                <c:pt idx="44">
                  <c:v>435.67265442182901</c:v>
                </c:pt>
                <c:pt idx="45">
                  <c:v>449.58107857744324</c:v>
                </c:pt>
                <c:pt idx="46">
                  <c:v>459.67651387199254</c:v>
                </c:pt>
                <c:pt idx="47">
                  <c:v>475.48110958511614</c:v>
                </c:pt>
                <c:pt idx="48">
                  <c:v>486.04491206314452</c:v>
                </c:pt>
                <c:pt idx="49">
                  <c:v>498.71219181459173</c:v>
                </c:pt>
                <c:pt idx="50">
                  <c:v>517.80281016163519</c:v>
                </c:pt>
                <c:pt idx="51">
                  <c:v>533.27569997367573</c:v>
                </c:pt>
                <c:pt idx="52">
                  <c:v>538.82895545362419</c:v>
                </c:pt>
                <c:pt idx="53">
                  <c:v>554.32438199133765</c:v>
                </c:pt>
                <c:pt idx="54">
                  <c:v>572.15790489013796</c:v>
                </c:pt>
                <c:pt idx="55">
                  <c:v>582.46619907147749</c:v>
                </c:pt>
                <c:pt idx="56">
                  <c:v>590.32522425925447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B848-4A37-98AE-5A64143E47E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13088"/>
        <c:axId val="51914624"/>
      </c:lineChart>
      <c:catAx>
        <c:axId val="5191308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1914624"/>
        <c:crosses val="autoZero"/>
        <c:auto val="1"/>
        <c:lblAlgn val="ctr"/>
        <c:lblOffset val="100"/>
        <c:noMultiLvlLbl val="0"/>
      </c:catAx>
      <c:valAx>
        <c:axId val="5191462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1913088"/>
        <c:crosses val="autoZero"/>
        <c:crossBetween val="between"/>
      </c:valAx>
      <c:spPr>
        <a:ln>
          <a:solidFill>
            <a:srgbClr val="00B0F0"/>
          </a:solidFill>
        </a:ln>
      </c:spPr>
    </c:plotArea>
    <c:legend>
      <c:legendPos val="r"/>
      <c:layout>
        <c:manualLayout>
          <c:xMode val="edge"/>
          <c:yMode val="edge"/>
          <c:x val="0.83137005551297261"/>
          <c:y val="1.2202213853703072E-2"/>
          <c:w val="0.15540682414698226"/>
          <c:h val="0.9877977586368627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7.1702436531716748E-2"/>
          <c:y val="6.0733814523184618E-2"/>
          <c:w val="0.75303672110430642"/>
          <c:h val="0.81507627952755901"/>
        </c:manualLayout>
      </c:layout>
      <c:lineChart>
        <c:grouping val="standard"/>
        <c:varyColors val="0"/>
        <c:ser>
          <c:idx val="0"/>
          <c:order val="0"/>
          <c:tx>
            <c:strRef>
              <c:f>Feuil1!$A$9</c:f>
              <c:strCache>
                <c:ptCount val="1"/>
                <c:pt idx="0">
                  <c:v>Rwanda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Feuil1!$B$8:$BF$8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Feuil1!$B$9:$BF$9</c:f>
              <c:numCache>
                <c:formatCode>General</c:formatCode>
                <c:ptCount val="57"/>
                <c:pt idx="0">
                  <c:v>331.64443386089732</c:v>
                </c:pt>
                <c:pt idx="1">
                  <c:v>310.75318292967694</c:v>
                </c:pt>
                <c:pt idx="2">
                  <c:v>339.79149259576951</c:v>
                </c:pt>
                <c:pt idx="3">
                  <c:v>301.25105089280862</c:v>
                </c:pt>
                <c:pt idx="4">
                  <c:v>258.79998319060257</c:v>
                </c:pt>
                <c:pt idx="5">
                  <c:v>270.84062954506732</c:v>
                </c:pt>
                <c:pt idx="6">
                  <c:v>282.30112888884639</c:v>
                </c:pt>
                <c:pt idx="7">
                  <c:v>293.06303000043874</c:v>
                </c:pt>
                <c:pt idx="8">
                  <c:v>303.93116590654819</c:v>
                </c:pt>
                <c:pt idx="9">
                  <c:v>326.88350175733223</c:v>
                </c:pt>
                <c:pt idx="10">
                  <c:v>335.98488969351246</c:v>
                </c:pt>
                <c:pt idx="11">
                  <c:v>330.03599289892526</c:v>
                </c:pt>
                <c:pt idx="12">
                  <c:v>321.32163821158554</c:v>
                </c:pt>
                <c:pt idx="13">
                  <c:v>322.75831737556899</c:v>
                </c:pt>
                <c:pt idx="14">
                  <c:v>317.6694960461225</c:v>
                </c:pt>
                <c:pt idx="15">
                  <c:v>301.51743608975431</c:v>
                </c:pt>
                <c:pt idx="16">
                  <c:v>349.08234225106321</c:v>
                </c:pt>
                <c:pt idx="17">
                  <c:v>344.69735577731223</c:v>
                </c:pt>
                <c:pt idx="18">
                  <c:v>364.01312653157669</c:v>
                </c:pt>
                <c:pt idx="19">
                  <c:v>393.74985523533422</c:v>
                </c:pt>
                <c:pt idx="20">
                  <c:v>414.58970439185202</c:v>
                </c:pt>
                <c:pt idx="21">
                  <c:v>422.79124377880169</c:v>
                </c:pt>
                <c:pt idx="22">
                  <c:v>416.78032507913525</c:v>
                </c:pt>
                <c:pt idx="23">
                  <c:v>427.35764713498776</c:v>
                </c:pt>
                <c:pt idx="24">
                  <c:v>394.74243511587002</c:v>
                </c:pt>
                <c:pt idx="25">
                  <c:v>396.08173140951197</c:v>
                </c:pt>
                <c:pt idx="26">
                  <c:v>399.00772291817663</c:v>
                </c:pt>
                <c:pt idx="27">
                  <c:v>379.68602812614961</c:v>
                </c:pt>
                <c:pt idx="28">
                  <c:v>379.94628152764687</c:v>
                </c:pt>
                <c:pt idx="29">
                  <c:v>370.02551903326514</c:v>
                </c:pt>
                <c:pt idx="30">
                  <c:v>360.16078481425438</c:v>
                </c:pt>
                <c:pt idx="31">
                  <c:v>360.2682221862384</c:v>
                </c:pt>
                <c:pt idx="32">
                  <c:v>401.34027331867725</c:v>
                </c:pt>
                <c:pt idx="33">
                  <c:v>392.32652171741626</c:v>
                </c:pt>
                <c:pt idx="34">
                  <c:v>204.77268268637755</c:v>
                </c:pt>
                <c:pt idx="35">
                  <c:v>280.49945568947874</c:v>
                </c:pt>
                <c:pt idx="36">
                  <c:v>306.57554600710063</c:v>
                </c:pt>
                <c:pt idx="37">
                  <c:v>327.24405322636431</c:v>
                </c:pt>
                <c:pt idx="38">
                  <c:v>329.11510743206156</c:v>
                </c:pt>
                <c:pt idx="39">
                  <c:v>319.0611724354485</c:v>
                </c:pt>
                <c:pt idx="40">
                  <c:v>327.09681278256164</c:v>
                </c:pt>
                <c:pt idx="41">
                  <c:v>341.99336728164758</c:v>
                </c:pt>
                <c:pt idx="42">
                  <c:v>377.71187931571347</c:v>
                </c:pt>
                <c:pt idx="43">
                  <c:v>379.64397650843534</c:v>
                </c:pt>
                <c:pt idx="44">
                  <c:v>401.40968351825052</c:v>
                </c:pt>
                <c:pt idx="45">
                  <c:v>430.63360526841365</c:v>
                </c:pt>
                <c:pt idx="46">
                  <c:v>459.41216333086402</c:v>
                </c:pt>
                <c:pt idx="47">
                  <c:v>482.13993878545983</c:v>
                </c:pt>
                <c:pt idx="48">
                  <c:v>521.54527967712352</c:v>
                </c:pt>
                <c:pt idx="49">
                  <c:v>539.37879862851355</c:v>
                </c:pt>
                <c:pt idx="50">
                  <c:v>563.49104868317443</c:v>
                </c:pt>
                <c:pt idx="51">
                  <c:v>591.82140919890685</c:v>
                </c:pt>
                <c:pt idx="52">
                  <c:v>627.85238178991517</c:v>
                </c:pt>
                <c:pt idx="53">
                  <c:v>640.94743699696744</c:v>
                </c:pt>
                <c:pt idx="54">
                  <c:v>672.74891873901254</c:v>
                </c:pt>
                <c:pt idx="55">
                  <c:v>714.54317482431338</c:v>
                </c:pt>
                <c:pt idx="56">
                  <c:v>738.6391106268195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0584-4FB3-9318-D925DA3ED43C}"/>
            </c:ext>
          </c:extLst>
        </c:ser>
        <c:ser>
          <c:idx val="1"/>
          <c:order val="1"/>
          <c:tx>
            <c:strRef>
              <c:f>Feuil1!$A$10</c:f>
              <c:strCache>
                <c:ptCount val="1"/>
                <c:pt idx="0">
                  <c:v>Ethiopia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Feuil1!$B$8:$BF$8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Feuil1!$B$10:$BF$10</c:f>
              <c:numCache>
                <c:formatCode>General</c:formatCode>
                <c:ptCount val="57"/>
                <c:pt idx="21">
                  <c:v>227.78344354287523</c:v>
                </c:pt>
                <c:pt idx="22">
                  <c:v>223.57765988657042</c:v>
                </c:pt>
                <c:pt idx="23">
                  <c:v>234.72671612172795</c:v>
                </c:pt>
                <c:pt idx="24">
                  <c:v>220.92714524884454</c:v>
                </c:pt>
                <c:pt idx="25">
                  <c:v>190.14024970026603</c:v>
                </c:pt>
                <c:pt idx="26">
                  <c:v>201.97453255649441</c:v>
                </c:pt>
                <c:pt idx="27">
                  <c:v>222.70959890856031</c:v>
                </c:pt>
                <c:pt idx="28">
                  <c:v>216.66397147148172</c:v>
                </c:pt>
                <c:pt idx="29">
                  <c:v>208.78687381403608</c:v>
                </c:pt>
                <c:pt idx="30">
                  <c:v>207.21978141540359</c:v>
                </c:pt>
                <c:pt idx="31">
                  <c:v>185.72990046725735</c:v>
                </c:pt>
                <c:pt idx="32">
                  <c:v>163.62328062113943</c:v>
                </c:pt>
                <c:pt idx="33">
                  <c:v>178.60864730630081</c:v>
                </c:pt>
                <c:pt idx="34">
                  <c:v>177.99487281562187</c:v>
                </c:pt>
                <c:pt idx="35">
                  <c:v>182.70887823735399</c:v>
                </c:pt>
                <c:pt idx="36">
                  <c:v>199.00502170000775</c:v>
                </c:pt>
                <c:pt idx="37">
                  <c:v>199.11130285214529</c:v>
                </c:pt>
                <c:pt idx="38">
                  <c:v>186.66140189910678</c:v>
                </c:pt>
                <c:pt idx="39">
                  <c:v>190.69154827239564</c:v>
                </c:pt>
                <c:pt idx="40">
                  <c:v>196.50496219717397</c:v>
                </c:pt>
                <c:pt idx="41">
                  <c:v>206.74314349821699</c:v>
                </c:pt>
                <c:pt idx="42">
                  <c:v>203.90591285154818</c:v>
                </c:pt>
                <c:pt idx="43">
                  <c:v>193.86691512319732</c:v>
                </c:pt>
                <c:pt idx="44">
                  <c:v>214.04483156680399</c:v>
                </c:pt>
                <c:pt idx="45">
                  <c:v>232.78320020795738</c:v>
                </c:pt>
                <c:pt idx="46">
                  <c:v>251.05604654360192</c:v>
                </c:pt>
                <c:pt idx="47">
                  <c:v>272.39119804667183</c:v>
                </c:pt>
                <c:pt idx="48">
                  <c:v>293.85331328297696</c:v>
                </c:pt>
                <c:pt idx="49">
                  <c:v>311.36774376467196</c:v>
                </c:pt>
                <c:pt idx="50">
                  <c:v>341.30990920050414</c:v>
                </c:pt>
                <c:pt idx="51">
                  <c:v>369.58442003685758</c:v>
                </c:pt>
                <c:pt idx="52">
                  <c:v>391.13179530597063</c:v>
                </c:pt>
                <c:pt idx="53">
                  <c:v>421.38413574230208</c:v>
                </c:pt>
                <c:pt idx="54">
                  <c:v>452.77823605288228</c:v>
                </c:pt>
                <c:pt idx="55">
                  <c:v>487.29001056813206</c:v>
                </c:pt>
                <c:pt idx="56">
                  <c:v>511.18742651580231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0584-4FB3-9318-D925DA3ED43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1951872"/>
        <c:axId val="51957760"/>
      </c:lineChart>
      <c:catAx>
        <c:axId val="5195187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r-FR"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1957760"/>
        <c:crosses val="autoZero"/>
        <c:auto val="1"/>
        <c:lblAlgn val="ctr"/>
        <c:lblOffset val="100"/>
        <c:noMultiLvlLbl val="0"/>
      </c:catAx>
      <c:valAx>
        <c:axId val="51957760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lang="fr-FR"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1951872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907299222005869"/>
          <c:y val="5.0542067658209393E-2"/>
          <c:w val="0.16426043518753974"/>
          <c:h val="0.8989158646835923"/>
        </c:manualLayout>
      </c:layout>
      <c:overlay val="0"/>
      <c:txPr>
        <a:bodyPr/>
        <a:lstStyle/>
        <a:p>
          <a:pPr>
            <a:defRPr lang="fr-FR"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9445593665198628E-2"/>
          <c:y val="1.8181818181818247E-2"/>
          <c:w val="0.7951126607055452"/>
          <c:h val="0.87662467191601279"/>
        </c:manualLayout>
      </c:layout>
      <c:lineChart>
        <c:grouping val="standard"/>
        <c:varyColors val="0"/>
        <c:ser>
          <c:idx val="0"/>
          <c:order val="0"/>
          <c:tx>
            <c:strRef>
              <c:f>Feuil1!$A$54</c:f>
              <c:strCache>
                <c:ptCount val="1"/>
                <c:pt idx="0">
                  <c:v>South Africa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Feuil1!$B$54:$BF$54</c:f>
              <c:numCache>
                <c:formatCode>General</c:formatCode>
                <c:ptCount val="57"/>
                <c:pt idx="0">
                  <c:v>4543.6136236527</c:v>
                </c:pt>
                <c:pt idx="1">
                  <c:v>4598.3835213690854</c:v>
                </c:pt>
                <c:pt idx="2">
                  <c:v>4756.6122331966417</c:v>
                </c:pt>
                <c:pt idx="3">
                  <c:v>4974.9503025709018</c:v>
                </c:pt>
                <c:pt idx="4">
                  <c:v>5231.3845467840429</c:v>
                </c:pt>
                <c:pt idx="5">
                  <c:v>5409.9744241518947</c:v>
                </c:pt>
                <c:pt idx="6">
                  <c:v>5507.9573474959998</c:v>
                </c:pt>
                <c:pt idx="7">
                  <c:v>5757.45252893205</c:v>
                </c:pt>
                <c:pt idx="8">
                  <c:v>5847.5759029553246</c:v>
                </c:pt>
                <c:pt idx="9">
                  <c:v>5969.3941161588446</c:v>
                </c:pt>
                <c:pt idx="10">
                  <c:v>6121.7946247744439</c:v>
                </c:pt>
                <c:pt idx="11">
                  <c:v>6216.7926313659018</c:v>
                </c:pt>
                <c:pt idx="12">
                  <c:v>6152.0172847844924</c:v>
                </c:pt>
                <c:pt idx="13">
                  <c:v>6262.3148791460326</c:v>
                </c:pt>
                <c:pt idx="14">
                  <c:v>6470.8217290556504</c:v>
                </c:pt>
                <c:pt idx="15">
                  <c:v>6412.0630855508334</c:v>
                </c:pt>
                <c:pt idx="16">
                  <c:v>6393.3081568476764</c:v>
                </c:pt>
                <c:pt idx="17">
                  <c:v>6232.2555039011613</c:v>
                </c:pt>
                <c:pt idx="18">
                  <c:v>6265.9297897484385</c:v>
                </c:pt>
                <c:pt idx="19">
                  <c:v>6346.0471801094709</c:v>
                </c:pt>
                <c:pt idx="20">
                  <c:v>6599.5057130942705</c:v>
                </c:pt>
                <c:pt idx="21">
                  <c:v>6778.0549196000948</c:v>
                </c:pt>
                <c:pt idx="22">
                  <c:v>6579.5055578968995</c:v>
                </c:pt>
                <c:pt idx="23">
                  <c:v>6293.7944960926334</c:v>
                </c:pt>
                <c:pt idx="24">
                  <c:v>6451.4256150624324</c:v>
                </c:pt>
                <c:pt idx="25">
                  <c:v>6222.9238596513824</c:v>
                </c:pt>
                <c:pt idx="26">
                  <c:v>6085.5558587350006</c:v>
                </c:pt>
                <c:pt idx="27">
                  <c:v>6081.8692705063149</c:v>
                </c:pt>
                <c:pt idx="28">
                  <c:v>6205.4181836484895</c:v>
                </c:pt>
                <c:pt idx="29">
                  <c:v>6218.0697723569192</c:v>
                </c:pt>
                <c:pt idx="30">
                  <c:v>6058.7625170775354</c:v>
                </c:pt>
                <c:pt idx="31">
                  <c:v>5854.0509016475744</c:v>
                </c:pt>
                <c:pt idx="32">
                  <c:v>5587.4679109358676</c:v>
                </c:pt>
                <c:pt idx="33">
                  <c:v>5517.5130176961275</c:v>
                </c:pt>
                <c:pt idx="34">
                  <c:v>5564.0920956851714</c:v>
                </c:pt>
                <c:pt idx="35">
                  <c:v>5617.1906367446754</c:v>
                </c:pt>
                <c:pt idx="36">
                  <c:v>5750.3648780906324</c:v>
                </c:pt>
                <c:pt idx="37">
                  <c:v>5804.7505797091944</c:v>
                </c:pt>
                <c:pt idx="38">
                  <c:v>5746.0871143602217</c:v>
                </c:pt>
                <c:pt idx="39">
                  <c:v>5795.1979727360467</c:v>
                </c:pt>
                <c:pt idx="40">
                  <c:v>5946.8109723015414</c:v>
                </c:pt>
                <c:pt idx="41">
                  <c:v>6053.3860339826724</c:v>
                </c:pt>
                <c:pt idx="42">
                  <c:v>6201.1634795480204</c:v>
                </c:pt>
                <c:pt idx="43">
                  <c:v>6306.6492153630352</c:v>
                </c:pt>
                <c:pt idx="44">
                  <c:v>6512.0294887013124</c:v>
                </c:pt>
                <c:pt idx="45">
                  <c:v>6768.556972458593</c:v>
                </c:pt>
                <c:pt idx="46">
                  <c:v>7054.908195433115</c:v>
                </c:pt>
                <c:pt idx="47">
                  <c:v>7334.2415020407298</c:v>
                </c:pt>
                <c:pt idx="48">
                  <c:v>7465.3912112276848</c:v>
                </c:pt>
                <c:pt idx="49">
                  <c:v>7248.4393148954787</c:v>
                </c:pt>
                <c:pt idx="50">
                  <c:v>7362.7613898648124</c:v>
                </c:pt>
                <c:pt idx="51">
                  <c:v>7494.3266285345662</c:v>
                </c:pt>
                <c:pt idx="52">
                  <c:v>7546.8138990647922</c:v>
                </c:pt>
                <c:pt idx="53">
                  <c:v>7617.8194901543084</c:v>
                </c:pt>
                <c:pt idx="54">
                  <c:v>7627.851926115336</c:v>
                </c:pt>
                <c:pt idx="55">
                  <c:v>7605.3953671587124</c:v>
                </c:pt>
                <c:pt idx="56">
                  <c:v>7504.2952501476484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DD27-4DF8-AC69-09D07857B776}"/>
            </c:ext>
          </c:extLst>
        </c:ser>
        <c:ser>
          <c:idx val="1"/>
          <c:order val="1"/>
          <c:tx>
            <c:strRef>
              <c:f>Feuil1!$A$55</c:f>
              <c:strCache>
                <c:ptCount val="1"/>
                <c:pt idx="0">
                  <c:v>Botswana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Feuil1!$B$55:$BF$55</c:f>
              <c:numCache>
                <c:formatCode>General</c:formatCode>
                <c:ptCount val="57"/>
                <c:pt idx="0">
                  <c:v>390.82972526458929</c:v>
                </c:pt>
                <c:pt idx="1">
                  <c:v>405.79863825906699</c:v>
                </c:pt>
                <c:pt idx="2">
                  <c:v>422.17203292071332</c:v>
                </c:pt>
                <c:pt idx="3">
                  <c:v>435.6898931120873</c:v>
                </c:pt>
                <c:pt idx="4">
                  <c:v>453.07897451960929</c:v>
                </c:pt>
                <c:pt idx="5">
                  <c:v>466.26217963208825</c:v>
                </c:pt>
                <c:pt idx="6">
                  <c:v>481.78585377229786</c:v>
                </c:pt>
                <c:pt idx="7">
                  <c:v>495.3852821483809</c:v>
                </c:pt>
                <c:pt idx="8">
                  <c:v>531.21392475060952</c:v>
                </c:pt>
                <c:pt idx="9">
                  <c:v>592.67138645128853</c:v>
                </c:pt>
                <c:pt idx="10">
                  <c:v>672.2273586437567</c:v>
                </c:pt>
                <c:pt idx="11">
                  <c:v>818.68456815726654</c:v>
                </c:pt>
                <c:pt idx="12">
                  <c:v>1000.8092636071084</c:v>
                </c:pt>
                <c:pt idx="13">
                  <c:v>1173.4517103649187</c:v>
                </c:pt>
                <c:pt idx="14">
                  <c:v>1232.4550076001881</c:v>
                </c:pt>
                <c:pt idx="15">
                  <c:v>1288.4115107624011</c:v>
                </c:pt>
                <c:pt idx="16">
                  <c:v>1372.3906340099593</c:v>
                </c:pt>
                <c:pt idx="17">
                  <c:v>1478.5210621541023</c:v>
                </c:pt>
                <c:pt idx="18">
                  <c:v>1625.4494505705816</c:v>
                </c:pt>
                <c:pt idx="19">
                  <c:v>1753.7560652673701</c:v>
                </c:pt>
                <c:pt idx="20">
                  <c:v>1891.4096683635958</c:v>
                </c:pt>
                <c:pt idx="21">
                  <c:v>1988.8848432101368</c:v>
                </c:pt>
                <c:pt idx="22">
                  <c:v>2153.1040387551793</c:v>
                </c:pt>
                <c:pt idx="23">
                  <c:v>2353.797266752958</c:v>
                </c:pt>
                <c:pt idx="24">
                  <c:v>2471.1571086277695</c:v>
                </c:pt>
                <c:pt idx="25">
                  <c:v>2563.033523730141</c:v>
                </c:pt>
                <c:pt idx="26">
                  <c:v>2687.3178826270068</c:v>
                </c:pt>
                <c:pt idx="27">
                  <c:v>2917.436047485704</c:v>
                </c:pt>
                <c:pt idx="28">
                  <c:v>3384.4808630985399</c:v>
                </c:pt>
                <c:pt idx="29">
                  <c:v>3718.4856890663141</c:v>
                </c:pt>
                <c:pt idx="30">
                  <c:v>3860.008603224393</c:v>
                </c:pt>
                <c:pt idx="31">
                  <c:v>4034.2608636263103</c:v>
                </c:pt>
                <c:pt idx="32">
                  <c:v>4040.4266732274759</c:v>
                </c:pt>
                <c:pt idx="33">
                  <c:v>4010.7871518040042</c:v>
                </c:pt>
                <c:pt idx="34">
                  <c:v>4053.4360421939632</c:v>
                </c:pt>
                <c:pt idx="35">
                  <c:v>4237.5672994631523</c:v>
                </c:pt>
                <c:pt idx="36">
                  <c:v>4386.8515368161334</c:v>
                </c:pt>
                <c:pt idx="37">
                  <c:v>4641.8054798406056</c:v>
                </c:pt>
                <c:pt idx="38">
                  <c:v>4585.739927687272</c:v>
                </c:pt>
                <c:pt idx="39">
                  <c:v>4939.5980555270335</c:v>
                </c:pt>
                <c:pt idx="40">
                  <c:v>4954.7742899319355</c:v>
                </c:pt>
                <c:pt idx="41">
                  <c:v>4891.914843585063</c:v>
                </c:pt>
                <c:pt idx="42">
                  <c:v>5115.8998863533934</c:v>
                </c:pt>
                <c:pt idx="43">
                  <c:v>5280.2151747381404</c:v>
                </c:pt>
                <c:pt idx="44">
                  <c:v>5349.0020241948487</c:v>
                </c:pt>
                <c:pt idx="45">
                  <c:v>5512.8112293870881</c:v>
                </c:pt>
                <c:pt idx="46">
                  <c:v>5883.8990590379144</c:v>
                </c:pt>
                <c:pt idx="47">
                  <c:v>6270.4740796740825</c:v>
                </c:pt>
                <c:pt idx="48">
                  <c:v>6552.7766407047557</c:v>
                </c:pt>
                <c:pt idx="49">
                  <c:v>5948.8532480704534</c:v>
                </c:pt>
                <c:pt idx="50">
                  <c:v>6346.1562038735246</c:v>
                </c:pt>
                <c:pt idx="51">
                  <c:v>6610.331922921423</c:v>
                </c:pt>
                <c:pt idx="52">
                  <c:v>6779.3938983397575</c:v>
                </c:pt>
                <c:pt idx="53">
                  <c:v>7409.4211546454144</c:v>
                </c:pt>
                <c:pt idx="54">
                  <c:v>7574.2820929819654</c:v>
                </c:pt>
                <c:pt idx="55">
                  <c:v>7308.6115078773091</c:v>
                </c:pt>
                <c:pt idx="56">
                  <c:v>7383.3251860992568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DD27-4DF8-AC69-09D07857B776}"/>
            </c:ext>
          </c:extLst>
        </c:ser>
        <c:ser>
          <c:idx val="2"/>
          <c:order val="2"/>
          <c:tx>
            <c:strRef>
              <c:f>Feuil1!$A$56</c:f>
              <c:strCache>
                <c:ptCount val="1"/>
                <c:pt idx="0">
                  <c:v>Namibia</c:v>
                </c:pt>
              </c:strCache>
            </c:strRef>
          </c:tx>
          <c:spPr>
            <a:ln>
              <a:solidFill>
                <a:srgbClr val="33CC33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Feuil1!$B$56:$BF$56</c:f>
              <c:numCache>
                <c:formatCode>General</c:formatCode>
                <c:ptCount val="57"/>
                <c:pt idx="20">
                  <c:v>4357.6908284600413</c:v>
                </c:pt>
                <c:pt idx="21">
                  <c:v>4308.1657191566501</c:v>
                </c:pt>
                <c:pt idx="22">
                  <c:v>4201.2357976665107</c:v>
                </c:pt>
                <c:pt idx="23">
                  <c:v>4030.3336581257704</c:v>
                </c:pt>
                <c:pt idx="24">
                  <c:v>3912.0424056159791</c:v>
                </c:pt>
                <c:pt idx="25">
                  <c:v>3802.9822126147865</c:v>
                </c:pt>
                <c:pt idx="26">
                  <c:v>3833.0999381501874</c:v>
                </c:pt>
                <c:pt idx="27">
                  <c:v>3802.3964436485726</c:v>
                </c:pt>
                <c:pt idx="28">
                  <c:v>3666.3257612121079</c:v>
                </c:pt>
                <c:pt idx="29">
                  <c:v>3577.4176263394174</c:v>
                </c:pt>
                <c:pt idx="30">
                  <c:v>3509.3562424874012</c:v>
                </c:pt>
                <c:pt idx="31">
                  <c:v>3663.7145408625752</c:v>
                </c:pt>
                <c:pt idx="32">
                  <c:v>3802.6323565529792</c:v>
                </c:pt>
                <c:pt idx="33">
                  <c:v>3631.5807383680567</c:v>
                </c:pt>
                <c:pt idx="34">
                  <c:v>3586.9427105690502</c:v>
                </c:pt>
                <c:pt idx="35">
                  <c:v>3617.2900350293849</c:v>
                </c:pt>
                <c:pt idx="36">
                  <c:v>3620.8890612081454</c:v>
                </c:pt>
                <c:pt idx="37">
                  <c:v>3661.0515208050333</c:v>
                </c:pt>
                <c:pt idx="38">
                  <c:v>3673.8445993734172</c:v>
                </c:pt>
                <c:pt idx="39">
                  <c:v>3700.5911112498143</c:v>
                </c:pt>
                <c:pt idx="40">
                  <c:v>3746.7131194716471</c:v>
                </c:pt>
                <c:pt idx="41">
                  <c:v>3723.5252967469091</c:v>
                </c:pt>
                <c:pt idx="42">
                  <c:v>3845.0571496650027</c:v>
                </c:pt>
                <c:pt idx="43">
                  <c:v>3958.8738626396871</c:v>
                </c:pt>
                <c:pt idx="44">
                  <c:v>4394.4106464981824</c:v>
                </c:pt>
                <c:pt idx="45">
                  <c:v>4454.6347604536058</c:v>
                </c:pt>
                <c:pt idx="46">
                  <c:v>4715.1059655428044</c:v>
                </c:pt>
                <c:pt idx="47">
                  <c:v>4968.6640336932132</c:v>
                </c:pt>
                <c:pt idx="48">
                  <c:v>5036.2546987936057</c:v>
                </c:pt>
                <c:pt idx="49">
                  <c:v>4978.6800018344884</c:v>
                </c:pt>
                <c:pt idx="50">
                  <c:v>5191.5830814144447</c:v>
                </c:pt>
                <c:pt idx="51">
                  <c:v>5351.3697453922905</c:v>
                </c:pt>
                <c:pt idx="52">
                  <c:v>5502.2588732739814</c:v>
                </c:pt>
                <c:pt idx="53">
                  <c:v>5681.4102977581197</c:v>
                </c:pt>
                <c:pt idx="54">
                  <c:v>5909.4045921768784</c:v>
                </c:pt>
                <c:pt idx="55">
                  <c:v>6082.3341950641006</c:v>
                </c:pt>
                <c:pt idx="56">
                  <c:v>6020.9022108058643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DD27-4DF8-AC69-09D07857B776}"/>
            </c:ext>
          </c:extLst>
        </c:ser>
        <c:ser>
          <c:idx val="3"/>
          <c:order val="3"/>
          <c:tx>
            <c:strRef>
              <c:f>Feuil1!$A$57</c:f>
              <c:strCache>
                <c:ptCount val="1"/>
                <c:pt idx="0">
                  <c:v>Ghana</c:v>
                </c:pt>
              </c:strCache>
            </c:strRef>
          </c:tx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Feuil1!$B$57:$BF$57</c:f>
              <c:numCache>
                <c:formatCode>General</c:formatCode>
                <c:ptCount val="57"/>
                <c:pt idx="0">
                  <c:v>1053.2672181370208</c:v>
                </c:pt>
                <c:pt idx="1">
                  <c:v>1055.3993198966598</c:v>
                </c:pt>
                <c:pt idx="2">
                  <c:v>1064.8178966979724</c:v>
                </c:pt>
                <c:pt idx="3">
                  <c:v>1078.5542579541475</c:v>
                </c:pt>
                <c:pt idx="4">
                  <c:v>1071.5919049037157</c:v>
                </c:pt>
                <c:pt idx="5">
                  <c:v>1058.4720011883937</c:v>
                </c:pt>
                <c:pt idx="6">
                  <c:v>990.22583092551861</c:v>
                </c:pt>
                <c:pt idx="7">
                  <c:v>999.593528410678</c:v>
                </c:pt>
                <c:pt idx="8">
                  <c:v>983.31806901626828</c:v>
                </c:pt>
                <c:pt idx="9">
                  <c:v>1020.4900832305985</c:v>
                </c:pt>
                <c:pt idx="10">
                  <c:v>1093.7154937813011</c:v>
                </c:pt>
                <c:pt idx="11">
                  <c:v>1120.7433626975078</c:v>
                </c:pt>
                <c:pt idx="12">
                  <c:v>1062.0271559845974</c:v>
                </c:pt>
                <c:pt idx="13">
                  <c:v>1061.5143575543548</c:v>
                </c:pt>
                <c:pt idx="14">
                  <c:v>1104.2381906895191</c:v>
                </c:pt>
                <c:pt idx="15">
                  <c:v>944.6240330007455</c:v>
                </c:pt>
                <c:pt idx="16">
                  <c:v>893.81562014794247</c:v>
                </c:pt>
                <c:pt idx="17">
                  <c:v>899.21247421229305</c:v>
                </c:pt>
                <c:pt idx="18">
                  <c:v>959.92241483828798</c:v>
                </c:pt>
                <c:pt idx="19">
                  <c:v>918.37242771720446</c:v>
                </c:pt>
                <c:pt idx="20">
                  <c:v>901.24260624982458</c:v>
                </c:pt>
                <c:pt idx="21">
                  <c:v>844.98555374776583</c:v>
                </c:pt>
                <c:pt idx="22">
                  <c:v>761.1170169556915</c:v>
                </c:pt>
                <c:pt idx="23">
                  <c:v>701.52681960195696</c:v>
                </c:pt>
                <c:pt idx="24">
                  <c:v>736.43496363829308</c:v>
                </c:pt>
                <c:pt idx="25">
                  <c:v>749.27815954228322</c:v>
                </c:pt>
                <c:pt idx="26">
                  <c:v>764.89172109244726</c:v>
                </c:pt>
                <c:pt idx="27">
                  <c:v>779.14557709756843</c:v>
                </c:pt>
                <c:pt idx="28">
                  <c:v>800.85087893661853</c:v>
                </c:pt>
                <c:pt idx="29">
                  <c:v>819.13364870657824</c:v>
                </c:pt>
                <c:pt idx="30">
                  <c:v>823.58167272906985</c:v>
                </c:pt>
                <c:pt idx="31">
                  <c:v>843.37156058311291</c:v>
                </c:pt>
                <c:pt idx="32">
                  <c:v>852.04891283223299</c:v>
                </c:pt>
                <c:pt idx="33">
                  <c:v>869.06257471178549</c:v>
                </c:pt>
                <c:pt idx="34">
                  <c:v>873.89692677050766</c:v>
                </c:pt>
                <c:pt idx="35">
                  <c:v>886.47694741304042</c:v>
                </c:pt>
                <c:pt idx="36">
                  <c:v>904.33754746658167</c:v>
                </c:pt>
                <c:pt idx="37">
                  <c:v>919.64019518351836</c:v>
                </c:pt>
                <c:pt idx="38">
                  <c:v>940.03534377486483</c:v>
                </c:pt>
                <c:pt idx="39">
                  <c:v>957.96787735592238</c:v>
                </c:pt>
                <c:pt idx="40">
                  <c:v>969.22355538073316</c:v>
                </c:pt>
                <c:pt idx="41">
                  <c:v>982.93266749866746</c:v>
                </c:pt>
                <c:pt idx="42">
                  <c:v>1001.2378617057574</c:v>
                </c:pt>
                <c:pt idx="43">
                  <c:v>1026.3983575180848</c:v>
                </c:pt>
                <c:pt idx="44">
                  <c:v>1056.0003753372584</c:v>
                </c:pt>
                <c:pt idx="45">
                  <c:v>1089.4683208398417</c:v>
                </c:pt>
                <c:pt idx="46">
                  <c:v>1129.2395160777151</c:v>
                </c:pt>
                <c:pt idx="47">
                  <c:v>1147.866500799646</c:v>
                </c:pt>
                <c:pt idx="48">
                  <c:v>1220.7132668641302</c:v>
                </c:pt>
                <c:pt idx="49">
                  <c:v>1247.462737672088</c:v>
                </c:pt>
                <c:pt idx="50">
                  <c:v>1312.6075573102562</c:v>
                </c:pt>
                <c:pt idx="51">
                  <c:v>1460.6456645185178</c:v>
                </c:pt>
                <c:pt idx="52">
                  <c:v>1558.4566235715811</c:v>
                </c:pt>
                <c:pt idx="53">
                  <c:v>1633.4940421428248</c:v>
                </c:pt>
                <c:pt idx="54">
                  <c:v>1659.7761448048898</c:v>
                </c:pt>
                <c:pt idx="55">
                  <c:v>1685.9861214400555</c:v>
                </c:pt>
                <c:pt idx="56">
                  <c:v>1707.6616236790658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DD27-4DF8-AC69-09D07857B776}"/>
            </c:ext>
          </c:extLst>
        </c:ser>
        <c:ser>
          <c:idx val="4"/>
          <c:order val="4"/>
          <c:tx>
            <c:strRef>
              <c:f>Feuil1!$A$58</c:f>
              <c:strCache>
                <c:ptCount val="1"/>
                <c:pt idx="0">
                  <c:v>Kenya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Feuil1!$B$58:$BF$58</c:f>
              <c:numCache>
                <c:formatCode>General</c:formatCode>
                <c:ptCount val="57"/>
                <c:pt idx="0">
                  <c:v>538.44299353954295</c:v>
                </c:pt>
                <c:pt idx="1">
                  <c:v>481.37726922820724</c:v>
                </c:pt>
                <c:pt idx="2">
                  <c:v>510.56684931353402</c:v>
                </c:pt>
                <c:pt idx="3">
                  <c:v>537.96412978886246</c:v>
                </c:pt>
                <c:pt idx="4">
                  <c:v>546.76558125030351</c:v>
                </c:pt>
                <c:pt idx="5">
                  <c:v>539.87938815371808</c:v>
                </c:pt>
                <c:pt idx="6">
                  <c:v>599.35601937401748</c:v>
                </c:pt>
                <c:pt idx="7">
                  <c:v>599.24812288819078</c:v>
                </c:pt>
                <c:pt idx="8">
                  <c:v>625.65733221927155</c:v>
                </c:pt>
                <c:pt idx="9">
                  <c:v>652.73989806209454</c:v>
                </c:pt>
                <c:pt idx="10">
                  <c:v>601.07077801227763</c:v>
                </c:pt>
                <c:pt idx="11">
                  <c:v>708.83767198687133</c:v>
                </c:pt>
                <c:pt idx="12">
                  <c:v>800.68727897980341</c:v>
                </c:pt>
                <c:pt idx="13">
                  <c:v>817.67450263544652</c:v>
                </c:pt>
                <c:pt idx="14">
                  <c:v>820.2961273170838</c:v>
                </c:pt>
                <c:pt idx="15">
                  <c:v>797.5259243304223</c:v>
                </c:pt>
                <c:pt idx="16">
                  <c:v>785.01447967438855</c:v>
                </c:pt>
                <c:pt idx="17">
                  <c:v>827.78907662272206</c:v>
                </c:pt>
                <c:pt idx="18">
                  <c:v>852.46230036448799</c:v>
                </c:pt>
                <c:pt idx="19">
                  <c:v>883.41672664625764</c:v>
                </c:pt>
                <c:pt idx="20">
                  <c:v>898.06296705261298</c:v>
                </c:pt>
                <c:pt idx="21">
                  <c:v>897.06565964243885</c:v>
                </c:pt>
                <c:pt idx="22">
                  <c:v>876.47064653285952</c:v>
                </c:pt>
                <c:pt idx="23">
                  <c:v>854.84109299854299</c:v>
                </c:pt>
                <c:pt idx="24">
                  <c:v>837.769633949678</c:v>
                </c:pt>
                <c:pt idx="25">
                  <c:v>842.07299169051998</c:v>
                </c:pt>
                <c:pt idx="26">
                  <c:v>870.29865920579459</c:v>
                </c:pt>
                <c:pt idx="27">
                  <c:v>889.63412711287299</c:v>
                </c:pt>
                <c:pt idx="28">
                  <c:v>912.32892276531447</c:v>
                </c:pt>
                <c:pt idx="29">
                  <c:v>922.98142624911463</c:v>
                </c:pt>
                <c:pt idx="30">
                  <c:v>930.05302639168428</c:v>
                </c:pt>
                <c:pt idx="31">
                  <c:v>913.11017137462454</c:v>
                </c:pt>
                <c:pt idx="32">
                  <c:v>877.34981336133512</c:v>
                </c:pt>
                <c:pt idx="33">
                  <c:v>853.43557889396925</c:v>
                </c:pt>
                <c:pt idx="34">
                  <c:v>849.6962675472231</c:v>
                </c:pt>
                <c:pt idx="35">
                  <c:v>861.24909102643301</c:v>
                </c:pt>
                <c:pt idx="36">
                  <c:v>871.42995361473527</c:v>
                </c:pt>
                <c:pt idx="37">
                  <c:v>851.18357185127854</c:v>
                </c:pt>
                <c:pt idx="38">
                  <c:v>855.09964926771954</c:v>
                </c:pt>
                <c:pt idx="39">
                  <c:v>851.06775704316806</c:v>
                </c:pt>
                <c:pt idx="40">
                  <c:v>833.02981317204944</c:v>
                </c:pt>
                <c:pt idx="41">
                  <c:v>841.22054989934043</c:v>
                </c:pt>
                <c:pt idx="42">
                  <c:v>823.09194308370309</c:v>
                </c:pt>
                <c:pt idx="43">
                  <c:v>824.4701521861125</c:v>
                </c:pt>
                <c:pt idx="44">
                  <c:v>843.22937085161345</c:v>
                </c:pt>
                <c:pt idx="45">
                  <c:v>868.92282047433798</c:v>
                </c:pt>
                <c:pt idx="46">
                  <c:v>900.10056467055654</c:v>
                </c:pt>
                <c:pt idx="47">
                  <c:v>935.6565083450804</c:v>
                </c:pt>
                <c:pt idx="48">
                  <c:v>912.37671919758327</c:v>
                </c:pt>
                <c:pt idx="49">
                  <c:v>917.04382672543238</c:v>
                </c:pt>
                <c:pt idx="50">
                  <c:v>967.34007734132501</c:v>
                </c:pt>
                <c:pt idx="51">
                  <c:v>998.99839081003461</c:v>
                </c:pt>
                <c:pt idx="52">
                  <c:v>1016.8277009738486</c:v>
                </c:pt>
                <c:pt idx="53">
                  <c:v>1048.269205510009</c:v>
                </c:pt>
                <c:pt idx="54">
                  <c:v>1075.6387629399492</c:v>
                </c:pt>
                <c:pt idx="55">
                  <c:v>1107.9180561176211</c:v>
                </c:pt>
                <c:pt idx="56">
                  <c:v>1143.0653734012703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DD27-4DF8-AC69-09D07857B776}"/>
            </c:ext>
          </c:extLst>
        </c:ser>
        <c:ser>
          <c:idx val="5"/>
          <c:order val="5"/>
          <c:tx>
            <c:strRef>
              <c:f>Feuil1!$A$59</c:f>
              <c:strCache>
                <c:ptCount val="1"/>
                <c:pt idx="0">
                  <c:v>Tanzania</c:v>
                </c:pt>
              </c:strCache>
            </c:strRef>
          </c:tx>
          <c:spPr>
            <a:ln>
              <a:solidFill>
                <a:srgbClr val="9900CC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Feuil1!$B$59:$BF$59</c:f>
              <c:numCache>
                <c:formatCode>General</c:formatCode>
                <c:ptCount val="57"/>
                <c:pt idx="28">
                  <c:v>473.702550283797</c:v>
                </c:pt>
                <c:pt idx="29">
                  <c:v>476.60459793549097</c:v>
                </c:pt>
                <c:pt idx="30">
                  <c:v>494.20250152807387</c:v>
                </c:pt>
                <c:pt idx="31">
                  <c:v>488.07671560688669</c:v>
                </c:pt>
                <c:pt idx="32">
                  <c:v>474.64459629816702</c:v>
                </c:pt>
                <c:pt idx="33">
                  <c:v>464.53305421033463</c:v>
                </c:pt>
                <c:pt idx="34">
                  <c:v>456.89312429489593</c:v>
                </c:pt>
                <c:pt idx="35">
                  <c:v>459.17497299278</c:v>
                </c:pt>
                <c:pt idx="36">
                  <c:v>466.81300683289999</c:v>
                </c:pt>
                <c:pt idx="37">
                  <c:v>470.72236774399369</c:v>
                </c:pt>
                <c:pt idx="38">
                  <c:v>475.92870924425893</c:v>
                </c:pt>
                <c:pt idx="39">
                  <c:v>486.41093105211064</c:v>
                </c:pt>
                <c:pt idx="40">
                  <c:v>497.20417986289493</c:v>
                </c:pt>
                <c:pt idx="41">
                  <c:v>512.96827020097498</c:v>
                </c:pt>
                <c:pt idx="42">
                  <c:v>534.69665229260602</c:v>
                </c:pt>
                <c:pt idx="43">
                  <c:v>555.49603621889798</c:v>
                </c:pt>
                <c:pt idx="44">
                  <c:v>581.77241094608939</c:v>
                </c:pt>
                <c:pt idx="45">
                  <c:v>610.82232605577985</c:v>
                </c:pt>
                <c:pt idx="46">
                  <c:v>620.05970932874504</c:v>
                </c:pt>
                <c:pt idx="47">
                  <c:v>651.9036580682681</c:v>
                </c:pt>
                <c:pt idx="48">
                  <c:v>666.81323957678853</c:v>
                </c:pt>
                <c:pt idx="49">
                  <c:v>680.80613030850202</c:v>
                </c:pt>
                <c:pt idx="50">
                  <c:v>701.60455006203301</c:v>
                </c:pt>
                <c:pt idx="51">
                  <c:v>733.67079896935115</c:v>
                </c:pt>
                <c:pt idx="52">
                  <c:v>747.66445255863323</c:v>
                </c:pt>
                <c:pt idx="53">
                  <c:v>777.40363138031501</c:v>
                </c:pt>
                <c:pt idx="54">
                  <c:v>806.1500784548731</c:v>
                </c:pt>
                <c:pt idx="55">
                  <c:v>835.97094587663275</c:v>
                </c:pt>
                <c:pt idx="56">
                  <c:v>866.95440122464004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5-DD27-4DF8-AC69-09D07857B776}"/>
            </c:ext>
          </c:extLst>
        </c:ser>
        <c:ser>
          <c:idx val="6"/>
          <c:order val="6"/>
          <c:tx>
            <c:strRef>
              <c:f>Feuil1!$A$60</c:f>
              <c:strCache>
                <c:ptCount val="1"/>
                <c:pt idx="0">
                  <c:v>Rwanda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Feuil1!$B$60:$BF$60</c:f>
              <c:numCache>
                <c:formatCode>General</c:formatCode>
                <c:ptCount val="57"/>
                <c:pt idx="0">
                  <c:v>331.64443386089732</c:v>
                </c:pt>
                <c:pt idx="1">
                  <c:v>310.75318292967694</c:v>
                </c:pt>
                <c:pt idx="2">
                  <c:v>339.79149259576951</c:v>
                </c:pt>
                <c:pt idx="3">
                  <c:v>301.25105089280862</c:v>
                </c:pt>
                <c:pt idx="4">
                  <c:v>258.79998319060257</c:v>
                </c:pt>
                <c:pt idx="5">
                  <c:v>270.84062954506732</c:v>
                </c:pt>
                <c:pt idx="6">
                  <c:v>282.30112888884639</c:v>
                </c:pt>
                <c:pt idx="7">
                  <c:v>293.06303000043874</c:v>
                </c:pt>
                <c:pt idx="8">
                  <c:v>303.93116590655154</c:v>
                </c:pt>
                <c:pt idx="9">
                  <c:v>326.88350175733223</c:v>
                </c:pt>
                <c:pt idx="10">
                  <c:v>335.98488969350979</c:v>
                </c:pt>
                <c:pt idx="11">
                  <c:v>330.03599289892526</c:v>
                </c:pt>
                <c:pt idx="12">
                  <c:v>321.32163821158804</c:v>
                </c:pt>
                <c:pt idx="13">
                  <c:v>322.75831737556933</c:v>
                </c:pt>
                <c:pt idx="14">
                  <c:v>317.6694960461225</c:v>
                </c:pt>
                <c:pt idx="15">
                  <c:v>301.51743608975431</c:v>
                </c:pt>
                <c:pt idx="16">
                  <c:v>349.08234225106321</c:v>
                </c:pt>
                <c:pt idx="17">
                  <c:v>344.69735577731223</c:v>
                </c:pt>
                <c:pt idx="18">
                  <c:v>364.01312653157845</c:v>
                </c:pt>
                <c:pt idx="19">
                  <c:v>393.74985523533138</c:v>
                </c:pt>
                <c:pt idx="20">
                  <c:v>414.58970439185202</c:v>
                </c:pt>
                <c:pt idx="21">
                  <c:v>422.79124377880385</c:v>
                </c:pt>
                <c:pt idx="22">
                  <c:v>416.78032507913525</c:v>
                </c:pt>
                <c:pt idx="23">
                  <c:v>427.35764713498452</c:v>
                </c:pt>
                <c:pt idx="24">
                  <c:v>394.7424351158694</c:v>
                </c:pt>
                <c:pt idx="25">
                  <c:v>396.08173140951419</c:v>
                </c:pt>
                <c:pt idx="26">
                  <c:v>399.00772291817663</c:v>
                </c:pt>
                <c:pt idx="27">
                  <c:v>379.68602812614961</c:v>
                </c:pt>
                <c:pt idx="28">
                  <c:v>379.94628152764687</c:v>
                </c:pt>
                <c:pt idx="29">
                  <c:v>370.02551903326514</c:v>
                </c:pt>
                <c:pt idx="30">
                  <c:v>360.16078481425433</c:v>
                </c:pt>
                <c:pt idx="31">
                  <c:v>360.2682221862384</c:v>
                </c:pt>
                <c:pt idx="32">
                  <c:v>401.34027331867725</c:v>
                </c:pt>
                <c:pt idx="33">
                  <c:v>392.32652171741626</c:v>
                </c:pt>
                <c:pt idx="34">
                  <c:v>204.77268268637908</c:v>
                </c:pt>
                <c:pt idx="35">
                  <c:v>280.49945568947874</c:v>
                </c:pt>
                <c:pt idx="36">
                  <c:v>306.57554600710063</c:v>
                </c:pt>
                <c:pt idx="37">
                  <c:v>327.24405322636397</c:v>
                </c:pt>
                <c:pt idx="38">
                  <c:v>329.11510743206156</c:v>
                </c:pt>
                <c:pt idx="39">
                  <c:v>319.0611724354485</c:v>
                </c:pt>
                <c:pt idx="40">
                  <c:v>327.09681278256164</c:v>
                </c:pt>
                <c:pt idx="41">
                  <c:v>341.99336728165048</c:v>
                </c:pt>
                <c:pt idx="42">
                  <c:v>377.71187931571347</c:v>
                </c:pt>
                <c:pt idx="43">
                  <c:v>379.64397650843534</c:v>
                </c:pt>
                <c:pt idx="44">
                  <c:v>401.40968351825052</c:v>
                </c:pt>
                <c:pt idx="45">
                  <c:v>430.63360526841365</c:v>
                </c:pt>
                <c:pt idx="46">
                  <c:v>459.41216333086402</c:v>
                </c:pt>
                <c:pt idx="47">
                  <c:v>482.13993878545983</c:v>
                </c:pt>
                <c:pt idx="48">
                  <c:v>521.54527967712352</c:v>
                </c:pt>
                <c:pt idx="49">
                  <c:v>539.37879862851355</c:v>
                </c:pt>
                <c:pt idx="50">
                  <c:v>563.49104868317443</c:v>
                </c:pt>
                <c:pt idx="51">
                  <c:v>591.82140919891242</c:v>
                </c:pt>
                <c:pt idx="52">
                  <c:v>627.85238178992029</c:v>
                </c:pt>
                <c:pt idx="53">
                  <c:v>640.94743699696744</c:v>
                </c:pt>
                <c:pt idx="54">
                  <c:v>672.74891873901254</c:v>
                </c:pt>
                <c:pt idx="55">
                  <c:v>714.54317482431338</c:v>
                </c:pt>
                <c:pt idx="56">
                  <c:v>738.6391106268195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6-DD27-4DF8-AC69-09D07857B776}"/>
            </c:ext>
          </c:extLst>
        </c:ser>
        <c:ser>
          <c:idx val="7"/>
          <c:order val="7"/>
          <c:tx>
            <c:strRef>
              <c:f>Feuil1!$A$61</c:f>
              <c:strCache>
                <c:ptCount val="1"/>
                <c:pt idx="0">
                  <c:v>Ethiopia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Feuil1!$B$53:$BF$53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Feuil1!$B$61:$BF$61</c:f>
              <c:numCache>
                <c:formatCode>General</c:formatCode>
                <c:ptCount val="57"/>
                <c:pt idx="21">
                  <c:v>227.78344354287523</c:v>
                </c:pt>
                <c:pt idx="22">
                  <c:v>223.57765988657042</c:v>
                </c:pt>
                <c:pt idx="23">
                  <c:v>234.72671612172795</c:v>
                </c:pt>
                <c:pt idx="24">
                  <c:v>220.92714524884454</c:v>
                </c:pt>
                <c:pt idx="25">
                  <c:v>190.14024970026603</c:v>
                </c:pt>
                <c:pt idx="26">
                  <c:v>201.97453255649441</c:v>
                </c:pt>
                <c:pt idx="27">
                  <c:v>222.7095989085613</c:v>
                </c:pt>
                <c:pt idx="28">
                  <c:v>216.66397147148186</c:v>
                </c:pt>
                <c:pt idx="29">
                  <c:v>208.78687381403608</c:v>
                </c:pt>
                <c:pt idx="30">
                  <c:v>207.21978141540359</c:v>
                </c:pt>
                <c:pt idx="31">
                  <c:v>185.72990046725735</c:v>
                </c:pt>
                <c:pt idx="32">
                  <c:v>163.62328062114091</c:v>
                </c:pt>
                <c:pt idx="33">
                  <c:v>178.60864730630081</c:v>
                </c:pt>
                <c:pt idx="34">
                  <c:v>177.99487281562173</c:v>
                </c:pt>
                <c:pt idx="35">
                  <c:v>182.70887823735399</c:v>
                </c:pt>
                <c:pt idx="36">
                  <c:v>199.00502170000775</c:v>
                </c:pt>
                <c:pt idx="37">
                  <c:v>199.11130285214529</c:v>
                </c:pt>
                <c:pt idx="38">
                  <c:v>186.66140189910678</c:v>
                </c:pt>
                <c:pt idx="39">
                  <c:v>190.69154827239564</c:v>
                </c:pt>
                <c:pt idx="40">
                  <c:v>196.50496219717496</c:v>
                </c:pt>
                <c:pt idx="41">
                  <c:v>206.74314349821799</c:v>
                </c:pt>
                <c:pt idx="42">
                  <c:v>203.90591285154818</c:v>
                </c:pt>
                <c:pt idx="43">
                  <c:v>193.86691512319732</c:v>
                </c:pt>
                <c:pt idx="44">
                  <c:v>214.04483156680507</c:v>
                </c:pt>
                <c:pt idx="45">
                  <c:v>232.78320020795738</c:v>
                </c:pt>
                <c:pt idx="46">
                  <c:v>251.0560465436005</c:v>
                </c:pt>
                <c:pt idx="47">
                  <c:v>272.39119804667695</c:v>
                </c:pt>
                <c:pt idx="48">
                  <c:v>293.85331328297997</c:v>
                </c:pt>
                <c:pt idx="49">
                  <c:v>311.36774376467196</c:v>
                </c:pt>
                <c:pt idx="50">
                  <c:v>341.30990920050414</c:v>
                </c:pt>
                <c:pt idx="51">
                  <c:v>369.58442003685468</c:v>
                </c:pt>
                <c:pt idx="52">
                  <c:v>391.13179530597063</c:v>
                </c:pt>
                <c:pt idx="53">
                  <c:v>421.38413574230464</c:v>
                </c:pt>
                <c:pt idx="54">
                  <c:v>452.77823605288586</c:v>
                </c:pt>
                <c:pt idx="55">
                  <c:v>487.29001056813536</c:v>
                </c:pt>
                <c:pt idx="56">
                  <c:v>511.18742651580231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7-DD27-4DF8-AC69-09D07857B77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28160"/>
        <c:axId val="52029696"/>
      </c:lineChart>
      <c:catAx>
        <c:axId val="5202816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029696"/>
        <c:crosses val="autoZero"/>
        <c:auto val="1"/>
        <c:lblAlgn val="ctr"/>
        <c:lblOffset val="100"/>
        <c:noMultiLvlLbl val="0"/>
      </c:catAx>
      <c:valAx>
        <c:axId val="520296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02816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5905343313567606"/>
          <c:y val="1.4625777041027835E-2"/>
          <c:w val="0.13107002365445017"/>
          <c:h val="0.97074844591794451"/>
        </c:manualLayout>
      </c:layout>
      <c:overlay val="0"/>
      <c:txPr>
        <a:bodyPr/>
        <a:lstStyle/>
        <a:p>
          <a:pPr>
            <a:defRPr sz="12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9234307361830704E-2"/>
          <c:y val="2.6744186046511631E-2"/>
          <c:w val="0.73888434159746952"/>
          <c:h val="0.83653451748763952"/>
        </c:manualLayout>
      </c:layout>
      <c:lineChart>
        <c:grouping val="standard"/>
        <c:varyColors val="0"/>
        <c:ser>
          <c:idx val="0"/>
          <c:order val="0"/>
          <c:tx>
            <c:strRef>
              <c:f>Feuil1!$A$11</c:f>
              <c:strCache>
                <c:ptCount val="1"/>
                <c:pt idx="0">
                  <c:v>GDP per capita (constant 2010 US$)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Feuil1!$B$11:$BF$11</c:f>
              <c:numCache>
                <c:formatCode>General</c:formatCode>
                <c:ptCount val="57"/>
                <c:pt idx="0">
                  <c:v>1083.1407992974698</c:v>
                </c:pt>
                <c:pt idx="1">
                  <c:v>1073.9630251118199</c:v>
                </c:pt>
                <c:pt idx="2">
                  <c:v>1110.0868268651016</c:v>
                </c:pt>
                <c:pt idx="3">
                  <c:v>1152.0506281469038</c:v>
                </c:pt>
                <c:pt idx="4">
                  <c:v>1185.0894759917251</c:v>
                </c:pt>
                <c:pt idx="5">
                  <c:v>1213.9170120647011</c:v>
                </c:pt>
                <c:pt idx="6">
                  <c:v>1203.2939485303416</c:v>
                </c:pt>
                <c:pt idx="7">
                  <c:v>1169.2415622872113</c:v>
                </c:pt>
                <c:pt idx="8">
                  <c:v>1174.7527430539208</c:v>
                </c:pt>
                <c:pt idx="9">
                  <c:v>1247.3579233318258</c:v>
                </c:pt>
                <c:pt idx="10">
                  <c:v>1335.2701782289598</c:v>
                </c:pt>
                <c:pt idx="11">
                  <c:v>1397.6088444180048</c:v>
                </c:pt>
                <c:pt idx="12">
                  <c:v>1397.3281090138858</c:v>
                </c:pt>
                <c:pt idx="13">
                  <c:v>1419.5489837115661</c:v>
                </c:pt>
                <c:pt idx="14">
                  <c:v>1490.5678953233657</c:v>
                </c:pt>
                <c:pt idx="15">
                  <c:v>1449.6317898644818</c:v>
                </c:pt>
                <c:pt idx="16">
                  <c:v>1484.3279852399498</c:v>
                </c:pt>
                <c:pt idx="17">
                  <c:v>1477.3382331895034</c:v>
                </c:pt>
                <c:pt idx="18">
                  <c:v>1432.6237804101995</c:v>
                </c:pt>
                <c:pt idx="19">
                  <c:v>1448.6848014203399</c:v>
                </c:pt>
                <c:pt idx="20">
                  <c:v>1464.3462694630211</c:v>
                </c:pt>
                <c:pt idx="21">
                  <c:v>1421.0934276301198</c:v>
                </c:pt>
                <c:pt idx="22">
                  <c:v>1384.224865671353</c:v>
                </c:pt>
                <c:pt idx="23">
                  <c:v>1325.5423810018428</c:v>
                </c:pt>
                <c:pt idx="24">
                  <c:v>1315.7579547394043</c:v>
                </c:pt>
                <c:pt idx="25">
                  <c:v>1307.2365456702339</c:v>
                </c:pt>
                <c:pt idx="26">
                  <c:v>1265.3555149297151</c:v>
                </c:pt>
                <c:pt idx="27">
                  <c:v>1230.9338416517551</c:v>
                </c:pt>
                <c:pt idx="28">
                  <c:v>1249.7623923863378</c:v>
                </c:pt>
                <c:pt idx="29">
                  <c:v>1255.0946394145128</c:v>
                </c:pt>
                <c:pt idx="30">
                  <c:v>1250.0050608945703</c:v>
                </c:pt>
                <c:pt idx="31">
                  <c:v>1216.4012440705728</c:v>
                </c:pt>
                <c:pt idx="32">
                  <c:v>1166.3512178946678</c:v>
                </c:pt>
                <c:pt idx="33">
                  <c:v>1134.1741695203898</c:v>
                </c:pt>
                <c:pt idx="34">
                  <c:v>1124.7828526618671</c:v>
                </c:pt>
                <c:pt idx="35">
                  <c:v>1130.1704201402558</c:v>
                </c:pt>
                <c:pt idx="36">
                  <c:v>1158.3184102049327</c:v>
                </c:pt>
                <c:pt idx="37">
                  <c:v>1169.2175923009061</c:v>
                </c:pt>
                <c:pt idx="38">
                  <c:v>1167.2983810308524</c:v>
                </c:pt>
                <c:pt idx="39">
                  <c:v>1161.6829980697994</c:v>
                </c:pt>
                <c:pt idx="40">
                  <c:v>1172.2195865272811</c:v>
                </c:pt>
                <c:pt idx="41">
                  <c:v>1187.0623026861649</c:v>
                </c:pt>
                <c:pt idx="42">
                  <c:v>1190.403540179839</c:v>
                </c:pt>
                <c:pt idx="43">
                  <c:v>1215.7158927413711</c:v>
                </c:pt>
                <c:pt idx="44">
                  <c:v>1321.5901242700538</c:v>
                </c:pt>
                <c:pt idx="45">
                  <c:v>1358.0542974606237</c:v>
                </c:pt>
                <c:pt idx="46">
                  <c:v>1415.0090858428653</c:v>
                </c:pt>
                <c:pt idx="47">
                  <c:v>1474.4390102981758</c:v>
                </c:pt>
                <c:pt idx="48">
                  <c:v>1511.863973120611</c:v>
                </c:pt>
                <c:pt idx="49">
                  <c:v>1513.0623532252175</c:v>
                </c:pt>
                <c:pt idx="50">
                  <c:v>1551.9670623926413</c:v>
                </c:pt>
                <c:pt idx="51">
                  <c:v>1575.747064696598</c:v>
                </c:pt>
                <c:pt idx="52">
                  <c:v>1590.6547901641636</c:v>
                </c:pt>
                <c:pt idx="53">
                  <c:v>1622.2728532220613</c:v>
                </c:pt>
                <c:pt idx="54">
                  <c:v>1651.7104241885509</c:v>
                </c:pt>
                <c:pt idx="55">
                  <c:v>1656.1698551212687</c:v>
                </c:pt>
                <c:pt idx="56">
                  <c:v>1632.0807537579281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6812-4953-9E5B-85B9C425E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38752"/>
        <c:axId val="52140288"/>
      </c:lineChart>
      <c:lineChart>
        <c:grouping val="standard"/>
        <c:varyColors val="0"/>
        <c:ser>
          <c:idx val="1"/>
          <c:order val="1"/>
          <c:tx>
            <c:strRef>
              <c:f>Feuil1!$A$12</c:f>
              <c:strCache>
                <c:ptCount val="1"/>
                <c:pt idx="0">
                  <c:v>GDP growth (annual %)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Feuil1!$B$12:$BF$12</c:f>
              <c:numCache>
                <c:formatCode>General</c:formatCode>
                <c:ptCount val="57"/>
                <c:pt idx="1">
                  <c:v>1.5010180001293199</c:v>
                </c:pt>
                <c:pt idx="2">
                  <c:v>5.8511303889475785</c:v>
                </c:pt>
                <c:pt idx="3">
                  <c:v>6.3127278911955855</c:v>
                </c:pt>
                <c:pt idx="4">
                  <c:v>5.4069630739450094</c:v>
                </c:pt>
                <c:pt idx="5">
                  <c:v>4.9859475061739857</c:v>
                </c:pt>
                <c:pt idx="6">
                  <c:v>1.6188623307513001</c:v>
                </c:pt>
                <c:pt idx="7">
                  <c:v>-0.36144515409185385</c:v>
                </c:pt>
                <c:pt idx="8">
                  <c:v>3.0501146768290992</c:v>
                </c:pt>
                <c:pt idx="9">
                  <c:v>8.9364782854451903</c:v>
                </c:pt>
                <c:pt idx="10">
                  <c:v>9.8593374323624268</c:v>
                </c:pt>
                <c:pt idx="11">
                  <c:v>7.4477739191525734</c:v>
                </c:pt>
                <c:pt idx="12">
                  <c:v>2.6624404541940967</c:v>
                </c:pt>
                <c:pt idx="13">
                  <c:v>4.3469234157102514</c:v>
                </c:pt>
                <c:pt idx="14">
                  <c:v>7.8880815697203746</c:v>
                </c:pt>
                <c:pt idx="15">
                  <c:v>-3.9928824161776788E-2</c:v>
                </c:pt>
                <c:pt idx="16">
                  <c:v>5.2767983409197834</c:v>
                </c:pt>
                <c:pt idx="17">
                  <c:v>2.3599695307598072</c:v>
                </c:pt>
                <c:pt idx="18">
                  <c:v>-0.24801828806528631</c:v>
                </c:pt>
                <c:pt idx="19">
                  <c:v>4.0351941372678226</c:v>
                </c:pt>
                <c:pt idx="20">
                  <c:v>4.0033119430150208</c:v>
                </c:pt>
                <c:pt idx="21">
                  <c:v>-0.14224399764380291</c:v>
                </c:pt>
                <c:pt idx="22">
                  <c:v>0.23087981157836171</c:v>
                </c:pt>
                <c:pt idx="23">
                  <c:v>-1.4628190844068041</c:v>
                </c:pt>
                <c:pt idx="24">
                  <c:v>2.135777028735248</c:v>
                </c:pt>
                <c:pt idx="25">
                  <c:v>2.2204423895906267</c:v>
                </c:pt>
                <c:pt idx="26">
                  <c:v>-0.42002829696311467</c:v>
                </c:pt>
                <c:pt idx="27">
                  <c:v>6.6311701834821879E-2</c:v>
                </c:pt>
                <c:pt idx="28">
                  <c:v>4.4256009087040127</c:v>
                </c:pt>
                <c:pt idx="29">
                  <c:v>3.2809540846606211</c:v>
                </c:pt>
                <c:pt idx="30">
                  <c:v>2.4147550830520577</c:v>
                </c:pt>
                <c:pt idx="31">
                  <c:v>6.0024001066040014E-2</c:v>
                </c:pt>
                <c:pt idx="32">
                  <c:v>-1.4161637033323018</c:v>
                </c:pt>
                <c:pt idx="33">
                  <c:v>-3.9484030929970139E-2</c:v>
                </c:pt>
                <c:pt idx="34">
                  <c:v>1.9193992467046519</c:v>
                </c:pt>
                <c:pt idx="35">
                  <c:v>3.2303635639328552</c:v>
                </c:pt>
                <c:pt idx="36">
                  <c:v>5.2657450657660689</c:v>
                </c:pt>
                <c:pt idx="37">
                  <c:v>3.6499871364398189</c:v>
                </c:pt>
                <c:pt idx="38">
                  <c:v>2.5011760534604992</c:v>
                </c:pt>
                <c:pt idx="39">
                  <c:v>2.1753599800878187</c:v>
                </c:pt>
                <c:pt idx="40">
                  <c:v>3.6082638678212646</c:v>
                </c:pt>
                <c:pt idx="41">
                  <c:v>3.9460664260603977</c:v>
                </c:pt>
                <c:pt idx="42">
                  <c:v>2.9630427652223852</c:v>
                </c:pt>
                <c:pt idx="43">
                  <c:v>4.8723267892379738</c:v>
                </c:pt>
                <c:pt idx="44">
                  <c:v>11.652897605075523</c:v>
                </c:pt>
                <c:pt idx="45">
                  <c:v>5.5641833497650302</c:v>
                </c:pt>
                <c:pt idx="46">
                  <c:v>7.0598085528627621</c:v>
                </c:pt>
                <c:pt idx="47">
                  <c:v>7.0839529469831461</c:v>
                </c:pt>
                <c:pt idx="48">
                  <c:v>5.3889807400536105</c:v>
                </c:pt>
                <c:pt idx="49">
                  <c:v>2.8675649472703872</c:v>
                </c:pt>
                <c:pt idx="50">
                  <c:v>5.4304848561271655</c:v>
                </c:pt>
                <c:pt idx="51">
                  <c:v>4.3607934232078094</c:v>
                </c:pt>
                <c:pt idx="52">
                  <c:v>3.7559523384669982</c:v>
                </c:pt>
                <c:pt idx="53">
                  <c:v>4.8199616440206512</c:v>
                </c:pt>
                <c:pt idx="54">
                  <c:v>4.6314664046872194</c:v>
                </c:pt>
                <c:pt idx="55">
                  <c:v>3.0308487573078793</c:v>
                </c:pt>
                <c:pt idx="56">
                  <c:v>1.2439438821092308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6812-4953-9E5B-85B9C425ED6D}"/>
            </c:ext>
          </c:extLst>
        </c:ser>
        <c:ser>
          <c:idx val="2"/>
          <c:order val="2"/>
          <c:tx>
            <c:strRef>
              <c:f>Feuil1!$A$13</c:f>
              <c:strCache>
                <c:ptCount val="1"/>
                <c:pt idx="0">
                  <c:v>GDP per capita growth (annual %)</c:v>
                </c:pt>
              </c:strCache>
            </c:strRef>
          </c:tx>
          <c:spPr>
            <a:ln>
              <a:solidFill>
                <a:srgbClr val="008000"/>
              </a:solidFill>
            </a:ln>
          </c:spPr>
          <c:marker>
            <c:symbol val="none"/>
          </c:marker>
          <c:cat>
            <c:numRef>
              <c:f>Feuil1!$B$10:$BF$10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Feuil1!$B$13:$BF$13</c:f>
              <c:numCache>
                <c:formatCode>General</c:formatCode>
                <c:ptCount val="57"/>
                <c:pt idx="1">
                  <c:v>-0.84732974619760171</c:v>
                </c:pt>
                <c:pt idx="2">
                  <c:v>3.3635982718790842</c:v>
                </c:pt>
                <c:pt idx="3">
                  <c:v>3.7802269395726995</c:v>
                </c:pt>
                <c:pt idx="4">
                  <c:v>2.8678295065872419</c:v>
                </c:pt>
                <c:pt idx="5">
                  <c:v>2.4325197933979581</c:v>
                </c:pt>
                <c:pt idx="6">
                  <c:v>-0.87510624109768287</c:v>
                </c:pt>
                <c:pt idx="7">
                  <c:v>-2.8299308148896358</c:v>
                </c:pt>
                <c:pt idx="8">
                  <c:v>0.47134663567118196</c:v>
                </c:pt>
                <c:pt idx="9">
                  <c:v>6.1804648431088856</c:v>
                </c:pt>
                <c:pt idx="10">
                  <c:v>7.0478772173356665</c:v>
                </c:pt>
                <c:pt idx="11">
                  <c:v>4.6686181722212385</c:v>
                </c:pt>
                <c:pt idx="12">
                  <c:v>-2.0086836545488037E-2</c:v>
                </c:pt>
                <c:pt idx="13">
                  <c:v>1.590240298920321</c:v>
                </c:pt>
                <c:pt idx="14">
                  <c:v>5.0029208168718755</c:v>
                </c:pt>
                <c:pt idx="15">
                  <c:v>-2.7463428930222165</c:v>
                </c:pt>
                <c:pt idx="16">
                  <c:v>2.3934488480494447</c:v>
                </c:pt>
                <c:pt idx="17">
                  <c:v>-0.47090347416163081</c:v>
                </c:pt>
                <c:pt idx="18">
                  <c:v>-3.0266902849165152</c:v>
                </c:pt>
                <c:pt idx="19">
                  <c:v>1.1210913311477668</c:v>
                </c:pt>
                <c:pt idx="20">
                  <c:v>1.0810818217545661</c:v>
                </c:pt>
                <c:pt idx="21">
                  <c:v>-2.9537304621777412</c:v>
                </c:pt>
                <c:pt idx="22">
                  <c:v>-2.5943798797419646</c:v>
                </c:pt>
                <c:pt idx="23">
                  <c:v>-4.2393751279022434</c:v>
                </c:pt>
                <c:pt idx="24">
                  <c:v>-0.73814510970551361</c:v>
                </c:pt>
                <c:pt idx="25">
                  <c:v>-0.6476426031471948</c:v>
                </c:pt>
                <c:pt idx="26">
                  <c:v>-3.2037836517971887</c:v>
                </c:pt>
                <c:pt idx="27">
                  <c:v>-2.7203163752656252</c:v>
                </c:pt>
                <c:pt idx="28">
                  <c:v>1.5296151667516853</c:v>
                </c:pt>
                <c:pt idx="29">
                  <c:v>0.42666086454979357</c:v>
                </c:pt>
                <c:pt idx="30">
                  <c:v>-0.40551352544352426</c:v>
                </c:pt>
                <c:pt idx="31">
                  <c:v>-2.6882944617799476</c:v>
                </c:pt>
                <c:pt idx="32">
                  <c:v>-4.1145984040937549</c:v>
                </c:pt>
                <c:pt idx="33">
                  <c:v>-2.7587786492269202</c:v>
                </c:pt>
                <c:pt idx="34">
                  <c:v>-0.82803127693314238</c:v>
                </c:pt>
                <c:pt idx="35">
                  <c:v>0.47898734103559132</c:v>
                </c:pt>
                <c:pt idx="36">
                  <c:v>2.4905969545020241</c:v>
                </c:pt>
                <c:pt idx="37">
                  <c:v>0.94094870632542527</c:v>
                </c:pt>
                <c:pt idx="38">
                  <c:v>-0.16414491902024508</c:v>
                </c:pt>
                <c:pt idx="39">
                  <c:v>-0.48105806127257222</c:v>
                </c:pt>
                <c:pt idx="40">
                  <c:v>0.90701064532994657</c:v>
                </c:pt>
                <c:pt idx="41">
                  <c:v>1.2662061212316518</c:v>
                </c:pt>
                <c:pt idx="42">
                  <c:v>0.28147111454161683</c:v>
                </c:pt>
                <c:pt idx="43">
                  <c:v>2.1263673793935847</c:v>
                </c:pt>
                <c:pt idx="44">
                  <c:v>8.7087971919132485</c:v>
                </c:pt>
                <c:pt idx="45">
                  <c:v>2.7591136253905142</c:v>
                </c:pt>
                <c:pt idx="46">
                  <c:v>4.1938520785758655</c:v>
                </c:pt>
                <c:pt idx="47">
                  <c:v>4.1999676927806524</c:v>
                </c:pt>
                <c:pt idx="48">
                  <c:v>2.5382509931601369</c:v>
                </c:pt>
                <c:pt idx="49">
                  <c:v>7.9265074498266599E-2</c:v>
                </c:pt>
                <c:pt idx="50">
                  <c:v>2.5712561735803567</c:v>
                </c:pt>
                <c:pt idx="51">
                  <c:v>1.5322491617377345</c:v>
                </c:pt>
                <c:pt idx="52">
                  <c:v>0.94607350389929934</c:v>
                </c:pt>
                <c:pt idx="53">
                  <c:v>1.9877388389616901</c:v>
                </c:pt>
                <c:pt idx="54">
                  <c:v>1.8145881506938113</c:v>
                </c:pt>
                <c:pt idx="55">
                  <c:v>0.26998866553065903</c:v>
                </c:pt>
                <c:pt idx="56">
                  <c:v>-1.4545066913777998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6812-4953-9E5B-85B9C425ED6D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47712"/>
        <c:axId val="52146176"/>
      </c:lineChart>
      <c:catAx>
        <c:axId val="52138752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100"/>
            </a:pPr>
            <a:endParaRPr lang="nl-BE"/>
          </a:p>
        </c:txPr>
        <c:crossAx val="52140288"/>
        <c:crosses val="autoZero"/>
        <c:auto val="1"/>
        <c:lblAlgn val="ctr"/>
        <c:lblOffset val="100"/>
        <c:noMultiLvlLbl val="0"/>
      </c:catAx>
      <c:valAx>
        <c:axId val="52140288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crossAx val="52138752"/>
        <c:crosses val="autoZero"/>
        <c:crossBetween val="between"/>
      </c:valAx>
      <c:valAx>
        <c:axId val="52146176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crossAx val="52147712"/>
        <c:crosses val="max"/>
        <c:crossBetween val="between"/>
      </c:valAx>
      <c:catAx>
        <c:axId val="52147712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146176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5566683070866134"/>
          <c:y val="4.6253525112955219E-4"/>
          <c:w val="0.14295275590551182"/>
          <c:h val="0.9995374647488704"/>
        </c:manualLayout>
      </c:layout>
      <c:overlay val="0"/>
      <c:txPr>
        <a:bodyPr/>
        <a:lstStyle/>
        <a:p>
          <a:pPr>
            <a:defRPr sz="1400"/>
          </a:pPr>
          <a:endParaRPr lang="nl-BE"/>
        </a:p>
      </c:txPr>
    </c:legend>
    <c:plotVisOnly val="1"/>
    <c:dispBlanksAs val="gap"/>
    <c:showDLblsOverMax val="0"/>
  </c:chart>
  <c:txPr>
    <a:bodyPr/>
    <a:lstStyle/>
    <a:p>
      <a:pPr>
        <a:defRPr sz="1200" b="1">
          <a:latin typeface="Times New Roman" pitchFamily="18" charset="0"/>
          <a:cs typeface="Times New Roman" pitchFamily="18" charset="0"/>
        </a:defRPr>
      </a:pPr>
      <a:endParaRPr lang="nl-BE"/>
    </a:p>
  </c:txPr>
  <c:externalData r:id="rId1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3500000000000004E-2"/>
          <c:y val="3.0872483221476531E-2"/>
          <c:w val="0.75656060606060604"/>
          <c:h val="0.76601122776319674"/>
        </c:manualLayout>
      </c:layout>
      <c:lineChart>
        <c:grouping val="standard"/>
        <c:varyColors val="0"/>
        <c:ser>
          <c:idx val="0"/>
          <c:order val="0"/>
          <c:tx>
            <c:strRef>
              <c:f>Feuil2!$A$16</c:f>
              <c:strCache>
                <c:ptCount val="1"/>
                <c:pt idx="0">
                  <c:v>Fuel</c:v>
                </c:pt>
              </c:strCache>
            </c:strRef>
          </c:tx>
          <c:spPr>
            <a:ln>
              <a:solidFill>
                <a:srgbClr val="C00000"/>
              </a:solidFill>
            </a:ln>
          </c:spPr>
          <c:marker>
            <c:symbol val="none"/>
          </c:marker>
          <c:cat>
            <c:numRef>
              <c:f>Feuil2!$B$15:$T$15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Feuil2!$B$16:$T$16</c:f>
              <c:numCache>
                <c:formatCode>General</c:formatCode>
                <c:ptCount val="19"/>
                <c:pt idx="0">
                  <c:v>39.841421006592341</c:v>
                </c:pt>
                <c:pt idx="1">
                  <c:v>37.792166685817783</c:v>
                </c:pt>
                <c:pt idx="3">
                  <c:v>40.14686767164514</c:v>
                </c:pt>
                <c:pt idx="4">
                  <c:v>42.869126468804446</c:v>
                </c:pt>
                <c:pt idx="5">
                  <c:v>42.793639995674653</c:v>
                </c:pt>
                <c:pt idx="6">
                  <c:v>41.942692291301803</c:v>
                </c:pt>
                <c:pt idx="7">
                  <c:v>39.926820149639241</c:v>
                </c:pt>
                <c:pt idx="10">
                  <c:v>44.180097448131306</c:v>
                </c:pt>
                <c:pt idx="11">
                  <c:v>49.682389283212267</c:v>
                </c:pt>
                <c:pt idx="12">
                  <c:v>42.076621385055454</c:v>
                </c:pt>
                <c:pt idx="13">
                  <c:v>50.124495424830592</c:v>
                </c:pt>
                <c:pt idx="14">
                  <c:v>48.093788418262051</c:v>
                </c:pt>
                <c:pt idx="15">
                  <c:v>50.548475288897272</c:v>
                </c:pt>
                <c:pt idx="16">
                  <c:v>49.231466488480244</c:v>
                </c:pt>
                <c:pt idx="17">
                  <c:v>48.717341897701196</c:v>
                </c:pt>
                <c:pt idx="18">
                  <c:v>49.686186274882644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C708-426A-A8CF-80810D2885A2}"/>
            </c:ext>
          </c:extLst>
        </c:ser>
        <c:ser>
          <c:idx val="1"/>
          <c:order val="1"/>
          <c:tx>
            <c:strRef>
              <c:f>Feuil2!$A$17</c:f>
              <c:strCache>
                <c:ptCount val="1"/>
                <c:pt idx="0">
                  <c:v>Manufactures</c:v>
                </c:pt>
              </c:strCache>
            </c:strRef>
          </c:tx>
          <c:spPr>
            <a:ln>
              <a:solidFill>
                <a:srgbClr val="00B050"/>
              </a:solidFill>
            </a:ln>
          </c:spPr>
          <c:marker>
            <c:symbol val="none"/>
          </c:marker>
          <c:cat>
            <c:numRef>
              <c:f>Feuil2!$B$15:$T$15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Feuil2!$B$17:$T$17</c:f>
              <c:numCache>
                <c:formatCode>General</c:formatCode>
                <c:ptCount val="19"/>
                <c:pt idx="0">
                  <c:v>23.805583640398019</c:v>
                </c:pt>
                <c:pt idx="1">
                  <c:v>25.844702267696327</c:v>
                </c:pt>
                <c:pt idx="2">
                  <c:v>24.937227802743827</c:v>
                </c:pt>
                <c:pt idx="3">
                  <c:v>25.166215739417915</c:v>
                </c:pt>
                <c:pt idx="4">
                  <c:v>25.57439562191432</c:v>
                </c:pt>
                <c:pt idx="5">
                  <c:v>25.649083637155979</c:v>
                </c:pt>
                <c:pt idx="6">
                  <c:v>31.223398069904142</c:v>
                </c:pt>
                <c:pt idx="7">
                  <c:v>28.431806154358231</c:v>
                </c:pt>
                <c:pt idx="10">
                  <c:v>25.615148967345561</c:v>
                </c:pt>
                <c:pt idx="11">
                  <c:v>22.099588739548526</c:v>
                </c:pt>
                <c:pt idx="12">
                  <c:v>26.359870283777092</c:v>
                </c:pt>
                <c:pt idx="13">
                  <c:v>21.425197660423564</c:v>
                </c:pt>
                <c:pt idx="14">
                  <c:v>22.589040491482312</c:v>
                </c:pt>
                <c:pt idx="15">
                  <c:v>20.326828229637108</c:v>
                </c:pt>
                <c:pt idx="16">
                  <c:v>21.296931585591526</c:v>
                </c:pt>
                <c:pt idx="17">
                  <c:v>21.841483691900329</c:v>
                </c:pt>
                <c:pt idx="18">
                  <c:v>23.897471734458104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C708-426A-A8CF-80810D2885A2}"/>
            </c:ext>
          </c:extLst>
        </c:ser>
        <c:ser>
          <c:idx val="2"/>
          <c:order val="2"/>
          <c:tx>
            <c:strRef>
              <c:f>Feuil2!$A$18</c:f>
              <c:strCache>
                <c:ptCount val="1"/>
                <c:pt idx="0">
                  <c:v>Ores and metals</c:v>
                </c:pt>
              </c:strCache>
            </c:strRef>
          </c:tx>
          <c:spPr>
            <a:ln>
              <a:solidFill>
                <a:srgbClr val="9900CC"/>
              </a:solidFill>
            </a:ln>
          </c:spPr>
          <c:marker>
            <c:symbol val="none"/>
          </c:marker>
          <c:cat>
            <c:numRef>
              <c:f>Feuil2!$B$15:$T$15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Feuil2!$B$18:$T$18</c:f>
              <c:numCache>
                <c:formatCode>General</c:formatCode>
                <c:ptCount val="19"/>
                <c:pt idx="0">
                  <c:v>8.4096138340288444</c:v>
                </c:pt>
                <c:pt idx="1">
                  <c:v>7.066643565989092</c:v>
                </c:pt>
                <c:pt idx="2">
                  <c:v>6.9695893816204384</c:v>
                </c:pt>
                <c:pt idx="3">
                  <c:v>10.895449290984368</c:v>
                </c:pt>
                <c:pt idx="4">
                  <c:v>7.9291540893701704</c:v>
                </c:pt>
                <c:pt idx="5">
                  <c:v>12.523895187414068</c:v>
                </c:pt>
                <c:pt idx="6">
                  <c:v>8.4305591590752691</c:v>
                </c:pt>
                <c:pt idx="7">
                  <c:v>10.630462195862982</c:v>
                </c:pt>
                <c:pt idx="10">
                  <c:v>14.601368793565348</c:v>
                </c:pt>
                <c:pt idx="11">
                  <c:v>13.970407737387715</c:v>
                </c:pt>
                <c:pt idx="12">
                  <c:v>15.186117570421224</c:v>
                </c:pt>
                <c:pt idx="13">
                  <c:v>12.148026416854631</c:v>
                </c:pt>
                <c:pt idx="14">
                  <c:v>13.36560638919366</c:v>
                </c:pt>
                <c:pt idx="15">
                  <c:v>13.636547679097109</c:v>
                </c:pt>
                <c:pt idx="16">
                  <c:v>12.888590329605673</c:v>
                </c:pt>
                <c:pt idx="17">
                  <c:v>13.8638700017248</c:v>
                </c:pt>
                <c:pt idx="18">
                  <c:v>13.14106943502094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C708-426A-A8CF-80810D2885A2}"/>
            </c:ext>
          </c:extLst>
        </c:ser>
        <c:ser>
          <c:idx val="3"/>
          <c:order val="3"/>
          <c:tx>
            <c:strRef>
              <c:f>Feuil2!$A$19</c:f>
              <c:strCache>
                <c:ptCount val="1"/>
                <c:pt idx="0">
                  <c:v>Food</c:v>
                </c:pt>
              </c:strCache>
            </c:strRef>
          </c:tx>
          <c:marker>
            <c:symbol val="none"/>
          </c:marker>
          <c:cat>
            <c:numRef>
              <c:f>Feuil2!$B$15:$T$15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Feuil2!$B$19:$T$19</c:f>
              <c:numCache>
                <c:formatCode>General</c:formatCode>
                <c:ptCount val="19"/>
                <c:pt idx="0">
                  <c:v>18.03534173846915</c:v>
                </c:pt>
                <c:pt idx="1">
                  <c:v>17.580573763200228</c:v>
                </c:pt>
                <c:pt idx="2">
                  <c:v>17.728626875491482</c:v>
                </c:pt>
                <c:pt idx="3">
                  <c:v>17.525914097065229</c:v>
                </c:pt>
                <c:pt idx="4">
                  <c:v>14.326025439602002</c:v>
                </c:pt>
                <c:pt idx="5">
                  <c:v>14.469600118304347</c:v>
                </c:pt>
                <c:pt idx="6">
                  <c:v>13.79255113602265</c:v>
                </c:pt>
                <c:pt idx="7">
                  <c:v>14.805755960274121</c:v>
                </c:pt>
                <c:pt idx="10">
                  <c:v>11.833227267137971</c:v>
                </c:pt>
                <c:pt idx="11">
                  <c:v>10.141610210660851</c:v>
                </c:pt>
                <c:pt idx="12">
                  <c:v>11.854003443714717</c:v>
                </c:pt>
                <c:pt idx="13">
                  <c:v>12.362395143877515</c:v>
                </c:pt>
                <c:pt idx="14">
                  <c:v>12.501132074029673</c:v>
                </c:pt>
                <c:pt idx="15">
                  <c:v>10.350009096874247</c:v>
                </c:pt>
                <c:pt idx="16">
                  <c:v>11.49315235209308</c:v>
                </c:pt>
                <c:pt idx="17">
                  <c:v>11.979742658076418</c:v>
                </c:pt>
                <c:pt idx="18">
                  <c:v>10.763412750609705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3-C708-426A-A8CF-80810D2885A2}"/>
            </c:ext>
          </c:extLst>
        </c:ser>
        <c:ser>
          <c:idx val="4"/>
          <c:order val="4"/>
          <c:tx>
            <c:strRef>
              <c:f>Feuil2!$A$20</c:f>
              <c:strCache>
                <c:ptCount val="1"/>
                <c:pt idx="0">
                  <c:v>Agricultural raw materials</c:v>
                </c:pt>
              </c:strCache>
            </c:strRef>
          </c:tx>
          <c:spPr>
            <a:ln>
              <a:solidFill>
                <a:srgbClr val="FF9900"/>
              </a:solidFill>
            </a:ln>
          </c:spPr>
          <c:marker>
            <c:symbol val="none"/>
          </c:marker>
          <c:cat>
            <c:numRef>
              <c:f>Feuil2!$B$15:$T$15</c:f>
              <c:numCache>
                <c:formatCode>General</c:formatCode>
                <c:ptCount val="19"/>
                <c:pt idx="0">
                  <c:v>1996</c:v>
                </c:pt>
                <c:pt idx="1">
                  <c:v>1997</c:v>
                </c:pt>
                <c:pt idx="2">
                  <c:v>1998</c:v>
                </c:pt>
                <c:pt idx="3">
                  <c:v>1999</c:v>
                </c:pt>
                <c:pt idx="4">
                  <c:v>2000</c:v>
                </c:pt>
                <c:pt idx="5">
                  <c:v>2001</c:v>
                </c:pt>
                <c:pt idx="6">
                  <c:v>2002</c:v>
                </c:pt>
                <c:pt idx="7">
                  <c:v>2003</c:v>
                </c:pt>
                <c:pt idx="8">
                  <c:v>2004</c:v>
                </c:pt>
                <c:pt idx="9">
                  <c:v>2005</c:v>
                </c:pt>
                <c:pt idx="10">
                  <c:v>2006</c:v>
                </c:pt>
                <c:pt idx="11">
                  <c:v>2007</c:v>
                </c:pt>
                <c:pt idx="12">
                  <c:v>2008</c:v>
                </c:pt>
                <c:pt idx="13">
                  <c:v>2009</c:v>
                </c:pt>
                <c:pt idx="14">
                  <c:v>2010</c:v>
                </c:pt>
                <c:pt idx="15">
                  <c:v>2011</c:v>
                </c:pt>
                <c:pt idx="16">
                  <c:v>2012</c:v>
                </c:pt>
                <c:pt idx="17">
                  <c:v>2013</c:v>
                </c:pt>
                <c:pt idx="18">
                  <c:v>2014</c:v>
                </c:pt>
              </c:numCache>
            </c:numRef>
          </c:cat>
          <c:val>
            <c:numRef>
              <c:f>Feuil2!$B$20:$T$20</c:f>
              <c:numCache>
                <c:formatCode>General</c:formatCode>
                <c:ptCount val="19"/>
                <c:pt idx="0">
                  <c:v>7.1933878870117915</c:v>
                </c:pt>
                <c:pt idx="1">
                  <c:v>7.3921310585392455</c:v>
                </c:pt>
                <c:pt idx="2">
                  <c:v>6.240289998774899</c:v>
                </c:pt>
                <c:pt idx="3">
                  <c:v>5.8418601245797319</c:v>
                </c:pt>
                <c:pt idx="4">
                  <c:v>5.2893771819315827</c:v>
                </c:pt>
                <c:pt idx="5">
                  <c:v>4.6781192496142134</c:v>
                </c:pt>
                <c:pt idx="6">
                  <c:v>4.4573886015781081</c:v>
                </c:pt>
                <c:pt idx="7">
                  <c:v>5.9600282653962617</c:v>
                </c:pt>
                <c:pt idx="10">
                  <c:v>3.5171103281348972</c:v>
                </c:pt>
                <c:pt idx="11">
                  <c:v>3.4408795615552799</c:v>
                </c:pt>
                <c:pt idx="12">
                  <c:v>3.9567754849881909</c:v>
                </c:pt>
                <c:pt idx="13">
                  <c:v>3.0336463013078334</c:v>
                </c:pt>
                <c:pt idx="14">
                  <c:v>2.9769534590103537</c:v>
                </c:pt>
                <c:pt idx="15">
                  <c:v>5.2042396216580888</c:v>
                </c:pt>
                <c:pt idx="16">
                  <c:v>5.4556677222906682</c:v>
                </c:pt>
                <c:pt idx="17">
                  <c:v>3.2967518336957577</c:v>
                </c:pt>
                <c:pt idx="18">
                  <c:v>2.2353200941254086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4-C708-426A-A8CF-80810D2885A2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089600"/>
        <c:axId val="52091136"/>
      </c:lineChart>
      <c:catAx>
        <c:axId val="52089600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091136"/>
        <c:crosses val="autoZero"/>
        <c:auto val="1"/>
        <c:lblAlgn val="ctr"/>
        <c:lblOffset val="100"/>
        <c:noMultiLvlLbl val="0"/>
      </c:catAx>
      <c:valAx>
        <c:axId val="5209113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089600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1768432355046561"/>
          <c:y val="1.4932697171242838E-3"/>
          <c:w val="0.17080493915533299"/>
          <c:h val="0.97649300548840834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4206805230427313E-2"/>
          <c:y val="9.4010416666666666E-2"/>
          <c:w val="0.74290130769052143"/>
          <c:h val="0.76297412823397093"/>
        </c:manualLayout>
      </c:layout>
      <c:lineChart>
        <c:grouping val="standard"/>
        <c:varyColors val="0"/>
        <c:ser>
          <c:idx val="0"/>
          <c:order val="0"/>
          <c:tx>
            <c:strRef>
              <c:f>Feuil1!$B$164</c:f>
              <c:strCache>
                <c:ptCount val="1"/>
                <c:pt idx="0">
                  <c:v>Energy price index, 2010=100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Feuil1!$C$163:$BG$163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Feuil1!$C$164:$BG$164</c:f>
              <c:numCache>
                <c:formatCode>0.00</c:formatCode>
                <c:ptCount val="57"/>
                <c:pt idx="0">
                  <c:v>11.1501758147351</c:v>
                </c:pt>
                <c:pt idx="1">
                  <c:v>10.675449107371326</c:v>
                </c:pt>
                <c:pt idx="2">
                  <c:v>10.276580212912426</c:v>
                </c:pt>
                <c:pt idx="3">
                  <c:v>10.323463166163</c:v>
                </c:pt>
                <c:pt idx="4">
                  <c:v>9.8258898648187767</c:v>
                </c:pt>
                <c:pt idx="5">
                  <c:v>9.7052995756425027</c:v>
                </c:pt>
                <c:pt idx="6">
                  <c:v>9.0853083135936501</c:v>
                </c:pt>
                <c:pt idx="7">
                  <c:v>8.9302722127642724</c:v>
                </c:pt>
                <c:pt idx="8">
                  <c:v>8.9451350378278267</c:v>
                </c:pt>
                <c:pt idx="9">
                  <c:v>8.3054309076899635</c:v>
                </c:pt>
                <c:pt idx="10">
                  <c:v>9.1025213585986204</c:v>
                </c:pt>
                <c:pt idx="11">
                  <c:v>11.0973105181316</c:v>
                </c:pt>
                <c:pt idx="12">
                  <c:v>10.9838267647691</c:v>
                </c:pt>
                <c:pt idx="13">
                  <c:v>13.513983062905202</c:v>
                </c:pt>
                <c:pt idx="14">
                  <c:v>36.671052788076011</c:v>
                </c:pt>
                <c:pt idx="15">
                  <c:v>33.130179085776902</c:v>
                </c:pt>
                <c:pt idx="16">
                  <c:v>36.322337874809413</c:v>
                </c:pt>
                <c:pt idx="17">
                  <c:v>37.048427942246995</c:v>
                </c:pt>
                <c:pt idx="18">
                  <c:v>33.434988225937097</c:v>
                </c:pt>
                <c:pt idx="19">
                  <c:v>64.195115609328127</c:v>
                </c:pt>
                <c:pt idx="20">
                  <c:v>70.514664663520904</c:v>
                </c:pt>
                <c:pt idx="21">
                  <c:v>70.263236037919199</c:v>
                </c:pt>
                <c:pt idx="22">
                  <c:v>68.588539177327078</c:v>
                </c:pt>
                <c:pt idx="23">
                  <c:v>63.883938995688901</c:v>
                </c:pt>
                <c:pt idx="24">
                  <c:v>62.657713355342679</c:v>
                </c:pt>
                <c:pt idx="25">
                  <c:v>60.663513403148812</c:v>
                </c:pt>
                <c:pt idx="26">
                  <c:v>31.3444335336164</c:v>
                </c:pt>
                <c:pt idx="27">
                  <c:v>32.506869004891094</c:v>
                </c:pt>
                <c:pt idx="28">
                  <c:v>26.264131428879299</c:v>
                </c:pt>
                <c:pt idx="29">
                  <c:v>30.645846764704405</c:v>
                </c:pt>
                <c:pt idx="30">
                  <c:v>36.623943740372503</c:v>
                </c:pt>
                <c:pt idx="31">
                  <c:v>32.258220056386996</c:v>
                </c:pt>
                <c:pt idx="32">
                  <c:v>31.2263954850626</c:v>
                </c:pt>
                <c:pt idx="33">
                  <c:v>27.678438923524187</c:v>
                </c:pt>
                <c:pt idx="34">
                  <c:v>26.887600810146989</c:v>
                </c:pt>
                <c:pt idx="35">
                  <c:v>26.261924785721089</c:v>
                </c:pt>
                <c:pt idx="36">
                  <c:v>32.096553512291003</c:v>
                </c:pt>
                <c:pt idx="37">
                  <c:v>31.5377177966737</c:v>
                </c:pt>
                <c:pt idx="38">
                  <c:v>23.781358079748902</c:v>
                </c:pt>
                <c:pt idx="39">
                  <c:v>30.821270392359501</c:v>
                </c:pt>
                <c:pt idx="40">
                  <c:v>49.516806095366228</c:v>
                </c:pt>
                <c:pt idx="41">
                  <c:v>45.923349869098395</c:v>
                </c:pt>
                <c:pt idx="42">
                  <c:v>45.091603922970513</c:v>
                </c:pt>
                <c:pt idx="43">
                  <c:v>52.347799598459297</c:v>
                </c:pt>
                <c:pt idx="44">
                  <c:v>62.499189533404397</c:v>
                </c:pt>
                <c:pt idx="45">
                  <c:v>85.180180730017582</c:v>
                </c:pt>
                <c:pt idx="46">
                  <c:v>94.232870316461188</c:v>
                </c:pt>
                <c:pt idx="47">
                  <c:v>97.726409182700948</c:v>
                </c:pt>
                <c:pt idx="48">
                  <c:v>125.564825304621</c:v>
                </c:pt>
                <c:pt idx="49">
                  <c:v>82.66287107849665</c:v>
                </c:pt>
                <c:pt idx="50">
                  <c:v>100</c:v>
                </c:pt>
                <c:pt idx="51">
                  <c:v>115.956028562005</c:v>
                </c:pt>
                <c:pt idx="52">
                  <c:v>115.77553632891365</c:v>
                </c:pt>
                <c:pt idx="53">
                  <c:v>116.12610646277598</c:v>
                </c:pt>
                <c:pt idx="54">
                  <c:v>109.513840404039</c:v>
                </c:pt>
                <c:pt idx="55">
                  <c:v>66.473722568209283</c:v>
                </c:pt>
                <c:pt idx="56">
                  <c:v>58.667177835016098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2339-4FF4-838A-4314171ED309}"/>
            </c:ext>
          </c:extLst>
        </c:ser>
        <c:ser>
          <c:idx val="1"/>
          <c:order val="1"/>
          <c:tx>
            <c:strRef>
              <c:f>Feuil1!$B$165</c:f>
              <c:strCache>
                <c:ptCount val="1"/>
                <c:pt idx="0">
                  <c:v>Non-energy price index, 2010=100</c:v>
                </c:pt>
              </c:strCache>
            </c:strRef>
          </c:tx>
          <c:spPr>
            <a:ln>
              <a:solidFill>
                <a:srgbClr val="33CC33"/>
              </a:solidFill>
            </a:ln>
          </c:spPr>
          <c:marker>
            <c:symbol val="none"/>
          </c:marker>
          <c:cat>
            <c:numRef>
              <c:f>Feuil1!$C$163:$BG$163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Feuil1!$C$165:$BG$165</c:f>
              <c:numCache>
                <c:formatCode>0.00</c:formatCode>
                <c:ptCount val="57"/>
                <c:pt idx="0">
                  <c:v>97.112483285642796</c:v>
                </c:pt>
                <c:pt idx="1">
                  <c:v>95.158201351681996</c:v>
                </c:pt>
                <c:pt idx="2">
                  <c:v>92.158015740544059</c:v>
                </c:pt>
                <c:pt idx="3">
                  <c:v>99.039306043317396</c:v>
                </c:pt>
                <c:pt idx="4">
                  <c:v>101.89354968857162</c:v>
                </c:pt>
                <c:pt idx="5">
                  <c:v>102.47501888857889</c:v>
                </c:pt>
                <c:pt idx="6">
                  <c:v>102.70493385188702</c:v>
                </c:pt>
                <c:pt idx="7">
                  <c:v>97.982350181206002</c:v>
                </c:pt>
                <c:pt idx="8">
                  <c:v>96.741339555745427</c:v>
                </c:pt>
                <c:pt idx="9">
                  <c:v>96.773784239842698</c:v>
                </c:pt>
                <c:pt idx="10">
                  <c:v>95.501600812572619</c:v>
                </c:pt>
                <c:pt idx="11">
                  <c:v>88.824546701243193</c:v>
                </c:pt>
                <c:pt idx="12">
                  <c:v>85.095638422180258</c:v>
                </c:pt>
                <c:pt idx="13">
                  <c:v>114.663022885323</c:v>
                </c:pt>
                <c:pt idx="14">
                  <c:v>126.40277446586202</c:v>
                </c:pt>
                <c:pt idx="15">
                  <c:v>92.660894617076082</c:v>
                </c:pt>
                <c:pt idx="16">
                  <c:v>95.455715031463058</c:v>
                </c:pt>
                <c:pt idx="17">
                  <c:v>101.952420607535</c:v>
                </c:pt>
                <c:pt idx="18">
                  <c:v>88.860350779428188</c:v>
                </c:pt>
                <c:pt idx="19">
                  <c:v>92.786501134063258</c:v>
                </c:pt>
                <c:pt idx="20">
                  <c:v>92.349581822431048</c:v>
                </c:pt>
                <c:pt idx="21">
                  <c:v>80.775981365144148</c:v>
                </c:pt>
                <c:pt idx="22">
                  <c:v>70.741899772132797</c:v>
                </c:pt>
                <c:pt idx="23">
                  <c:v>79.977151946524558</c:v>
                </c:pt>
                <c:pt idx="24">
                  <c:v>83.165227652449488</c:v>
                </c:pt>
                <c:pt idx="25">
                  <c:v>71.748484612366099</c:v>
                </c:pt>
                <c:pt idx="26">
                  <c:v>59.906497824349096</c:v>
                </c:pt>
                <c:pt idx="27">
                  <c:v>59.502124030658003</c:v>
                </c:pt>
                <c:pt idx="28">
                  <c:v>70.168379419202779</c:v>
                </c:pt>
                <c:pt idx="29">
                  <c:v>69.010005077224648</c:v>
                </c:pt>
                <c:pt idx="30">
                  <c:v>62.284355317960411</c:v>
                </c:pt>
                <c:pt idx="31">
                  <c:v>59.846581132675993</c:v>
                </c:pt>
                <c:pt idx="32">
                  <c:v>57.661134271664494</c:v>
                </c:pt>
                <c:pt idx="33">
                  <c:v>56.287679150345994</c:v>
                </c:pt>
                <c:pt idx="34">
                  <c:v>65.961026744254127</c:v>
                </c:pt>
                <c:pt idx="35">
                  <c:v>65.43415550824669</c:v>
                </c:pt>
                <c:pt idx="36">
                  <c:v>65.339984875932103</c:v>
                </c:pt>
                <c:pt idx="37">
                  <c:v>66.801316563688758</c:v>
                </c:pt>
                <c:pt idx="38">
                  <c:v>60.002458259688296</c:v>
                </c:pt>
                <c:pt idx="39">
                  <c:v>55.354767212703003</c:v>
                </c:pt>
                <c:pt idx="40">
                  <c:v>56.631034912400203</c:v>
                </c:pt>
                <c:pt idx="41">
                  <c:v>55.494734283902098</c:v>
                </c:pt>
                <c:pt idx="42">
                  <c:v>58.538716975399112</c:v>
                </c:pt>
                <c:pt idx="43">
                  <c:v>60.771593408203799</c:v>
                </c:pt>
                <c:pt idx="44">
                  <c:v>66.175908224162058</c:v>
                </c:pt>
                <c:pt idx="45">
                  <c:v>69.512557925964003</c:v>
                </c:pt>
                <c:pt idx="46">
                  <c:v>83.729857650332306</c:v>
                </c:pt>
                <c:pt idx="47">
                  <c:v>94.109643666564182</c:v>
                </c:pt>
                <c:pt idx="48">
                  <c:v>102.908004491553</c:v>
                </c:pt>
                <c:pt idx="49">
                  <c:v>86.335365227633048</c:v>
                </c:pt>
                <c:pt idx="50">
                  <c:v>100</c:v>
                </c:pt>
                <c:pt idx="51">
                  <c:v>107.92279921988298</c:v>
                </c:pt>
                <c:pt idx="52">
                  <c:v>99.390094822663258</c:v>
                </c:pt>
                <c:pt idx="53">
                  <c:v>92.673682610070458</c:v>
                </c:pt>
                <c:pt idx="54">
                  <c:v>89.773531351629046</c:v>
                </c:pt>
                <c:pt idx="55">
                  <c:v>84.453756918518181</c:v>
                </c:pt>
                <c:pt idx="56">
                  <c:v>85.687859422672005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2339-4FF4-838A-4314171ED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199808"/>
        <c:axId val="52201344"/>
      </c:lineChart>
      <c:lineChart>
        <c:grouping val="standard"/>
        <c:varyColors val="0"/>
        <c:ser>
          <c:idx val="2"/>
          <c:order val="2"/>
          <c:tx>
            <c:strRef>
              <c:f>Feuil1!$B$166</c:f>
              <c:strCache>
                <c:ptCount val="1"/>
                <c:pt idx="0">
                  <c:v>Sub-Saharan Africa GDP growth, annual %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Feuil1!$C$163:$BG$163</c:f>
              <c:numCache>
                <c:formatCode>General</c:formatCode>
                <c:ptCount val="57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  <c:pt idx="56">
                  <c:v>2016</c:v>
                </c:pt>
              </c:numCache>
            </c:numRef>
          </c:cat>
          <c:val>
            <c:numRef>
              <c:f>Feuil1!$C$166:$BG$166</c:f>
              <c:numCache>
                <c:formatCode>General</c:formatCode>
                <c:ptCount val="57"/>
                <c:pt idx="1">
                  <c:v>1.5010180001293199</c:v>
                </c:pt>
                <c:pt idx="2">
                  <c:v>5.8511303889475785</c:v>
                </c:pt>
                <c:pt idx="3">
                  <c:v>6.3127278911955855</c:v>
                </c:pt>
                <c:pt idx="4">
                  <c:v>5.4069630739450094</c:v>
                </c:pt>
                <c:pt idx="5">
                  <c:v>4.9859475061739857</c:v>
                </c:pt>
                <c:pt idx="6">
                  <c:v>1.6188623307513001</c:v>
                </c:pt>
                <c:pt idx="7">
                  <c:v>-0.36144515409185385</c:v>
                </c:pt>
                <c:pt idx="8">
                  <c:v>3.0501146768290992</c:v>
                </c:pt>
                <c:pt idx="9">
                  <c:v>8.9364782854451903</c:v>
                </c:pt>
                <c:pt idx="10">
                  <c:v>9.8593374323624268</c:v>
                </c:pt>
                <c:pt idx="11">
                  <c:v>7.4477739191525734</c:v>
                </c:pt>
                <c:pt idx="12">
                  <c:v>2.6624404541940967</c:v>
                </c:pt>
                <c:pt idx="13">
                  <c:v>4.3469234157102514</c:v>
                </c:pt>
                <c:pt idx="14">
                  <c:v>7.8880815697203746</c:v>
                </c:pt>
                <c:pt idx="15">
                  <c:v>-3.9928824161776788E-2</c:v>
                </c:pt>
                <c:pt idx="16">
                  <c:v>5.2767983409197834</c:v>
                </c:pt>
                <c:pt idx="17">
                  <c:v>2.3599695307598059</c:v>
                </c:pt>
                <c:pt idx="18">
                  <c:v>-0.24801828806528642</c:v>
                </c:pt>
                <c:pt idx="19">
                  <c:v>4.0351941372678226</c:v>
                </c:pt>
                <c:pt idx="20">
                  <c:v>4.0033119430150208</c:v>
                </c:pt>
                <c:pt idx="21">
                  <c:v>-0.14224399764380291</c:v>
                </c:pt>
                <c:pt idx="22">
                  <c:v>0.23087981157836171</c:v>
                </c:pt>
                <c:pt idx="23">
                  <c:v>-1.4628190844068041</c:v>
                </c:pt>
                <c:pt idx="24">
                  <c:v>2.135777028735248</c:v>
                </c:pt>
                <c:pt idx="25">
                  <c:v>2.2204423895906267</c:v>
                </c:pt>
                <c:pt idx="26">
                  <c:v>-0.42002829696311478</c:v>
                </c:pt>
                <c:pt idx="27">
                  <c:v>6.6311701834821934E-2</c:v>
                </c:pt>
                <c:pt idx="28">
                  <c:v>4.4256009087040127</c:v>
                </c:pt>
                <c:pt idx="29">
                  <c:v>3.2809540846606211</c:v>
                </c:pt>
                <c:pt idx="30">
                  <c:v>2.4147550830520577</c:v>
                </c:pt>
                <c:pt idx="31">
                  <c:v>6.0024001066040014E-2</c:v>
                </c:pt>
                <c:pt idx="32">
                  <c:v>-1.4161637033323018</c:v>
                </c:pt>
                <c:pt idx="33">
                  <c:v>-3.9484030929970153E-2</c:v>
                </c:pt>
                <c:pt idx="34">
                  <c:v>1.9193992467046515</c:v>
                </c:pt>
                <c:pt idx="35">
                  <c:v>3.2303635639328552</c:v>
                </c:pt>
                <c:pt idx="36">
                  <c:v>5.2657450657660689</c:v>
                </c:pt>
                <c:pt idx="37">
                  <c:v>3.6499871364398189</c:v>
                </c:pt>
                <c:pt idx="38">
                  <c:v>2.5011760534604992</c:v>
                </c:pt>
                <c:pt idx="39">
                  <c:v>2.1753599800878187</c:v>
                </c:pt>
                <c:pt idx="40">
                  <c:v>3.6082638678212646</c:v>
                </c:pt>
                <c:pt idx="41">
                  <c:v>3.9460664260603977</c:v>
                </c:pt>
                <c:pt idx="42">
                  <c:v>2.9630427652223852</c:v>
                </c:pt>
                <c:pt idx="43">
                  <c:v>4.8723267892379738</c:v>
                </c:pt>
                <c:pt idx="44">
                  <c:v>11.652897605075523</c:v>
                </c:pt>
                <c:pt idx="45">
                  <c:v>5.5641833497650266</c:v>
                </c:pt>
                <c:pt idx="46">
                  <c:v>7.0598085528627621</c:v>
                </c:pt>
                <c:pt idx="47">
                  <c:v>7.0839529469831461</c:v>
                </c:pt>
                <c:pt idx="48">
                  <c:v>5.3889807400536105</c:v>
                </c:pt>
                <c:pt idx="49">
                  <c:v>2.8675649472703886</c:v>
                </c:pt>
                <c:pt idx="50">
                  <c:v>5.4304848561271655</c:v>
                </c:pt>
                <c:pt idx="51">
                  <c:v>4.3607934232078094</c:v>
                </c:pt>
                <c:pt idx="52">
                  <c:v>3.7559523384669982</c:v>
                </c:pt>
                <c:pt idx="53">
                  <c:v>4.8199616440206512</c:v>
                </c:pt>
                <c:pt idx="54">
                  <c:v>4.6314664046872194</c:v>
                </c:pt>
                <c:pt idx="55">
                  <c:v>3.0308487573078793</c:v>
                </c:pt>
                <c:pt idx="56">
                  <c:v>1.2439438821092303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2339-4FF4-838A-4314171ED309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marker val="1"/>
        <c:smooth val="0"/>
        <c:axId val="52221056"/>
        <c:axId val="52202880"/>
      </c:lineChart>
      <c:catAx>
        <c:axId val="521998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0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201344"/>
        <c:crosses val="autoZero"/>
        <c:auto val="1"/>
        <c:lblAlgn val="ctr"/>
        <c:lblOffset val="100"/>
        <c:noMultiLvlLbl val="0"/>
      </c:catAx>
      <c:valAx>
        <c:axId val="52201344"/>
        <c:scaling>
          <c:orientation val="minMax"/>
        </c:scaling>
        <c:delete val="0"/>
        <c:axPos val="l"/>
        <c:majorGridlines/>
        <c:numFmt formatCode="0" sourceLinked="0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199808"/>
        <c:crosses val="autoZero"/>
        <c:crossBetween val="between"/>
      </c:valAx>
      <c:valAx>
        <c:axId val="52202880"/>
        <c:scaling>
          <c:orientation val="minMax"/>
        </c:scaling>
        <c:delete val="0"/>
        <c:axPos val="r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221056"/>
        <c:crosses val="max"/>
        <c:crossBetween val="between"/>
      </c:valAx>
      <c:catAx>
        <c:axId val="52221056"/>
        <c:scaling>
          <c:orientation val="minMax"/>
        </c:scaling>
        <c:delete val="1"/>
        <c:axPos val="b"/>
        <c:numFmt formatCode="General" sourceLinked="1"/>
        <c:majorTickMark val="out"/>
        <c:minorTickMark val="none"/>
        <c:tickLblPos val="none"/>
        <c:crossAx val="52202880"/>
        <c:crosses val="autoZero"/>
        <c:auto val="1"/>
        <c:lblAlgn val="ctr"/>
        <c:lblOffset val="100"/>
        <c:noMultiLvlLbl val="0"/>
      </c:catAx>
    </c:plotArea>
    <c:legend>
      <c:legendPos val="r"/>
      <c:layout>
        <c:manualLayout>
          <c:xMode val="edge"/>
          <c:yMode val="edge"/>
          <c:x val="0.83741670804662682"/>
          <c:y val="1.7375157095591068E-2"/>
          <c:w val="0.16093459601333621"/>
          <c:h val="0.96959279112912189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txPr>
    <a:bodyPr/>
    <a:lstStyle/>
    <a:p>
      <a:pPr>
        <a:defRPr sz="1200"/>
      </a:pPr>
      <a:endParaRPr lang="nl-BE"/>
    </a:p>
  </c:txPr>
  <c:externalData r:id="rId1">
    <c:autoUpdate val="0"/>
  </c:externalData>
</c:chartSpace>
</file>

<file path=ppt/charts/chart8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5.3241005272570703E-2"/>
          <c:y val="3.3823529411764711E-2"/>
          <c:w val="0.77127749518035904"/>
          <c:h val="0.75547204326731887"/>
        </c:manualLayout>
      </c:layout>
      <c:lineChart>
        <c:grouping val="standard"/>
        <c:varyColors val="0"/>
        <c:ser>
          <c:idx val="0"/>
          <c:order val="0"/>
          <c:tx>
            <c:strRef>
              <c:f>Feuil1!$A$11</c:f>
              <c:strCache>
                <c:ptCount val="1"/>
                <c:pt idx="0">
                  <c:v>Low income</c:v>
                </c:pt>
              </c:strCache>
            </c:strRef>
          </c:tx>
          <c:marker>
            <c:symbol val="none"/>
          </c:marker>
          <c:cat>
            <c:numRef>
              <c:f>Feuil1!$B$10:$BE$10</c:f>
              <c:numCache>
                <c:formatCode>General</c:formatCode>
                <c:ptCount val="5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</c:numCache>
            </c:numRef>
          </c:cat>
          <c:val>
            <c:numRef>
              <c:f>Feuil1!$B$11:$BE$11</c:f>
              <c:numCache>
                <c:formatCode>General</c:formatCode>
                <c:ptCount val="56"/>
                <c:pt idx="20">
                  <c:v>6.285544115757312</c:v>
                </c:pt>
                <c:pt idx="21">
                  <c:v>6.6499746795590937</c:v>
                </c:pt>
                <c:pt idx="22">
                  <c:v>6.4296401521103439</c:v>
                </c:pt>
                <c:pt idx="23">
                  <c:v>6.6018904016455879</c:v>
                </c:pt>
                <c:pt idx="24">
                  <c:v>7.8136461492030334</c:v>
                </c:pt>
                <c:pt idx="25">
                  <c:v>8.299846770854499</c:v>
                </c:pt>
                <c:pt idx="26">
                  <c:v>9.2225914982327986</c:v>
                </c:pt>
                <c:pt idx="27">
                  <c:v>10.784120762253952</c:v>
                </c:pt>
                <c:pt idx="28">
                  <c:v>10.978758132933335</c:v>
                </c:pt>
                <c:pt idx="29">
                  <c:v>11.501512232167716</c:v>
                </c:pt>
                <c:pt idx="30">
                  <c:v>12.671845411976628</c:v>
                </c:pt>
                <c:pt idx="31">
                  <c:v>12.198737975792987</c:v>
                </c:pt>
                <c:pt idx="32">
                  <c:v>14.973145459576466</c:v>
                </c:pt>
                <c:pt idx="33">
                  <c:v>13.152190507006775</c:v>
                </c:pt>
                <c:pt idx="34">
                  <c:v>17.501035632184564</c:v>
                </c:pt>
                <c:pt idx="35">
                  <c:v>14.420397718839553</c:v>
                </c:pt>
                <c:pt idx="36">
                  <c:v>10.993803595863406</c:v>
                </c:pt>
                <c:pt idx="37">
                  <c:v>10.160256103439568</c:v>
                </c:pt>
                <c:pt idx="38">
                  <c:v>9.8358936590800568</c:v>
                </c:pt>
                <c:pt idx="39">
                  <c:v>8.9836728678823548</c:v>
                </c:pt>
                <c:pt idx="40">
                  <c:v>7.6114681971884135</c:v>
                </c:pt>
                <c:pt idx="41">
                  <c:v>10.353479072959926</c:v>
                </c:pt>
                <c:pt idx="42">
                  <c:v>12.896436869641784</c:v>
                </c:pt>
                <c:pt idx="43">
                  <c:v>16.439837372623913</c:v>
                </c:pt>
                <c:pt idx="44">
                  <c:v>14.525451532903418</c:v>
                </c:pt>
                <c:pt idx="45">
                  <c:v>12.720708873312308</c:v>
                </c:pt>
                <c:pt idx="46">
                  <c:v>12.906552591813769</c:v>
                </c:pt>
                <c:pt idx="47">
                  <c:v>13.153656966250956</c:v>
                </c:pt>
                <c:pt idx="48">
                  <c:v>12.31410084564955</c:v>
                </c:pt>
                <c:pt idx="49">
                  <c:v>12.316128601409087</c:v>
                </c:pt>
                <c:pt idx="50">
                  <c:v>13.037980200804006</c:v>
                </c:pt>
                <c:pt idx="51">
                  <c:v>11.99188307336707</c:v>
                </c:pt>
                <c:pt idx="52">
                  <c:v>10.197621155159718</c:v>
                </c:pt>
                <c:pt idx="53">
                  <c:v>9.5607519553601641</c:v>
                </c:pt>
                <c:pt idx="54">
                  <c:v>8.8067112784899386</c:v>
                </c:pt>
                <c:pt idx="55">
                  <c:v>8.6717916467528315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993B-478A-8D07-1B9769177006}"/>
            </c:ext>
          </c:extLst>
        </c:ser>
        <c:ser>
          <c:idx val="1"/>
          <c:order val="1"/>
          <c:tx>
            <c:strRef>
              <c:f>Feuil1!$A$12</c:f>
              <c:strCache>
                <c:ptCount val="1"/>
                <c:pt idx="0">
                  <c:v>Sub-Saharan Africa</c:v>
                </c:pt>
              </c:strCache>
            </c:strRef>
          </c:tx>
          <c:spPr>
            <a:ln>
              <a:solidFill>
                <a:srgbClr val="990033"/>
              </a:solidFill>
            </a:ln>
          </c:spPr>
          <c:marker>
            <c:symbol val="none"/>
          </c:marker>
          <c:cat>
            <c:numRef>
              <c:f>Feuil1!$B$10:$BE$10</c:f>
              <c:numCache>
                <c:formatCode>General</c:formatCode>
                <c:ptCount val="5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</c:numCache>
            </c:numRef>
          </c:cat>
          <c:val>
            <c:numRef>
              <c:f>Feuil1!$B$12:$BE$12</c:f>
              <c:numCache>
                <c:formatCode>General</c:formatCode>
                <c:ptCount val="56"/>
                <c:pt idx="0">
                  <c:v>2.0370707738899942</c:v>
                </c:pt>
                <c:pt idx="1">
                  <c:v>2.6287744786808989</c:v>
                </c:pt>
                <c:pt idx="2">
                  <c:v>2.7506139279358743</c:v>
                </c:pt>
                <c:pt idx="3">
                  <c:v>2.3633776008080511</c:v>
                </c:pt>
                <c:pt idx="4">
                  <c:v>2.7305067721707892</c:v>
                </c:pt>
                <c:pt idx="5">
                  <c:v>2.6289586953297177</c:v>
                </c:pt>
                <c:pt idx="6">
                  <c:v>2.5993244250068077</c:v>
                </c:pt>
                <c:pt idx="7">
                  <c:v>2.8989866130072537</c:v>
                </c:pt>
                <c:pt idx="8">
                  <c:v>2.4373627370417918</c:v>
                </c:pt>
                <c:pt idx="9">
                  <c:v>2.0759623131050802</c:v>
                </c:pt>
                <c:pt idx="10">
                  <c:v>1.8379036089690473</c:v>
                </c:pt>
                <c:pt idx="11">
                  <c:v>2.0972708416225916</c:v>
                </c:pt>
                <c:pt idx="12">
                  <c:v>1.9999324877108049</c:v>
                </c:pt>
                <c:pt idx="13">
                  <c:v>1.9447531110874461</c:v>
                </c:pt>
                <c:pt idx="14">
                  <c:v>2.1249819952076012</c:v>
                </c:pt>
                <c:pt idx="15">
                  <c:v>2.5973487797780073</c:v>
                </c:pt>
                <c:pt idx="16">
                  <c:v>2.2096634660952668</c:v>
                </c:pt>
                <c:pt idx="17">
                  <c:v>2.3863214243440627</c:v>
                </c:pt>
                <c:pt idx="18">
                  <c:v>2.9120019197669587</c:v>
                </c:pt>
                <c:pt idx="19">
                  <c:v>3.0999189211713332</c:v>
                </c:pt>
                <c:pt idx="20">
                  <c:v>2.9064024019613566</c:v>
                </c:pt>
                <c:pt idx="21">
                  <c:v>2.7750716427868602</c:v>
                </c:pt>
                <c:pt idx="22">
                  <c:v>3.1117425101568728</c:v>
                </c:pt>
                <c:pt idx="23">
                  <c:v>3.2313775232847988</c:v>
                </c:pt>
                <c:pt idx="24">
                  <c:v>3.7520607892696347</c:v>
                </c:pt>
                <c:pt idx="25">
                  <c:v>4.4514784679521728</c:v>
                </c:pt>
                <c:pt idx="26">
                  <c:v>4.8017708209465546</c:v>
                </c:pt>
                <c:pt idx="27">
                  <c:v>4.7525893630693945</c:v>
                </c:pt>
                <c:pt idx="28">
                  <c:v>5.0832483874915306</c:v>
                </c:pt>
                <c:pt idx="29">
                  <c:v>5.2932411673844424</c:v>
                </c:pt>
                <c:pt idx="30">
                  <c:v>6.1180497257239992</c:v>
                </c:pt>
                <c:pt idx="31">
                  <c:v>5.8613868305335295</c:v>
                </c:pt>
                <c:pt idx="32">
                  <c:v>6.4335133844553534</c:v>
                </c:pt>
                <c:pt idx="33">
                  <c:v>6.0951845281304262</c:v>
                </c:pt>
                <c:pt idx="34">
                  <c:v>6.9088871005326817</c:v>
                </c:pt>
                <c:pt idx="35">
                  <c:v>5.7642468852704889</c:v>
                </c:pt>
                <c:pt idx="36">
                  <c:v>4.8795684690172854</c:v>
                </c:pt>
                <c:pt idx="37">
                  <c:v>4.2819884627896734</c:v>
                </c:pt>
                <c:pt idx="38">
                  <c:v>4.4153708772331681</c:v>
                </c:pt>
                <c:pt idx="39">
                  <c:v>3.9995887879972649</c:v>
                </c:pt>
                <c:pt idx="40">
                  <c:v>3.7450479265360643</c:v>
                </c:pt>
                <c:pt idx="41">
                  <c:v>4.4088227712327424</c:v>
                </c:pt>
                <c:pt idx="42">
                  <c:v>5.4987258793608556</c:v>
                </c:pt>
                <c:pt idx="43">
                  <c:v>5.6216333741040394</c:v>
                </c:pt>
                <c:pt idx="44">
                  <c:v>4.8129254595927655</c:v>
                </c:pt>
                <c:pt idx="45">
                  <c:v>5.0873996302381563</c:v>
                </c:pt>
                <c:pt idx="46">
                  <c:v>5.3714337759091482</c:v>
                </c:pt>
                <c:pt idx="47">
                  <c:v>4.0221435368702245</c:v>
                </c:pt>
                <c:pt idx="48">
                  <c:v>4.0294168179998788</c:v>
                </c:pt>
                <c:pt idx="49">
                  <c:v>4.5348977945083924</c:v>
                </c:pt>
                <c:pt idx="50">
                  <c:v>3.4240809843611109</c:v>
                </c:pt>
                <c:pt idx="51">
                  <c:v>3.246119423753556</c:v>
                </c:pt>
                <c:pt idx="52">
                  <c:v>3.0432601476732182</c:v>
                </c:pt>
                <c:pt idx="53">
                  <c:v>2.9953212847729955</c:v>
                </c:pt>
                <c:pt idx="54">
                  <c:v>2.7405778110177419</c:v>
                </c:pt>
                <c:pt idx="55">
                  <c:v>2.9617627266895665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993B-478A-8D07-1B9769177006}"/>
            </c:ext>
          </c:extLst>
        </c:ser>
        <c:ser>
          <c:idx val="2"/>
          <c:order val="2"/>
          <c:tx>
            <c:strRef>
              <c:f>Feuil1!$A$13</c:f>
              <c:strCache>
                <c:ptCount val="1"/>
                <c:pt idx="0">
                  <c:v>Middle income</c:v>
                </c:pt>
              </c:strCache>
            </c:strRef>
          </c:tx>
          <c:spPr>
            <a:ln>
              <a:solidFill>
                <a:srgbClr val="0000CC"/>
              </a:solidFill>
            </a:ln>
          </c:spPr>
          <c:marker>
            <c:symbol val="none"/>
          </c:marker>
          <c:cat>
            <c:numRef>
              <c:f>Feuil1!$B$10:$BE$10</c:f>
              <c:numCache>
                <c:formatCode>General</c:formatCode>
                <c:ptCount val="56"/>
                <c:pt idx="0">
                  <c:v>1960</c:v>
                </c:pt>
                <c:pt idx="1">
                  <c:v>1961</c:v>
                </c:pt>
                <c:pt idx="2">
                  <c:v>1962</c:v>
                </c:pt>
                <c:pt idx="3">
                  <c:v>1963</c:v>
                </c:pt>
                <c:pt idx="4">
                  <c:v>1964</c:v>
                </c:pt>
                <c:pt idx="5">
                  <c:v>1965</c:v>
                </c:pt>
                <c:pt idx="6">
                  <c:v>1966</c:v>
                </c:pt>
                <c:pt idx="7">
                  <c:v>1967</c:v>
                </c:pt>
                <c:pt idx="8">
                  <c:v>1968</c:v>
                </c:pt>
                <c:pt idx="9">
                  <c:v>1969</c:v>
                </c:pt>
                <c:pt idx="10">
                  <c:v>1970</c:v>
                </c:pt>
                <c:pt idx="11">
                  <c:v>1971</c:v>
                </c:pt>
                <c:pt idx="12">
                  <c:v>1972</c:v>
                </c:pt>
                <c:pt idx="13">
                  <c:v>1973</c:v>
                </c:pt>
                <c:pt idx="14">
                  <c:v>1974</c:v>
                </c:pt>
                <c:pt idx="15">
                  <c:v>1975</c:v>
                </c:pt>
                <c:pt idx="16">
                  <c:v>1976</c:v>
                </c:pt>
                <c:pt idx="17">
                  <c:v>1977</c:v>
                </c:pt>
                <c:pt idx="18">
                  <c:v>1978</c:v>
                </c:pt>
                <c:pt idx="19">
                  <c:v>1979</c:v>
                </c:pt>
                <c:pt idx="20">
                  <c:v>1980</c:v>
                </c:pt>
                <c:pt idx="21">
                  <c:v>1981</c:v>
                </c:pt>
                <c:pt idx="22">
                  <c:v>1982</c:v>
                </c:pt>
                <c:pt idx="23">
                  <c:v>1983</c:v>
                </c:pt>
                <c:pt idx="24">
                  <c:v>1984</c:v>
                </c:pt>
                <c:pt idx="25">
                  <c:v>1985</c:v>
                </c:pt>
                <c:pt idx="26">
                  <c:v>1986</c:v>
                </c:pt>
                <c:pt idx="27">
                  <c:v>1987</c:v>
                </c:pt>
                <c:pt idx="28">
                  <c:v>1988</c:v>
                </c:pt>
                <c:pt idx="29">
                  <c:v>1989</c:v>
                </c:pt>
                <c:pt idx="30">
                  <c:v>1990</c:v>
                </c:pt>
                <c:pt idx="31">
                  <c:v>1991</c:v>
                </c:pt>
                <c:pt idx="32">
                  <c:v>1992</c:v>
                </c:pt>
                <c:pt idx="33">
                  <c:v>1993</c:v>
                </c:pt>
                <c:pt idx="34">
                  <c:v>1994</c:v>
                </c:pt>
                <c:pt idx="35">
                  <c:v>1995</c:v>
                </c:pt>
                <c:pt idx="36">
                  <c:v>1996</c:v>
                </c:pt>
                <c:pt idx="37">
                  <c:v>1997</c:v>
                </c:pt>
                <c:pt idx="38">
                  <c:v>1998</c:v>
                </c:pt>
                <c:pt idx="39">
                  <c:v>1999</c:v>
                </c:pt>
                <c:pt idx="40">
                  <c:v>2000</c:v>
                </c:pt>
                <c:pt idx="41">
                  <c:v>2001</c:v>
                </c:pt>
                <c:pt idx="42">
                  <c:v>2002</c:v>
                </c:pt>
                <c:pt idx="43">
                  <c:v>2003</c:v>
                </c:pt>
                <c:pt idx="44">
                  <c:v>2004</c:v>
                </c:pt>
                <c:pt idx="45">
                  <c:v>2005</c:v>
                </c:pt>
                <c:pt idx="46">
                  <c:v>2006</c:v>
                </c:pt>
                <c:pt idx="47">
                  <c:v>2007</c:v>
                </c:pt>
                <c:pt idx="48">
                  <c:v>2008</c:v>
                </c:pt>
                <c:pt idx="49">
                  <c:v>2009</c:v>
                </c:pt>
                <c:pt idx="50">
                  <c:v>2010</c:v>
                </c:pt>
                <c:pt idx="51">
                  <c:v>2011</c:v>
                </c:pt>
                <c:pt idx="52">
                  <c:v>2012</c:v>
                </c:pt>
                <c:pt idx="53">
                  <c:v>2013</c:v>
                </c:pt>
                <c:pt idx="54">
                  <c:v>2014</c:v>
                </c:pt>
                <c:pt idx="55">
                  <c:v>2015</c:v>
                </c:pt>
              </c:numCache>
            </c:numRef>
          </c:cat>
          <c:val>
            <c:numRef>
              <c:f>Feuil1!$B$13:$BE$13</c:f>
              <c:numCache>
                <c:formatCode>General</c:formatCode>
                <c:ptCount val="56"/>
                <c:pt idx="0">
                  <c:v>0.91660867957223169</c:v>
                </c:pt>
                <c:pt idx="1">
                  <c:v>1.1587807612358823</c:v>
                </c:pt>
                <c:pt idx="2">
                  <c:v>1.1265113198140728</c:v>
                </c:pt>
                <c:pt idx="3">
                  <c:v>1.1704002778074418</c:v>
                </c:pt>
                <c:pt idx="4">
                  <c:v>1.0546258651527582</c:v>
                </c:pt>
                <c:pt idx="5">
                  <c:v>1.0300113356216805</c:v>
                </c:pt>
                <c:pt idx="6">
                  <c:v>1.0726540096174724</c:v>
                </c:pt>
                <c:pt idx="7">
                  <c:v>1.0681881032895761</c:v>
                </c:pt>
                <c:pt idx="8">
                  <c:v>0.96325194320851881</c:v>
                </c:pt>
                <c:pt idx="9">
                  <c:v>0.81114196871921318</c:v>
                </c:pt>
                <c:pt idx="10">
                  <c:v>0.80217525021791225</c:v>
                </c:pt>
                <c:pt idx="11">
                  <c:v>0.80658662709188411</c:v>
                </c:pt>
                <c:pt idx="12">
                  <c:v>0.73859350368519694</c:v>
                </c:pt>
                <c:pt idx="13">
                  <c:v>0.78603766100358363</c:v>
                </c:pt>
                <c:pt idx="14">
                  <c:v>0.85954717002372405</c:v>
                </c:pt>
                <c:pt idx="15">
                  <c:v>1.0132206707094955</c:v>
                </c:pt>
                <c:pt idx="16">
                  <c:v>0.92832638185724947</c:v>
                </c:pt>
                <c:pt idx="17">
                  <c:v>0.82949551581421122</c:v>
                </c:pt>
                <c:pt idx="18">
                  <c:v>0.90552410689362051</c:v>
                </c:pt>
                <c:pt idx="19">
                  <c:v>0.90469377101674253</c:v>
                </c:pt>
                <c:pt idx="20">
                  <c:v>0.94095824982281351</c:v>
                </c:pt>
                <c:pt idx="21">
                  <c:v>0.8323103946831476</c:v>
                </c:pt>
                <c:pt idx="22">
                  <c:v>0.78853844690375607</c:v>
                </c:pt>
                <c:pt idx="23">
                  <c:v>0.74390654411283208</c:v>
                </c:pt>
                <c:pt idx="24">
                  <c:v>0.72551285847964753</c:v>
                </c:pt>
                <c:pt idx="25">
                  <c:v>0.72723388485290252</c:v>
                </c:pt>
                <c:pt idx="26">
                  <c:v>0.78655426933632178</c:v>
                </c:pt>
                <c:pt idx="27">
                  <c:v>0.83525587744654484</c:v>
                </c:pt>
                <c:pt idx="28">
                  <c:v>0.82061605535644599</c:v>
                </c:pt>
                <c:pt idx="29">
                  <c:v>0.81380178984227258</c:v>
                </c:pt>
                <c:pt idx="30">
                  <c:v>1.0217493201191015</c:v>
                </c:pt>
                <c:pt idx="31">
                  <c:v>1.0178892779243049</c:v>
                </c:pt>
                <c:pt idx="32">
                  <c:v>0.95934054532492086</c:v>
                </c:pt>
                <c:pt idx="33">
                  <c:v>0.84873872883026857</c:v>
                </c:pt>
                <c:pt idx="34">
                  <c:v>0.83230590633970936</c:v>
                </c:pt>
                <c:pt idx="35">
                  <c:v>0.72638463759024863</c:v>
                </c:pt>
                <c:pt idx="36">
                  <c:v>0.61285920071855271</c:v>
                </c:pt>
                <c:pt idx="37">
                  <c:v>0.49847388137040366</c:v>
                </c:pt>
                <c:pt idx="38">
                  <c:v>0.5599747682390056</c:v>
                </c:pt>
                <c:pt idx="39">
                  <c:v>0.62339147340802115</c:v>
                </c:pt>
                <c:pt idx="40">
                  <c:v>0.51411927196562857</c:v>
                </c:pt>
                <c:pt idx="41">
                  <c:v>0.53174127105212365</c:v>
                </c:pt>
                <c:pt idx="42">
                  <c:v>0.56662432749527725</c:v>
                </c:pt>
                <c:pt idx="43">
                  <c:v>0.52626915478728753</c:v>
                </c:pt>
                <c:pt idx="44">
                  <c:v>0.50672165889524834</c:v>
                </c:pt>
                <c:pt idx="45">
                  <c:v>0.71882147023098009</c:v>
                </c:pt>
                <c:pt idx="46">
                  <c:v>0.54486607418699851</c:v>
                </c:pt>
                <c:pt idx="47">
                  <c:v>0.38102594777577642</c:v>
                </c:pt>
                <c:pt idx="48">
                  <c:v>0.36033771570959588</c:v>
                </c:pt>
                <c:pt idx="49">
                  <c:v>0.35103783469320027</c:v>
                </c:pt>
                <c:pt idx="50">
                  <c:v>0.27265184650345925</c:v>
                </c:pt>
                <c:pt idx="51">
                  <c:v>0.25554709533908931</c:v>
                </c:pt>
                <c:pt idx="52">
                  <c:v>0.23620200283980741</c:v>
                </c:pt>
                <c:pt idx="53">
                  <c:v>0.26324049720157205</c:v>
                </c:pt>
                <c:pt idx="54">
                  <c:v>0.24674609124869507</c:v>
                </c:pt>
                <c:pt idx="55">
                  <c:v>0.24492434896706386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993B-478A-8D07-1B9769177006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328704"/>
        <c:axId val="52330496"/>
      </c:lineChart>
      <c:catAx>
        <c:axId val="52328704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330496"/>
        <c:crosses val="autoZero"/>
        <c:auto val="1"/>
        <c:lblAlgn val="ctr"/>
        <c:lblOffset val="100"/>
        <c:noMultiLvlLbl val="0"/>
      </c:catAx>
      <c:valAx>
        <c:axId val="52330496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328704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053004436392353"/>
          <c:y val="0"/>
          <c:w val="0.15280328896940984"/>
          <c:h val="0.96431063764088421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charts/chart9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en-US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autoTitleDeleted val="0"/>
    <c:plotArea>
      <c:layout>
        <c:manualLayout>
          <c:layoutTarget val="inner"/>
          <c:xMode val="edge"/>
          <c:yMode val="edge"/>
          <c:x val="4.5848765432098773E-2"/>
          <c:y val="1.9341275402943298E-2"/>
          <c:w val="0.78250644345132536"/>
          <c:h val="0.86844224710173312"/>
        </c:manualLayout>
      </c:layout>
      <c:lineChart>
        <c:grouping val="standard"/>
        <c:varyColors val="0"/>
        <c:ser>
          <c:idx val="0"/>
          <c:order val="0"/>
          <c:tx>
            <c:strRef>
              <c:f>us_trademerchtotal_576773281782!$A$20</c:f>
              <c:strCache>
                <c:ptCount val="1"/>
                <c:pt idx="0">
                  <c:v>Emerging markets: Eastern Asia</c:v>
                </c:pt>
              </c:strCache>
            </c:strRef>
          </c:tx>
          <c:marker>
            <c:symbol val="none"/>
          </c:marker>
          <c:cat>
            <c:numRef>
              <c:f>us_trademerchtotal_576773281782!$B$19:$BR$19</c:f>
              <c:numCache>
                <c:formatCode>General</c:formatCode>
                <c:ptCount val="69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</c:numCache>
            </c:numRef>
          </c:cat>
          <c:val>
            <c:numRef>
              <c:f>us_trademerchtotal_576773281782!$B$20:$BR$20</c:f>
              <c:numCache>
                <c:formatCode>General</c:formatCode>
                <c:ptCount val="69"/>
                <c:pt idx="0">
                  <c:v>1.6288</c:v>
                </c:pt>
                <c:pt idx="1">
                  <c:v>0.95163000000000064</c:v>
                </c:pt>
                <c:pt idx="2">
                  <c:v>2.0965499999999917</c:v>
                </c:pt>
                <c:pt idx="3">
                  <c:v>1.986810000000004</c:v>
                </c:pt>
                <c:pt idx="4">
                  <c:v>1.8461799999999999</c:v>
                </c:pt>
                <c:pt idx="5">
                  <c:v>2.0647199999999999</c:v>
                </c:pt>
                <c:pt idx="6">
                  <c:v>1.9862200000000001</c:v>
                </c:pt>
                <c:pt idx="7">
                  <c:v>2.1240100000000002</c:v>
                </c:pt>
                <c:pt idx="8">
                  <c:v>2.2617500000000001</c:v>
                </c:pt>
                <c:pt idx="9">
                  <c:v>2.5668399999999987</c:v>
                </c:pt>
                <c:pt idx="10">
                  <c:v>3.1287600000000002</c:v>
                </c:pt>
                <c:pt idx="11">
                  <c:v>3.32769</c:v>
                </c:pt>
                <c:pt idx="12">
                  <c:v>2.65381</c:v>
                </c:pt>
                <c:pt idx="13">
                  <c:v>2.1086999999999998</c:v>
                </c:pt>
                <c:pt idx="14">
                  <c:v>2.0637699999999999</c:v>
                </c:pt>
                <c:pt idx="15">
                  <c:v>2.1198599999999908</c:v>
                </c:pt>
                <c:pt idx="16">
                  <c:v>2.1777799999999998</c:v>
                </c:pt>
                <c:pt idx="17">
                  <c:v>2.2806299999999999</c:v>
                </c:pt>
                <c:pt idx="18">
                  <c:v>2.3137699999999977</c:v>
                </c:pt>
                <c:pt idx="19">
                  <c:v>2.229320000000008</c:v>
                </c:pt>
                <c:pt idx="20">
                  <c:v>2.1997399999999998</c:v>
                </c:pt>
                <c:pt idx="21">
                  <c:v>2.2654200000000002</c:v>
                </c:pt>
                <c:pt idx="22">
                  <c:v>2.2272599999999998</c:v>
                </c:pt>
                <c:pt idx="23">
                  <c:v>2.45872</c:v>
                </c:pt>
                <c:pt idx="24">
                  <c:v>2.7789700000000002</c:v>
                </c:pt>
                <c:pt idx="25">
                  <c:v>3.18825</c:v>
                </c:pt>
                <c:pt idx="26">
                  <c:v>2.7365999999999997</c:v>
                </c:pt>
                <c:pt idx="27">
                  <c:v>2.7321900000000001</c:v>
                </c:pt>
                <c:pt idx="28">
                  <c:v>3.1502699999999977</c:v>
                </c:pt>
                <c:pt idx="29">
                  <c:v>3.23041</c:v>
                </c:pt>
                <c:pt idx="30">
                  <c:v>3.5722899999999922</c:v>
                </c:pt>
                <c:pt idx="31">
                  <c:v>3.5992099999999967</c:v>
                </c:pt>
                <c:pt idx="32">
                  <c:v>3.69617</c:v>
                </c:pt>
                <c:pt idx="33">
                  <c:v>4.322989999999975</c:v>
                </c:pt>
                <c:pt idx="34">
                  <c:v>4.6217099999999975</c:v>
                </c:pt>
                <c:pt idx="35">
                  <c:v>5.0769399999999996</c:v>
                </c:pt>
                <c:pt idx="36">
                  <c:v>5.8069699999999997</c:v>
                </c:pt>
                <c:pt idx="37">
                  <c:v>6.0291299999999985</c:v>
                </c:pt>
                <c:pt idx="38">
                  <c:v>6.6154799999999945</c:v>
                </c:pt>
                <c:pt idx="39">
                  <c:v>7.5120899999999855</c:v>
                </c:pt>
                <c:pt idx="40">
                  <c:v>8.0847900000000035</c:v>
                </c:pt>
                <c:pt idx="41">
                  <c:v>8.2068000000000012</c:v>
                </c:pt>
                <c:pt idx="42">
                  <c:v>7.9167000000000014</c:v>
                </c:pt>
                <c:pt idx="43">
                  <c:v>9.0687700000000007</c:v>
                </c:pt>
                <c:pt idx="44">
                  <c:v>9.5909300000000002</c:v>
                </c:pt>
                <c:pt idx="45">
                  <c:v>10.44688</c:v>
                </c:pt>
                <c:pt idx="46">
                  <c:v>10.705690000000002</c:v>
                </c:pt>
                <c:pt idx="47">
                  <c:v>10.83328</c:v>
                </c:pt>
                <c:pt idx="48">
                  <c:v>10.700840000000001</c:v>
                </c:pt>
                <c:pt idx="49">
                  <c:v>11.256480000000026</c:v>
                </c:pt>
                <c:pt idx="50">
                  <c:v>10.950900000000004</c:v>
                </c:pt>
                <c:pt idx="51">
                  <c:v>11.12467</c:v>
                </c:pt>
                <c:pt idx="52">
                  <c:v>12.01911</c:v>
                </c:pt>
                <c:pt idx="53">
                  <c:v>11.840110000000001</c:v>
                </c:pt>
                <c:pt idx="54">
                  <c:v>12.69388</c:v>
                </c:pt>
                <c:pt idx="55">
                  <c:v>13.32086</c:v>
                </c:pt>
                <c:pt idx="56">
                  <c:v>14.04139</c:v>
                </c:pt>
                <c:pt idx="57">
                  <c:v>14.633890000000001</c:v>
                </c:pt>
                <c:pt idx="58">
                  <c:v>15.181100000000001</c:v>
                </c:pt>
                <c:pt idx="59">
                  <c:v>15.60547</c:v>
                </c:pt>
                <c:pt idx="60">
                  <c:v>15.348269999999999</c:v>
                </c:pt>
                <c:pt idx="61">
                  <c:v>16.711369999999999</c:v>
                </c:pt>
                <c:pt idx="62">
                  <c:v>17.771570000000001</c:v>
                </c:pt>
                <c:pt idx="63">
                  <c:v>17.5442</c:v>
                </c:pt>
                <c:pt idx="64">
                  <c:v>18.358720000000002</c:v>
                </c:pt>
                <c:pt idx="65">
                  <c:v>19.074359999999999</c:v>
                </c:pt>
                <c:pt idx="66">
                  <c:v>19.778319999999908</c:v>
                </c:pt>
                <c:pt idx="67">
                  <c:v>21.807269999999999</c:v>
                </c:pt>
                <c:pt idx="68">
                  <c:v>21.249419999999901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3C6F-4DE5-9E6D-C09C9DD2CFE0}"/>
            </c:ext>
          </c:extLst>
        </c:ser>
        <c:ser>
          <c:idx val="1"/>
          <c:order val="1"/>
          <c:tx>
            <c:strRef>
              <c:f>us_trademerchtotal_576773281782!$A$21</c:f>
              <c:strCache>
                <c:ptCount val="1"/>
                <c:pt idx="0">
                  <c:v>South America and Central America</c:v>
                </c:pt>
              </c:strCache>
            </c:strRef>
          </c:tx>
          <c:spPr>
            <a:ln>
              <a:solidFill>
                <a:srgbClr val="0000FF"/>
              </a:solidFill>
            </a:ln>
          </c:spPr>
          <c:marker>
            <c:symbol val="none"/>
          </c:marker>
          <c:cat>
            <c:numRef>
              <c:f>us_trademerchtotal_576773281782!$B$19:$BR$19</c:f>
              <c:numCache>
                <c:formatCode>General</c:formatCode>
                <c:ptCount val="69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</c:numCache>
            </c:numRef>
          </c:cat>
          <c:val>
            <c:numRef>
              <c:f>us_trademerchtotal_576773281782!$B$21:$BR$21</c:f>
              <c:numCache>
                <c:formatCode>General</c:formatCode>
                <c:ptCount val="69"/>
                <c:pt idx="0">
                  <c:v>9.8709200000000035</c:v>
                </c:pt>
                <c:pt idx="1">
                  <c:v>8.324250000000001</c:v>
                </c:pt>
                <c:pt idx="2">
                  <c:v>9.1447199999999995</c:v>
                </c:pt>
                <c:pt idx="3">
                  <c:v>8.1404300000000003</c:v>
                </c:pt>
                <c:pt idx="4">
                  <c:v>7.7810600000000134</c:v>
                </c:pt>
                <c:pt idx="5">
                  <c:v>8.5604300000000357</c:v>
                </c:pt>
                <c:pt idx="6">
                  <c:v>8.15</c:v>
                </c:pt>
                <c:pt idx="7">
                  <c:v>7.6840399999999836</c:v>
                </c:pt>
                <c:pt idx="8">
                  <c:v>7.4365899999999998</c:v>
                </c:pt>
                <c:pt idx="9">
                  <c:v>6.9859999999999998</c:v>
                </c:pt>
                <c:pt idx="10">
                  <c:v>6.7630299999999997</c:v>
                </c:pt>
                <c:pt idx="11">
                  <c:v>6.3214899999999945</c:v>
                </c:pt>
                <c:pt idx="12">
                  <c:v>5.9441499999999996</c:v>
                </c:pt>
                <c:pt idx="13">
                  <c:v>5.7649799999999845</c:v>
                </c:pt>
                <c:pt idx="14">
                  <c:v>5.8065799999999985</c:v>
                </c:pt>
                <c:pt idx="15">
                  <c:v>5.6065199999999855</c:v>
                </c:pt>
                <c:pt idx="16">
                  <c:v>5.4384399999999999</c:v>
                </c:pt>
                <c:pt idx="17">
                  <c:v>5.3066399999999998</c:v>
                </c:pt>
                <c:pt idx="18">
                  <c:v>5.1306900000000004</c:v>
                </c:pt>
                <c:pt idx="19">
                  <c:v>5.1042899999999856</c:v>
                </c:pt>
                <c:pt idx="20">
                  <c:v>4.7152099999999999</c:v>
                </c:pt>
                <c:pt idx="21">
                  <c:v>4.6714900000000004</c:v>
                </c:pt>
                <c:pt idx="22">
                  <c:v>4.4938599999999997</c:v>
                </c:pt>
                <c:pt idx="23">
                  <c:v>3.9556599999999889</c:v>
                </c:pt>
                <c:pt idx="24">
                  <c:v>3.8157599999999907</c:v>
                </c:pt>
                <c:pt idx="25">
                  <c:v>4.0404200000000001</c:v>
                </c:pt>
                <c:pt idx="26">
                  <c:v>4.3503400000000001</c:v>
                </c:pt>
                <c:pt idx="27">
                  <c:v>3.7541899999999999</c:v>
                </c:pt>
                <c:pt idx="28">
                  <c:v>3.8750199999999912</c:v>
                </c:pt>
                <c:pt idx="29">
                  <c:v>4.0452899999999996</c:v>
                </c:pt>
                <c:pt idx="30">
                  <c:v>3.8050099999999967</c:v>
                </c:pt>
                <c:pt idx="31">
                  <c:v>4.0222699999999998</c:v>
                </c:pt>
                <c:pt idx="32">
                  <c:v>4.33514</c:v>
                </c:pt>
                <c:pt idx="33">
                  <c:v>4.79331</c:v>
                </c:pt>
                <c:pt idx="34">
                  <c:v>4.6296600000000003</c:v>
                </c:pt>
                <c:pt idx="35">
                  <c:v>4.7761000000000013</c:v>
                </c:pt>
                <c:pt idx="36">
                  <c:v>5.0812700000000124</c:v>
                </c:pt>
                <c:pt idx="37">
                  <c:v>4.8374199999999945</c:v>
                </c:pt>
                <c:pt idx="38">
                  <c:v>3.7672400000000001</c:v>
                </c:pt>
                <c:pt idx="39">
                  <c:v>3.6568999999999967</c:v>
                </c:pt>
                <c:pt idx="40">
                  <c:v>3.7606000000000002</c:v>
                </c:pt>
                <c:pt idx="41">
                  <c:v>3.89838</c:v>
                </c:pt>
                <c:pt idx="42">
                  <c:v>3.7848299999999999</c:v>
                </c:pt>
                <c:pt idx="43">
                  <c:v>3.77176</c:v>
                </c:pt>
                <c:pt idx="44">
                  <c:v>3.7367399999999997</c:v>
                </c:pt>
                <c:pt idx="45">
                  <c:v>4.0145699999999955</c:v>
                </c:pt>
                <c:pt idx="46">
                  <c:v>4.1272199999999826</c:v>
                </c:pt>
                <c:pt idx="47">
                  <c:v>4.2068599999999998</c:v>
                </c:pt>
                <c:pt idx="48">
                  <c:v>4.5533000000000001</c:v>
                </c:pt>
                <c:pt idx="49">
                  <c:v>4.9250799999999995</c:v>
                </c:pt>
                <c:pt idx="50">
                  <c:v>4.9378900000000003</c:v>
                </c:pt>
                <c:pt idx="51">
                  <c:v>5.0717700000000034</c:v>
                </c:pt>
                <c:pt idx="52">
                  <c:v>5.4086300000000014</c:v>
                </c:pt>
                <c:pt idx="53">
                  <c:v>5.4029999999999996</c:v>
                </c:pt>
                <c:pt idx="54">
                  <c:v>5.2483199999999997</c:v>
                </c:pt>
                <c:pt idx="55">
                  <c:v>4.9117800000000003</c:v>
                </c:pt>
                <c:pt idx="56">
                  <c:v>4.9823500000000003</c:v>
                </c:pt>
                <c:pt idx="57">
                  <c:v>5.3294600000000001</c:v>
                </c:pt>
                <c:pt idx="58">
                  <c:v>5.4949899999999845</c:v>
                </c:pt>
                <c:pt idx="59">
                  <c:v>5.3635099999999865</c:v>
                </c:pt>
                <c:pt idx="60">
                  <c:v>5.3793199999999999</c:v>
                </c:pt>
                <c:pt idx="61">
                  <c:v>5.4241999999999955</c:v>
                </c:pt>
                <c:pt idx="62">
                  <c:v>5.6486499999999999</c:v>
                </c:pt>
                <c:pt idx="63">
                  <c:v>5.8384799999999997</c:v>
                </c:pt>
                <c:pt idx="64">
                  <c:v>5.8816500000000014</c:v>
                </c:pt>
                <c:pt idx="65">
                  <c:v>5.6912799999999999</c:v>
                </c:pt>
                <c:pt idx="66">
                  <c:v>5.5191299999999996</c:v>
                </c:pt>
                <c:pt idx="67">
                  <c:v>5.4190600000000124</c:v>
                </c:pt>
                <c:pt idx="68">
                  <c:v>5.3908399999999945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3C6F-4DE5-9E6D-C09C9DD2CFE0}"/>
            </c:ext>
          </c:extLst>
        </c:ser>
        <c:ser>
          <c:idx val="2"/>
          <c:order val="2"/>
          <c:tx>
            <c:strRef>
              <c:f>us_trademerchtotal_576773281782!$A$22</c:f>
              <c:strCache>
                <c:ptCount val="1"/>
                <c:pt idx="0">
                  <c:v>Sub-Saharan Africa</c:v>
                </c:pt>
              </c:strCache>
            </c:strRef>
          </c:tx>
          <c:spPr>
            <a:ln>
              <a:solidFill>
                <a:srgbClr val="FF0000"/>
              </a:solidFill>
            </a:ln>
          </c:spPr>
          <c:marker>
            <c:symbol val="none"/>
          </c:marker>
          <c:cat>
            <c:numRef>
              <c:f>us_trademerchtotal_576773281782!$B$19:$BR$19</c:f>
              <c:numCache>
                <c:formatCode>General</c:formatCode>
                <c:ptCount val="69"/>
                <c:pt idx="0">
                  <c:v>1948</c:v>
                </c:pt>
                <c:pt idx="1">
                  <c:v>1949</c:v>
                </c:pt>
                <c:pt idx="2">
                  <c:v>1950</c:v>
                </c:pt>
                <c:pt idx="3">
                  <c:v>1951</c:v>
                </c:pt>
                <c:pt idx="4">
                  <c:v>1952</c:v>
                </c:pt>
                <c:pt idx="5">
                  <c:v>1953</c:v>
                </c:pt>
                <c:pt idx="6">
                  <c:v>1954</c:v>
                </c:pt>
                <c:pt idx="7">
                  <c:v>1955</c:v>
                </c:pt>
                <c:pt idx="8">
                  <c:v>1956</c:v>
                </c:pt>
                <c:pt idx="9">
                  <c:v>1957</c:v>
                </c:pt>
                <c:pt idx="10">
                  <c:v>1958</c:v>
                </c:pt>
                <c:pt idx="11">
                  <c:v>1959</c:v>
                </c:pt>
                <c:pt idx="12">
                  <c:v>1960</c:v>
                </c:pt>
                <c:pt idx="13">
                  <c:v>1961</c:v>
                </c:pt>
                <c:pt idx="14">
                  <c:v>1962</c:v>
                </c:pt>
                <c:pt idx="15">
                  <c:v>1963</c:v>
                </c:pt>
                <c:pt idx="16">
                  <c:v>1964</c:v>
                </c:pt>
                <c:pt idx="17">
                  <c:v>1965</c:v>
                </c:pt>
                <c:pt idx="18">
                  <c:v>1966</c:v>
                </c:pt>
                <c:pt idx="19">
                  <c:v>1967</c:v>
                </c:pt>
                <c:pt idx="20">
                  <c:v>1968</c:v>
                </c:pt>
                <c:pt idx="21">
                  <c:v>1969</c:v>
                </c:pt>
                <c:pt idx="22">
                  <c:v>1970</c:v>
                </c:pt>
                <c:pt idx="23">
                  <c:v>1971</c:v>
                </c:pt>
                <c:pt idx="24">
                  <c:v>1972</c:v>
                </c:pt>
                <c:pt idx="25">
                  <c:v>1973</c:v>
                </c:pt>
                <c:pt idx="26">
                  <c:v>1974</c:v>
                </c:pt>
                <c:pt idx="27">
                  <c:v>1975</c:v>
                </c:pt>
                <c:pt idx="28">
                  <c:v>1976</c:v>
                </c:pt>
                <c:pt idx="29">
                  <c:v>1977</c:v>
                </c:pt>
                <c:pt idx="30">
                  <c:v>1978</c:v>
                </c:pt>
                <c:pt idx="31">
                  <c:v>1979</c:v>
                </c:pt>
                <c:pt idx="32">
                  <c:v>1980</c:v>
                </c:pt>
                <c:pt idx="33">
                  <c:v>1981</c:v>
                </c:pt>
                <c:pt idx="34">
                  <c:v>1982</c:v>
                </c:pt>
                <c:pt idx="35">
                  <c:v>1983</c:v>
                </c:pt>
                <c:pt idx="36">
                  <c:v>1984</c:v>
                </c:pt>
                <c:pt idx="37">
                  <c:v>1985</c:v>
                </c:pt>
                <c:pt idx="38">
                  <c:v>1986</c:v>
                </c:pt>
                <c:pt idx="39">
                  <c:v>1987</c:v>
                </c:pt>
                <c:pt idx="40">
                  <c:v>1988</c:v>
                </c:pt>
                <c:pt idx="41">
                  <c:v>1989</c:v>
                </c:pt>
                <c:pt idx="42">
                  <c:v>1990</c:v>
                </c:pt>
                <c:pt idx="43">
                  <c:v>1991</c:v>
                </c:pt>
                <c:pt idx="44">
                  <c:v>1992</c:v>
                </c:pt>
                <c:pt idx="45">
                  <c:v>1993</c:v>
                </c:pt>
                <c:pt idx="46">
                  <c:v>1994</c:v>
                </c:pt>
                <c:pt idx="47">
                  <c:v>1995</c:v>
                </c:pt>
                <c:pt idx="48">
                  <c:v>1996</c:v>
                </c:pt>
                <c:pt idx="49">
                  <c:v>1997</c:v>
                </c:pt>
                <c:pt idx="50">
                  <c:v>1998</c:v>
                </c:pt>
                <c:pt idx="51">
                  <c:v>1999</c:v>
                </c:pt>
                <c:pt idx="52">
                  <c:v>2000</c:v>
                </c:pt>
                <c:pt idx="53">
                  <c:v>2001</c:v>
                </c:pt>
                <c:pt idx="54">
                  <c:v>2002</c:v>
                </c:pt>
                <c:pt idx="55">
                  <c:v>2003</c:v>
                </c:pt>
                <c:pt idx="56">
                  <c:v>2004</c:v>
                </c:pt>
                <c:pt idx="57">
                  <c:v>2005</c:v>
                </c:pt>
                <c:pt idx="58">
                  <c:v>2006</c:v>
                </c:pt>
                <c:pt idx="59">
                  <c:v>2007</c:v>
                </c:pt>
                <c:pt idx="60">
                  <c:v>2008</c:v>
                </c:pt>
                <c:pt idx="61">
                  <c:v>2009</c:v>
                </c:pt>
                <c:pt idx="62">
                  <c:v>2010</c:v>
                </c:pt>
                <c:pt idx="63">
                  <c:v>2011</c:v>
                </c:pt>
                <c:pt idx="64">
                  <c:v>2012</c:v>
                </c:pt>
                <c:pt idx="65">
                  <c:v>2013</c:v>
                </c:pt>
                <c:pt idx="66">
                  <c:v>2014</c:v>
                </c:pt>
                <c:pt idx="67">
                  <c:v>2015</c:v>
                </c:pt>
                <c:pt idx="68">
                  <c:v>2016</c:v>
                </c:pt>
              </c:numCache>
            </c:numRef>
          </c:cat>
          <c:val>
            <c:numRef>
              <c:f>us_trademerchtotal_576773281782!$B$22:$BR$22</c:f>
              <c:numCache>
                <c:formatCode>General</c:formatCode>
                <c:ptCount val="69"/>
                <c:pt idx="0">
                  <c:v>5.3653899999999846</c:v>
                </c:pt>
                <c:pt idx="1">
                  <c:v>5.3434900000000001</c:v>
                </c:pt>
                <c:pt idx="2">
                  <c:v>5.3100199999999855</c:v>
                </c:pt>
                <c:pt idx="3">
                  <c:v>5.0575499999999955</c:v>
                </c:pt>
                <c:pt idx="4">
                  <c:v>5.2850700000000002</c:v>
                </c:pt>
                <c:pt idx="5">
                  <c:v>5.3170399999999836</c:v>
                </c:pt>
                <c:pt idx="6">
                  <c:v>5.4577999999999998</c:v>
                </c:pt>
                <c:pt idx="7">
                  <c:v>5.2014100000000001</c:v>
                </c:pt>
                <c:pt idx="8">
                  <c:v>5.0839499999999997</c:v>
                </c:pt>
                <c:pt idx="9">
                  <c:v>4.71997</c:v>
                </c:pt>
                <c:pt idx="10">
                  <c:v>4.6445099999999826</c:v>
                </c:pt>
                <c:pt idx="11">
                  <c:v>4.8080299999999996</c:v>
                </c:pt>
                <c:pt idx="12">
                  <c:v>4.5232000000000001</c:v>
                </c:pt>
                <c:pt idx="13">
                  <c:v>4.3871799999999945</c:v>
                </c:pt>
                <c:pt idx="14">
                  <c:v>4.3535799999999965</c:v>
                </c:pt>
                <c:pt idx="15">
                  <c:v>4.4207900000000002</c:v>
                </c:pt>
                <c:pt idx="16">
                  <c:v>4.233360000000018</c:v>
                </c:pt>
                <c:pt idx="17">
                  <c:v>4.0673899999999845</c:v>
                </c:pt>
                <c:pt idx="18">
                  <c:v>4.0034700000000001</c:v>
                </c:pt>
                <c:pt idx="19">
                  <c:v>3.8799499999999894</c:v>
                </c:pt>
                <c:pt idx="20">
                  <c:v>3.7734100000000002</c:v>
                </c:pt>
                <c:pt idx="21">
                  <c:v>3.7073200000000099</c:v>
                </c:pt>
                <c:pt idx="22">
                  <c:v>3.5613700000000001</c:v>
                </c:pt>
                <c:pt idx="23">
                  <c:v>3.4701599999999977</c:v>
                </c:pt>
                <c:pt idx="24">
                  <c:v>3.23427</c:v>
                </c:pt>
                <c:pt idx="25">
                  <c:v>3.3539399999999997</c:v>
                </c:pt>
                <c:pt idx="26">
                  <c:v>3.7211799999999999</c:v>
                </c:pt>
                <c:pt idx="27">
                  <c:v>3.3045800000000001</c:v>
                </c:pt>
                <c:pt idx="28">
                  <c:v>3.2561900000000001</c:v>
                </c:pt>
                <c:pt idx="29">
                  <c:v>3.3837600000000001</c:v>
                </c:pt>
                <c:pt idx="30">
                  <c:v>2.9746399999999977</c:v>
                </c:pt>
                <c:pt idx="31">
                  <c:v>3.3634200000000001</c:v>
                </c:pt>
                <c:pt idx="32">
                  <c:v>3.7987000000000002</c:v>
                </c:pt>
                <c:pt idx="33">
                  <c:v>3.0514399999999977</c:v>
                </c:pt>
                <c:pt idx="34">
                  <c:v>2.71922</c:v>
                </c:pt>
                <c:pt idx="35">
                  <c:v>2.6944900000000001</c:v>
                </c:pt>
                <c:pt idx="36">
                  <c:v>2.6108699999999967</c:v>
                </c:pt>
                <c:pt idx="37">
                  <c:v>2.5830700000000002</c:v>
                </c:pt>
                <c:pt idx="38">
                  <c:v>2.1406200000000002</c:v>
                </c:pt>
                <c:pt idx="39">
                  <c:v>2.1119599999999967</c:v>
                </c:pt>
                <c:pt idx="40">
                  <c:v>1.90507</c:v>
                </c:pt>
                <c:pt idx="41">
                  <c:v>1.88096</c:v>
                </c:pt>
                <c:pt idx="42">
                  <c:v>1.9565500000000045</c:v>
                </c:pt>
                <c:pt idx="43">
                  <c:v>1.82053</c:v>
                </c:pt>
                <c:pt idx="44">
                  <c:v>1.70695</c:v>
                </c:pt>
                <c:pt idx="45">
                  <c:v>1.66757</c:v>
                </c:pt>
                <c:pt idx="46">
                  <c:v>1.51091</c:v>
                </c:pt>
                <c:pt idx="47">
                  <c:v>1.4811199999999998</c:v>
                </c:pt>
                <c:pt idx="48">
                  <c:v>1.59148</c:v>
                </c:pt>
                <c:pt idx="49">
                  <c:v>1.55335</c:v>
                </c:pt>
                <c:pt idx="50">
                  <c:v>1.32456</c:v>
                </c:pt>
                <c:pt idx="51">
                  <c:v>1.3821399999999999</c:v>
                </c:pt>
                <c:pt idx="52">
                  <c:v>1.4659799999999952</c:v>
                </c:pt>
                <c:pt idx="53">
                  <c:v>1.4541299999999955</c:v>
                </c:pt>
                <c:pt idx="54">
                  <c:v>1.47715</c:v>
                </c:pt>
                <c:pt idx="55">
                  <c:v>1.5457699999999952</c:v>
                </c:pt>
                <c:pt idx="56">
                  <c:v>1.7196899999999959</c:v>
                </c:pt>
                <c:pt idx="57">
                  <c:v>1.89642</c:v>
                </c:pt>
                <c:pt idx="58">
                  <c:v>1.9364600000000001</c:v>
                </c:pt>
                <c:pt idx="59">
                  <c:v>1.9959100000000001</c:v>
                </c:pt>
                <c:pt idx="60">
                  <c:v>2.1988499999999922</c:v>
                </c:pt>
                <c:pt idx="61">
                  <c:v>2.0695100000000002</c:v>
                </c:pt>
                <c:pt idx="62">
                  <c:v>2.32043</c:v>
                </c:pt>
                <c:pt idx="63">
                  <c:v>2.4439799999999998</c:v>
                </c:pt>
                <c:pt idx="64">
                  <c:v>2.37351</c:v>
                </c:pt>
                <c:pt idx="65">
                  <c:v>2.2377099999999999</c:v>
                </c:pt>
                <c:pt idx="66">
                  <c:v>2.1250499999999977</c:v>
                </c:pt>
                <c:pt idx="67">
                  <c:v>1.74814</c:v>
                </c:pt>
                <c:pt idx="68">
                  <c:v>1.5616999999999952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3C6F-4DE5-9E6D-C09C9DD2CFE0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smooth val="0"/>
        <c:axId val="52254208"/>
        <c:axId val="52255744"/>
      </c:lineChart>
      <c:catAx>
        <c:axId val="52254208"/>
        <c:scaling>
          <c:orientation val="minMax"/>
        </c:scaling>
        <c:delete val="0"/>
        <c:axPos val="b"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2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255744"/>
        <c:crosses val="autoZero"/>
        <c:auto val="1"/>
        <c:lblAlgn val="ctr"/>
        <c:lblOffset val="100"/>
        <c:noMultiLvlLbl val="0"/>
      </c:catAx>
      <c:valAx>
        <c:axId val="52255744"/>
        <c:scaling>
          <c:orientation val="minMax"/>
        </c:scaling>
        <c:delete val="0"/>
        <c:axPos val="l"/>
        <c:majorGridlines/>
        <c:numFmt formatCode="General" sourceLinked="1"/>
        <c:majorTickMark val="out"/>
        <c:minorTickMark val="none"/>
        <c:tickLblPos val="nextTo"/>
        <c:txPr>
          <a:bodyPr/>
          <a:lstStyle/>
          <a:p>
            <a:pPr>
              <a:defRPr sz="1400" b="1">
                <a:latin typeface="Times New Roman" pitchFamily="18" charset="0"/>
                <a:cs typeface="Times New Roman" pitchFamily="18" charset="0"/>
              </a:defRPr>
            </a:pPr>
            <a:endParaRPr lang="nl-BE"/>
          </a:p>
        </c:txPr>
        <c:crossAx val="52254208"/>
        <c:crosses val="autoZero"/>
        <c:crossBetween val="between"/>
      </c:valAx>
    </c:plotArea>
    <c:legend>
      <c:legendPos val="r"/>
      <c:layout>
        <c:manualLayout>
          <c:xMode val="edge"/>
          <c:yMode val="edge"/>
          <c:x val="0.83722316804993957"/>
          <c:y val="1.7209719752772846E-2"/>
          <c:w val="0.1504880471022218"/>
          <c:h val="0.96458216160479937"/>
        </c:manualLayout>
      </c:layout>
      <c:overlay val="0"/>
      <c:txPr>
        <a:bodyPr/>
        <a:lstStyle/>
        <a:p>
          <a:pPr>
            <a:defRPr sz="1400" b="1">
              <a:latin typeface="Times New Roman" pitchFamily="18" charset="0"/>
              <a:cs typeface="Times New Roman" pitchFamily="18" charset="0"/>
            </a:defRPr>
          </a:pPr>
          <a:endParaRPr lang="nl-BE"/>
        </a:p>
      </c:txPr>
    </c:legend>
    <c:plotVisOnly val="1"/>
    <c:dispBlanksAs val="gap"/>
    <c:showDLblsOverMax val="0"/>
  </c:chart>
  <c:externalData r:id="rId1">
    <c:autoUpdate val="0"/>
  </c:externalData>
</c:chartSpace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49688" y="0"/>
            <a:ext cx="2946400" cy="4968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62468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917575" y="744538"/>
            <a:ext cx="4962525" cy="3722687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536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79450" y="4714875"/>
            <a:ext cx="5438775" cy="44672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noProof="0" smtClean="0"/>
              <a:t>Cliquez pour modifier les styles du texte du masque</a:t>
            </a:r>
          </a:p>
          <a:p>
            <a:pPr lvl="1"/>
            <a:r>
              <a:rPr lang="en-GB" noProof="0" smtClean="0"/>
              <a:t>Deuxième niveau</a:t>
            </a:r>
          </a:p>
          <a:p>
            <a:pPr lvl="2"/>
            <a:r>
              <a:rPr lang="en-GB" noProof="0" smtClean="0"/>
              <a:t>Troisième niveau</a:t>
            </a:r>
          </a:p>
          <a:p>
            <a:pPr lvl="3"/>
            <a:r>
              <a:rPr lang="en-GB" noProof="0" smtClean="0"/>
              <a:t>Quatrième niveau</a:t>
            </a:r>
          </a:p>
          <a:p>
            <a:pPr lvl="4"/>
            <a:r>
              <a:rPr lang="en-GB" noProof="0" smtClean="0"/>
              <a:t>Cinquième niveau</a:t>
            </a:r>
          </a:p>
        </p:txBody>
      </p:sp>
      <p:sp>
        <p:nvSpPr>
          <p:cNvPr id="1536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cs typeface="+mn-cs"/>
              </a:defRPr>
            </a:lvl1pPr>
          </a:lstStyle>
          <a:p>
            <a:pPr>
              <a:defRPr/>
            </a:pPr>
            <a:endParaRPr lang="en-GB"/>
          </a:p>
        </p:txBody>
      </p:sp>
      <p:sp>
        <p:nvSpPr>
          <p:cNvPr id="1536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49688" y="9428163"/>
            <a:ext cx="2946400" cy="49688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cs typeface="+mn-cs"/>
              </a:defRPr>
            </a:lvl1pPr>
          </a:lstStyle>
          <a:p>
            <a:pPr>
              <a:defRPr/>
            </a:pPr>
            <a:fld id="{A9642669-50EB-438E-B5C9-D3CEE94273D5}" type="slidenum">
              <a:rPr lang="en-GB"/>
              <a:pPr>
                <a:defRPr/>
              </a:pPr>
              <a:t>‹#›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19145537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.xml"/></Relationships>
</file>

<file path=ppt/notesSlides/_rels/notesSlide10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0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0.xml"/></Relationships>
</file>

<file path=ppt/notesSlides/_rels/notesSlide11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1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1.xml"/></Relationships>
</file>

<file path=ppt/notesSlides/_rels/notesSlide1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2.xml"/></Relationships>
</file>

<file path=ppt/notesSlides/_rels/notesSlide1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3.xml"/></Relationships>
</file>

<file path=ppt/notesSlides/_rels/notesSlide1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4.xml"/></Relationships>
</file>

<file path=ppt/notesSlides/_rels/notesSlide1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5.xml"/></Relationships>
</file>

<file path=ppt/notesSlides/_rels/notesSlide1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6.xml"/></Relationships>
</file>

<file path=ppt/notesSlides/_rels/notesSlide1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7.xml"/></Relationships>
</file>

<file path=ppt/notesSlides/_rels/notesSlide1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1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18.xml"/></Relationships>
</file>

<file path=ppt/notesSlides/_rels/notesSlide2.xml.rels><?xml version="1.0" encoding="UTF-8" standalone="yes"?>
<Relationships xmlns="http://schemas.openxmlformats.org/package/2006/relationships"><Relationship Id="rId3" Type="http://schemas.openxmlformats.org/officeDocument/2006/relationships/slide" Target="../slides/slide2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2.xml"/></Relationships>
</file>

<file path=ppt/notesSlides/_rels/notesSlide3.xml.rels><?xml version="1.0" encoding="UTF-8" standalone="yes"?>
<Relationships xmlns="http://schemas.openxmlformats.org/package/2006/relationships"><Relationship Id="rId3" Type="http://schemas.openxmlformats.org/officeDocument/2006/relationships/slide" Target="../slides/slide3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3.xml"/></Relationships>
</file>

<file path=ppt/notesSlides/_rels/notesSlide4.xml.rels><?xml version="1.0" encoding="UTF-8" standalone="yes"?>
<Relationships xmlns="http://schemas.openxmlformats.org/package/2006/relationships"><Relationship Id="rId3" Type="http://schemas.openxmlformats.org/officeDocument/2006/relationships/slide" Target="../slides/slide4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4.xml"/></Relationships>
</file>

<file path=ppt/notesSlides/_rels/notesSlide5.xml.rels><?xml version="1.0" encoding="UTF-8" standalone="yes"?>
<Relationships xmlns="http://schemas.openxmlformats.org/package/2006/relationships"><Relationship Id="rId3" Type="http://schemas.openxmlformats.org/officeDocument/2006/relationships/slide" Target="../slides/slide5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5.xml"/></Relationships>
</file>

<file path=ppt/notesSlides/_rels/notesSlide6.xml.rels><?xml version="1.0" encoding="UTF-8" standalone="yes"?>
<Relationships xmlns="http://schemas.openxmlformats.org/package/2006/relationships"><Relationship Id="rId3" Type="http://schemas.openxmlformats.org/officeDocument/2006/relationships/slide" Target="../slides/slide6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6.xml"/></Relationships>
</file>

<file path=ppt/notesSlides/_rels/notesSlide7.xml.rels><?xml version="1.0" encoding="UTF-8" standalone="yes"?>
<Relationships xmlns="http://schemas.openxmlformats.org/package/2006/relationships"><Relationship Id="rId3" Type="http://schemas.openxmlformats.org/officeDocument/2006/relationships/slide" Target="../slides/slide7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7.xml"/></Relationships>
</file>

<file path=ppt/notesSlides/_rels/notesSlide8.xml.rels><?xml version="1.0" encoding="UTF-8" standalone="yes"?>
<Relationships xmlns="http://schemas.openxmlformats.org/package/2006/relationships"><Relationship Id="rId3" Type="http://schemas.openxmlformats.org/officeDocument/2006/relationships/slide" Target="../slides/slide8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8.xml"/></Relationships>
</file>

<file path=ppt/notesSlides/_rels/notesSlide9.xml.rels><?xml version="1.0" encoding="UTF-8" standalone="yes"?>
<Relationships xmlns="http://schemas.openxmlformats.org/package/2006/relationships"><Relationship Id="rId3" Type="http://schemas.openxmlformats.org/officeDocument/2006/relationships/slide" Target="../slides/slide9.xml"/><Relationship Id="rId2" Type="http://schemas.openxmlformats.org/officeDocument/2006/relationships/notesMaster" Target="../notesMasters/notesMaster1.xml"/><Relationship Id="rId1" Type="http://schemas.openxmlformats.org/officeDocument/2006/relationships/tags" Target="../tags/tag9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96755289"/>
      </p:ext>
    </p:extLst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10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034294490"/>
      </p:ext>
    </p:extLst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11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8348348"/>
      </p:ext>
    </p:extLst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26467268"/>
      </p:ext>
    </p:extLst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48408293"/>
      </p:ext>
    </p:extLst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93564988"/>
      </p:ext>
    </p:extLst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870400843"/>
      </p:ext>
    </p:extLst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10085019"/>
      </p:ext>
    </p:extLst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560149136"/>
      </p:ext>
    </p:extLst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18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486295919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2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3820027330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3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939491234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4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504248454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5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251253155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6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367064970"/>
      </p:ext>
    </p:extLst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7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1179580561"/>
      </p:ext>
    </p:extLst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8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264808135"/>
      </p:ext>
    </p:extLst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  <p:custDataLst>
              <p:tags r:id="rId1"/>
            </p:custDataLst>
          </p:nvPr>
        </p:nvSpPr>
        <p:spPr/>
        <p:txBody>
          <a:bodyPr/>
          <a:lstStyle/>
          <a:p>
            <a:endParaRPr lang="nl-BE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pPr>
              <a:defRPr/>
            </a:pPr>
            <a:fld id="{A9642669-50EB-438E-B5C9-D3CEE94273D5}" type="slidenum">
              <a:rPr lang="en-GB" smtClean="0"/>
              <a:pPr>
                <a:defRPr/>
              </a:pPr>
              <a:t>9</a:t>
            </a:fld>
            <a:endParaRPr lang="en-GB"/>
          </a:p>
        </p:txBody>
      </p:sp>
    </p:spTree>
    <p:extLst>
      <p:ext uri="{BB962C8B-B14F-4D97-AF65-F5344CB8AC3E}">
        <p14:creationId xmlns:p14="http://schemas.microsoft.com/office/powerpoint/2010/main" val="533485724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Freeform 7"/>
          <p:cNvSpPr>
            <a:spLocks noChangeArrowheads="1"/>
          </p:cNvSpPr>
          <p:nvPr/>
        </p:nvSpPr>
        <p:spPr bwMode="auto">
          <a:xfrm>
            <a:off x="609600" y="1219200"/>
            <a:ext cx="7924800" cy="9144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2540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5" name="Line 8"/>
          <p:cNvSpPr>
            <a:spLocks noChangeShapeType="1"/>
          </p:cNvSpPr>
          <p:nvPr/>
        </p:nvSpPr>
        <p:spPr bwMode="auto">
          <a:xfrm>
            <a:off x="1981200" y="3962400"/>
            <a:ext cx="6511925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ctrTitle"/>
          </p:nvPr>
        </p:nvSpPr>
        <p:spPr>
          <a:xfrm>
            <a:off x="914400" y="1524000"/>
            <a:ext cx="7623175" cy="1752600"/>
          </a:xfrm>
        </p:spPr>
        <p:txBody>
          <a:bodyPr/>
          <a:lstStyle>
            <a:lvl1pPr>
              <a:defRPr sz="5000"/>
            </a:lvl1pPr>
          </a:lstStyle>
          <a:p>
            <a:r>
              <a:rPr lang="en-GB" altLang="en-US"/>
              <a:t>Cliquez pour modifier le style du titre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ubTitle" idx="1"/>
          </p:nvPr>
        </p:nvSpPr>
        <p:spPr>
          <a:xfrm>
            <a:off x="1981200" y="3962400"/>
            <a:ext cx="6553200" cy="1752600"/>
          </a:xfrm>
        </p:spPr>
        <p:txBody>
          <a:bodyPr/>
          <a:lstStyle>
            <a:lvl1pPr marL="0" indent="0">
              <a:buFont typeface="Wingdings" pitchFamily="2" charset="2"/>
              <a:buNone/>
              <a:defRPr sz="2800"/>
            </a:lvl1pPr>
          </a:lstStyle>
          <a:p>
            <a:r>
              <a:rPr lang="en-GB" altLang="en-US"/>
              <a:t>Cliquez pour modifier le style des sous-titres du masque</a:t>
            </a:r>
          </a:p>
        </p:txBody>
      </p:sp>
      <p:sp>
        <p:nvSpPr>
          <p:cNvPr id="6" name="Rectangle 4"/>
          <p:cNvSpPr>
            <a:spLocks noGrp="1" noChangeArrowheads="1"/>
          </p:cNvSpPr>
          <p:nvPr>
            <p:ph type="dt" sz="half" idx="10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5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43638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6"/>
          <p:cNvSpPr>
            <a:spLocks noGrp="1" noChangeArrowheads="1"/>
          </p:cNvSpPr>
          <p:nvPr>
            <p:ph type="sldNum" sz="quarter" idx="12"/>
          </p:nvPr>
        </p:nvSpPr>
        <p:spPr/>
        <p:txBody>
          <a:bodyPr/>
          <a:lstStyle>
            <a:lvl1pPr>
              <a:defRPr/>
            </a:lvl1pPr>
          </a:lstStyle>
          <a:p>
            <a:pPr>
              <a:defRPr/>
            </a:pPr>
            <a:fld id="{692B970D-8694-4079-8697-D8355607A88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EF7108C2-2F9F-4A70-800A-D81F94EF64CB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629400" y="277813"/>
            <a:ext cx="2057400" cy="5853112"/>
          </a:xfrm>
        </p:spPr>
        <p:txBody>
          <a:bodyPr vert="eaVert"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277813"/>
            <a:ext cx="6019800" cy="5853112"/>
          </a:xfrm>
        </p:spPr>
        <p:txBody>
          <a:bodyPr vert="eaVert"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0B999754-A4FD-4F4F-96AD-46BB67B6758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2257C50-43C8-4C4B-9CBC-74C0A13AA47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Titre de sec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/>
          <a:lstStyle>
            <a:lvl1pPr algn="l">
              <a:defRPr sz="4000" b="1" cap="all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9C48E5B-6BA0-4596-A7D3-5BB29C5D7E44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30725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D71BCAD-879A-4856-8C85-777A8EA8C6E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</p:spPr>
        <p:txBody>
          <a:bodyPr/>
          <a:lstStyle>
            <a:lvl1pPr>
              <a:defRPr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7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8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430E582-125A-4510-AB5F-383253BD384D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5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9046DBC-2734-4D3F-A59F-C7ABB2F6EE51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3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4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C88306EE-69E7-4566-8270-CB5C25374605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  <a:p>
            <a:pPr lvl="1"/>
            <a:r>
              <a:rPr lang="fr-FR" smtClean="0"/>
              <a:t>Deuxième niveau</a:t>
            </a:r>
          </a:p>
          <a:p>
            <a:pPr lvl="2"/>
            <a:r>
              <a:rPr lang="fr-FR" smtClean="0"/>
              <a:t>Troisième niveau</a:t>
            </a:r>
          </a:p>
          <a:p>
            <a:pPr lvl="3"/>
            <a:r>
              <a:rPr lang="fr-FR" smtClean="0"/>
              <a:t>Quatrième niveau</a:t>
            </a:r>
          </a:p>
          <a:p>
            <a:pPr lvl="4"/>
            <a:r>
              <a:rPr lang="fr-FR" smtClean="0"/>
              <a:t>Cinquième niveau</a:t>
            </a:r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DD210E2F-5EBD-46C7-8575-DD37D66A9539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fr-FR" smtClean="0"/>
              <a:t>Cliquez pour modifier le style du titre</a:t>
            </a:r>
            <a:endParaRPr lang="fr-FR"/>
          </a:p>
        </p:txBody>
      </p:sp>
      <p:sp>
        <p:nvSpPr>
          <p:cNvPr id="3" name="Espace réservé pour une image 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fr-FR" noProof="0" smtClean="0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 smtClean="0"/>
              <a:t>Cliquez pour modifier les styles du texte du masque</a:t>
            </a:r>
          </a:p>
        </p:txBody>
      </p:sp>
      <p:sp>
        <p:nvSpPr>
          <p:cNvPr id="5" name="Rectangle 4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6" name="Rectangle 5"/>
          <p:cNvSpPr>
            <a:spLocks noGrp="1" noChangeArrowheads="1"/>
          </p:cNvSpPr>
          <p:nvPr>
            <p:ph type="ftr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7" name="Rectangle 6"/>
          <p:cNvSpPr>
            <a:spLocks noGrp="1" noChangeArrowheads="1"/>
          </p:cNvSpPr>
          <p:nvPr>
            <p:ph type="sldNum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C2A04-8AC6-42D7-9A25-577F7447CC30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2"/>
          <p:cNvSpPr>
            <a:spLocks noGrp="1" noChangeArrowheads="1"/>
          </p:cNvSpPr>
          <p:nvPr>
            <p:ph type="title"/>
          </p:nvPr>
        </p:nvSpPr>
        <p:spPr bwMode="auto">
          <a:xfrm>
            <a:off x="457200" y="277813"/>
            <a:ext cx="8229600" cy="11398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modifier le style du titre</a:t>
            </a:r>
          </a:p>
        </p:txBody>
      </p:sp>
      <p:sp>
        <p:nvSpPr>
          <p:cNvPr id="1027" name="Rectangle 3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307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GB" altLang="en-US" smtClean="0"/>
              <a:t>Cliquez pour modifier les styles du texte du masque</a:t>
            </a:r>
          </a:p>
          <a:p>
            <a:pPr lvl="1"/>
            <a:r>
              <a:rPr lang="en-GB" altLang="en-US" smtClean="0"/>
              <a:t>Deuxième niveau</a:t>
            </a:r>
          </a:p>
          <a:p>
            <a:pPr lvl="2"/>
            <a:r>
              <a:rPr lang="en-GB" altLang="en-US" smtClean="0"/>
              <a:t>Troisième niveau</a:t>
            </a:r>
          </a:p>
          <a:p>
            <a:pPr lvl="3"/>
            <a:r>
              <a:rPr lang="en-GB" altLang="en-US" smtClean="0"/>
              <a:t>Quatrième niveau</a:t>
            </a:r>
          </a:p>
          <a:p>
            <a:pPr lvl="4"/>
            <a:r>
              <a:rPr lang="en-GB" altLang="en-US" smtClean="0"/>
              <a:t>Cinquième niveau</a:t>
            </a:r>
          </a:p>
        </p:txBody>
      </p:sp>
      <p:sp>
        <p:nvSpPr>
          <p:cNvPr id="9220" name="Rectangle 4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1" name="Rectangle 5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endParaRPr lang="en-GB" altLang="en-US"/>
          </a:p>
        </p:txBody>
      </p:sp>
      <p:sp>
        <p:nvSpPr>
          <p:cNvPr id="9222" name="Rectangle 6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3638"/>
            <a:ext cx="21336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>
                <a:latin typeface="+mj-lt"/>
                <a:cs typeface="+mn-cs"/>
              </a:defRPr>
            </a:lvl1pPr>
          </a:lstStyle>
          <a:p>
            <a:pPr>
              <a:defRPr/>
            </a:pPr>
            <a:fld id="{6225088F-F680-46B6-B2EE-A50E5EA3857A}" type="slidenum">
              <a:rPr lang="en-GB" altLang="en-US"/>
              <a:pPr>
                <a:defRPr/>
              </a:pPr>
              <a:t>‹#›</a:t>
            </a:fld>
            <a:endParaRPr lang="en-GB" altLang="en-US"/>
          </a:p>
        </p:txBody>
      </p:sp>
      <p:sp>
        <p:nvSpPr>
          <p:cNvPr id="9223" name="Freeform 7"/>
          <p:cNvSpPr>
            <a:spLocks noChangeArrowheads="1"/>
          </p:cNvSpPr>
          <p:nvPr/>
        </p:nvSpPr>
        <p:spPr bwMode="auto">
          <a:xfrm>
            <a:off x="381000" y="228600"/>
            <a:ext cx="8229600" cy="609600"/>
          </a:xfrm>
          <a:custGeom>
            <a:avLst/>
            <a:gdLst/>
            <a:ahLst/>
            <a:cxnLst>
              <a:cxn ang="0">
                <a:pos x="0" y="1000"/>
              </a:cxn>
              <a:cxn ang="0">
                <a:pos x="0" y="0"/>
              </a:cxn>
              <a:cxn ang="0">
                <a:pos x="1000" y="0"/>
              </a:cxn>
            </a:cxnLst>
            <a:rect l="0" t="0" r="r" b="b"/>
            <a:pathLst>
              <a:path w="1000" h="1000">
                <a:moveTo>
                  <a:pt x="0" y="1000"/>
                </a:moveTo>
                <a:lnTo>
                  <a:pt x="0" y="0"/>
                </a:lnTo>
                <a:lnTo>
                  <a:pt x="1000" y="0"/>
                </a:lnTo>
              </a:path>
            </a:pathLst>
          </a:custGeom>
          <a:noFill/>
          <a:ln w="19050" cap="flat" cmpd="sng">
            <a:solidFill>
              <a:schemeClr val="accent1"/>
            </a:solidFill>
            <a:prstDash val="solid"/>
            <a:miter lim="800000"/>
            <a:headEnd/>
            <a:tailEnd/>
          </a:ln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  <p:sp>
        <p:nvSpPr>
          <p:cNvPr id="9224" name="Line 8"/>
          <p:cNvSpPr>
            <a:spLocks noChangeShapeType="1"/>
          </p:cNvSpPr>
          <p:nvPr/>
        </p:nvSpPr>
        <p:spPr bwMode="auto">
          <a:xfrm>
            <a:off x="457200" y="6172200"/>
            <a:ext cx="8229600" cy="0"/>
          </a:xfrm>
          <a:prstGeom prst="line">
            <a:avLst/>
          </a:prstGeom>
          <a:noFill/>
          <a:ln w="19050">
            <a:solidFill>
              <a:schemeClr val="accent1"/>
            </a:solidFill>
            <a:round/>
            <a:headEnd/>
            <a:tailEnd/>
          </a:ln>
          <a:effectLst/>
        </p:spPr>
        <p:txBody>
          <a:bodyPr/>
          <a:lstStyle/>
          <a:p>
            <a:pPr>
              <a:defRPr/>
            </a:pPr>
            <a:endParaRPr lang="fr-FR">
              <a:cs typeface="+mn-cs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4443" r:id="rId1"/>
    <p:sldLayoutId id="2147484433" r:id="rId2"/>
    <p:sldLayoutId id="2147484434" r:id="rId3"/>
    <p:sldLayoutId id="2147484435" r:id="rId4"/>
    <p:sldLayoutId id="2147484436" r:id="rId5"/>
    <p:sldLayoutId id="2147484437" r:id="rId6"/>
    <p:sldLayoutId id="2147484438" r:id="rId7"/>
    <p:sldLayoutId id="2147484439" r:id="rId8"/>
    <p:sldLayoutId id="2147484440" r:id="rId9"/>
    <p:sldLayoutId id="2147484441" r:id="rId10"/>
    <p:sldLayoutId id="2147484442" r:id="rId11"/>
  </p:sldLayoutIdLst>
  <p:timing>
    <p:tnLst>
      <p:par>
        <p:cTn id="1" dur="indefinite" restart="never" nodeType="tmRoot"/>
      </p:par>
    </p:tnLst>
  </p:timing>
  <p:hf hdr="0" ftr="0" dt="0"/>
  <p:txStyles>
    <p:titleStyle>
      <a:lvl1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+mj-lt"/>
          <a:ea typeface="+mj-ea"/>
          <a:cs typeface="+mj-cs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5pPr>
      <a:lvl6pPr marL="4572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6pPr>
      <a:lvl7pPr marL="9144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7pPr>
      <a:lvl8pPr marL="13716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8pPr>
      <a:lvl9pPr marL="1828800" algn="l" rtl="0" fontAlgn="base">
        <a:spcBef>
          <a:spcPct val="0"/>
        </a:spcBef>
        <a:spcAft>
          <a:spcPct val="0"/>
        </a:spcAft>
        <a:defRPr sz="4200">
          <a:solidFill>
            <a:schemeClr val="tx2"/>
          </a:solidFill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3000">
          <a:solidFill>
            <a:schemeClr val="tx1"/>
          </a:solidFill>
          <a:latin typeface="+mn-lt"/>
          <a:ea typeface="+mn-ea"/>
          <a:cs typeface="+mn-cs"/>
        </a:defRPr>
      </a:lvl1pPr>
      <a:lvl2pPr marL="669925" indent="-325438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60000"/>
        <a:buFont typeface="Wingdings" pitchFamily="2" charset="2"/>
        <a:buChar char="q"/>
        <a:defRPr sz="2600">
          <a:solidFill>
            <a:schemeClr val="tx1"/>
          </a:solidFill>
          <a:latin typeface="+mn-lt"/>
        </a:defRPr>
      </a:lvl2pPr>
      <a:lvl3pPr marL="1022350" indent="-350838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65000"/>
        <a:buFont typeface="Wingdings" pitchFamily="2" charset="2"/>
        <a:buChar char="n"/>
        <a:defRPr sz="2200">
          <a:solidFill>
            <a:schemeClr val="tx1"/>
          </a:solidFill>
          <a:latin typeface="+mn-lt"/>
        </a:defRPr>
      </a:lvl3pPr>
      <a:lvl4pPr marL="1339850" indent="-315913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q"/>
        <a:defRPr sz="2000">
          <a:solidFill>
            <a:schemeClr val="tx1"/>
          </a:solidFill>
          <a:latin typeface="+mn-lt"/>
        </a:defRPr>
      </a:lvl4pPr>
      <a:lvl5pPr marL="1681163" indent="-339725" algn="l" rtl="0" eaLnBrk="0" fontAlgn="base" hangingPunct="0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5pPr>
      <a:lvl6pPr marL="21383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6pPr>
      <a:lvl7pPr marL="25955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7pPr>
      <a:lvl8pPr marL="30527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8pPr>
      <a:lvl9pPr marL="3509963" indent="-339725" algn="l" rtl="0" fontAlgn="base">
        <a:spcBef>
          <a:spcPct val="20000"/>
        </a:spcBef>
        <a:spcAft>
          <a:spcPct val="0"/>
        </a:spcAft>
        <a:buClr>
          <a:schemeClr val="accent1"/>
        </a:buClr>
        <a:buSzPct val="75000"/>
        <a:buFont typeface="Wingdings" pitchFamily="2" charset="2"/>
        <a:buChar char="§"/>
        <a:defRPr sz="2000">
          <a:solidFill>
            <a:schemeClr val="tx1"/>
          </a:solidFill>
          <a:latin typeface="+mn-lt"/>
        </a:defRPr>
      </a:lvl9pPr>
    </p:bodyStyle>
    <p:otherStyle>
      <a:defPPr>
        <a:defRPr lang="fr-F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di.worldbank.org/table/4.4" TargetMode="Externa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chart" Target="../charts/chart7.xml"/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ww.worldbank.org/en/research/commodity-markets" TargetMode="External"/></Relationships>
</file>

<file path=ppt/slides/_rels/slide1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3" Type="http://schemas.openxmlformats.org/officeDocument/2006/relationships/chart" Target="../charts/chart8.xml"/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hyperlink" Target="http://unctadstat.unctad.org/" TargetMode="External"/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9.xml"/></Relationships>
</file>

<file path=ppt/slides/_rels/slide15.xml.rels><?xml version="1.0" encoding="UTF-8" standalone="yes"?>
<Relationships xmlns="http://schemas.openxmlformats.org/package/2006/relationships"><Relationship Id="rId3" Type="http://schemas.openxmlformats.org/officeDocument/2006/relationships/hyperlink" Target="http://unctadstat.unctad.org/" TargetMode="External"/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0.xml"/></Relationships>
</file>

<file path=ppt/slides/_rels/slide1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1.xml"/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ctadstat.unctad.org/wds/ReportFolders/reportFolders.aspx" TargetMode="Externa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12.xml"/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unctadstat.unctad.org/wds/ReportFolders/reportFolders.aspx?sCS_ChosenLang=en" TargetMode="Externa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www.ggdc.net/maddison" TargetMode="External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chart" Target="../charts/chart1.xm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chart" Target="../charts/chart2.xml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chart" Target="../charts/chart3.xm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chart" Target="../charts/chart4.xml"/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chart" Target="../charts/chart5.xml"/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chart" Target="../charts/chart6.xml"/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A28FD54B-4826-490B-A9DB-6A6B5A52A5FF}" type="slidenum">
              <a:rPr lang="en-GB" altLang="en-US"/>
              <a:pPr>
                <a:defRPr/>
              </a:pPr>
              <a:t>1</a:t>
            </a:fld>
            <a:endParaRPr lang="en-GB" altLang="en-US" dirty="0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228600" y="228600"/>
            <a:ext cx="8915400" cy="5943600"/>
          </a:xfrm>
        </p:spPr>
        <p:txBody>
          <a:bodyPr/>
          <a:lstStyle/>
          <a:p>
            <a:pPr algn="ctr">
              <a:spcBef>
                <a:spcPts val="0"/>
              </a:spcBef>
              <a:buNone/>
            </a:pPr>
            <a:r>
              <a:rPr lang="en-US" sz="28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next Asia? Globalization, dependence and African development</a:t>
            </a:r>
          </a:p>
          <a:p>
            <a:pPr algn="ctr">
              <a:spcBef>
                <a:spcPts val="0"/>
              </a:spcBef>
              <a:buNone/>
            </a:pPr>
            <a:r>
              <a:rPr lang="en-US" sz="2800" b="1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Discussion</a:t>
            </a:r>
            <a:endParaRPr lang="en-GB" sz="2800" b="1" i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r>
              <a:rPr lang="en-GB" sz="1800" b="1" dirty="0" smtClean="0">
                <a:latin typeface="Times New Roman" pitchFamily="18" charset="0"/>
                <a:cs typeface="Times New Roman" pitchFamily="18" charset="0"/>
              </a:rPr>
              <a:t> </a:t>
            </a: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Alice Nicole Sindzingre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National Centre for Scientific Research (CNRS); </a:t>
            </a:r>
            <a:r>
              <a:rPr lang="en-GB" sz="1600" dirty="0" err="1" smtClean="0">
                <a:latin typeface="Times New Roman" pitchFamily="18" charset="0"/>
                <a:cs typeface="Times New Roman" pitchFamily="18" charset="0"/>
              </a:rPr>
              <a:t>EconomiX</a:t>
            </a:r>
            <a:r>
              <a:rPr lang="en-GB" sz="1600" dirty="0" smtClean="0">
                <a:latin typeface="Times New Roman" pitchFamily="18" charset="0"/>
                <a:cs typeface="Times New Roman" pitchFamily="18" charset="0"/>
              </a:rPr>
              <a:t>-University Paris-Nanterre; Visiting Lecturer, School of Oriental and African Studies (SOAS), University of London, department of economics</a:t>
            </a:r>
          </a:p>
          <a:p>
            <a:pPr algn="ctr">
              <a:buNone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Debating Development</a:t>
            </a:r>
          </a:p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University of Antwerp, USOS-Institute of Development Policy (IOB)</a:t>
            </a:r>
          </a:p>
          <a:p>
            <a:pPr algn="ctr">
              <a:buNone/>
            </a:pP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28</a:t>
            </a:r>
            <a:r>
              <a:rPr lang="en-US" sz="2000" b="1" baseline="30000" dirty="0" smtClean="0">
                <a:latin typeface="Times New Roman" pitchFamily="18" charset="0"/>
                <a:cs typeface="Times New Roman" pitchFamily="18" charset="0"/>
              </a:rPr>
              <a:t>th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 November 2017</a:t>
            </a:r>
          </a:p>
          <a:p>
            <a:pPr algn="ctr">
              <a:buNone/>
            </a:pPr>
            <a:endParaRPr lang="en-US" sz="2000" b="1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buNone/>
            </a:pPr>
            <a:endParaRPr lang="en-US" sz="800" dirty="0" smtClean="0">
              <a:latin typeface="Times New Roman" pitchFamily="18" charset="0"/>
              <a:cs typeface="Times New Roman" pitchFamily="18" charset="0"/>
            </a:endParaRPr>
          </a:p>
          <a:p>
            <a:pPr marL="0">
              <a:buNone/>
            </a:pPr>
            <a:r>
              <a:rPr lang="en-US" sz="1400" i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For two decades, African economies have been growing by an average of 5 to 6%: Africa as the next Asia? Yet, IMF forecasts that growth in SSA is expected to reach barely 1.5% in 2016. This debate investigates the sources of African growth and stagnation. How did the continent fare in the global era? What is the impact of China’s shift from export-oriented growth to domestic consumption? How did SSA use its natural resources to position itself in the world-economy?</a:t>
            </a:r>
          </a:p>
          <a:p>
            <a:pPr algn="ctr">
              <a:buNone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  <a:defRPr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>
              <a:defRPr/>
            </a:pPr>
            <a:endParaRPr lang="fr-FR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lnSpc>
                <a:spcPct val="80000"/>
              </a:lnSpc>
              <a:defRPr/>
            </a:pPr>
            <a:endParaRPr lang="en-GB" sz="1800" b="1" dirty="0" smtClean="0">
              <a:solidFill>
                <a:srgbClr val="E63700"/>
              </a:solidFill>
              <a:latin typeface="Times New Roman" pitchFamily="18" charset="0"/>
              <a:cs typeface="Times New Roman" pitchFamily="18" charset="0"/>
            </a:endParaRPr>
          </a:p>
          <a:p>
            <a:pPr marL="495300" indent="-495300" eaLnBrk="1" hangingPunct="1">
              <a:lnSpc>
                <a:spcPct val="80000"/>
              </a:lnSpc>
              <a:defRPr/>
            </a:pPr>
            <a:endParaRPr lang="en-GB" sz="1800" b="1" dirty="0" smtClean="0">
              <a:solidFill>
                <a:srgbClr val="E63700"/>
              </a:solidFill>
              <a:latin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10</a:t>
            </a:fld>
            <a:endParaRPr lang="en-GB" altLang="en-US" dirty="0"/>
          </a:p>
        </p:txBody>
      </p:sp>
      <p:pic>
        <p:nvPicPr>
          <p:cNvPr id="1026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2209801" y="3352800"/>
            <a:ext cx="5181600" cy="3048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5" name="ZoneTexte 4"/>
          <p:cNvSpPr txBox="1"/>
          <p:nvPr/>
        </p:nvSpPr>
        <p:spPr>
          <a:xfrm>
            <a:off x="381001" y="228601"/>
            <a:ext cx="8762999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It could be argued that commodity-dependent export structures are not unusual. Yet a comparison shows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amplitude of the distortion in SSA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the region being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most dependent on primary commodities,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with the share of manufactures in exports even declining.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But indeed,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commodity dependence combines with other factors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resulting in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cumulative causation</a:t>
            </a:r>
            <a:r>
              <a:rPr lang="en-US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- institutions, political economy (‘</a:t>
            </a:r>
            <a:r>
              <a:rPr lang="en-US" sz="2000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for every Nigeria or Venezuela, there is a Norway or a Botswana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’,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Torvik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2009).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Structure of merchandise exports, world, percentage of total exports</a:t>
            </a:r>
            <a:endParaRPr lang="fr-FR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6" name="ZoneTexte 5"/>
          <p:cNvSpPr txBox="1"/>
          <p:nvPr/>
        </p:nvSpPr>
        <p:spPr>
          <a:xfrm>
            <a:off x="152400" y="6553200"/>
            <a:ext cx="88391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World Bank World Development Indicators , table 4.4, September 2016 and September 2017. </a:t>
            </a:r>
            <a:r>
              <a:rPr lang="en-GB" sz="1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http://wdi.worldbank.org/table/4.4#</a:t>
            </a:r>
            <a:endParaRPr lang="en-GB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100565816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11</a:t>
            </a:fld>
            <a:endParaRPr lang="en-GB" alt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04800" y="3886200"/>
          <a:ext cx="8686800" cy="2667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04800" y="228600"/>
            <a:ext cx="8839200" cy="364715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Commodities are characterised by price volatility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SSA growth is driven by external processes (commodity prices) and moreover is volatile. This volatility induces repeated shocks on terms of trade</a:t>
            </a:r>
            <a:r>
              <a:rPr lang="en-GB" sz="2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Blattman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et al., 2007), and fosters Dutch disease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exchange rate appreciation). It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negatively impacts growth</a:t>
            </a:r>
            <a:r>
              <a:rPr lang="fr-FR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fr-FR" sz="2000" dirty="0" smtClean="0">
                <a:latin typeface="Times New Roman" pitchFamily="18" charset="0"/>
                <a:cs typeface="Times New Roman" pitchFamily="18" charset="0"/>
              </a:rPr>
              <a:t>and structural change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Rodrik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2011), induces deindustrialisation and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explains SSA divergence.</a:t>
            </a:r>
          </a:p>
          <a:p>
            <a:endParaRPr lang="en-US" sz="11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Also, growth rates driven by commodity prices are an incentive for governments to keep this structure when prices are high: hence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self-reinforcing processes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locking producers in their past export structure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US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SSA economies’ growth rate (right scale) and commodity prices (real 2010 US$, left scale), 1960-2016</a:t>
            </a:r>
            <a:endParaRPr lang="fr-FR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2400" y="6553200"/>
            <a:ext cx="8763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Source: World Bank Commodity Price Data, </a:t>
            </a:r>
            <a:r>
              <a:rPr lang="en-US" sz="1000" u="sng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http://www.worldbank.org/en/research/commodity-markets</a:t>
            </a:r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; World Bank World Development Indicators, July 2017.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  <p:extLst>
      <p:ext uri="{BB962C8B-B14F-4D97-AF65-F5344CB8AC3E}">
        <p14:creationId xmlns:p14="http://schemas.microsoft.com/office/powerpoint/2010/main" val="4125458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12</a:t>
            </a:fld>
            <a:endParaRPr lang="en-GB" altLang="en-US"/>
          </a:p>
        </p:txBody>
      </p:sp>
      <p:pic>
        <p:nvPicPr>
          <p:cNvPr id="2050" name="Picture 2"/>
          <p:cNvPicPr>
            <a:picLocks noGrp="1" noChangeAspect="1" noChangeArrowheads="1"/>
          </p:cNvPicPr>
          <p:nvPr>
            <p:ph idx="1"/>
          </p:nvPr>
        </p:nvPicPr>
        <p:blipFill>
          <a:blip r:embed="rId3" cstate="print">
            <a:lum contrast="10000"/>
          </a:blip>
          <a:srcRect/>
          <a:stretch>
            <a:fillRect/>
          </a:stretch>
        </p:blipFill>
        <p:spPr bwMode="auto">
          <a:xfrm>
            <a:off x="1752600" y="3657600"/>
            <a:ext cx="6019800" cy="3200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6" name="ZoneTexte 5"/>
          <p:cNvSpPr txBox="1"/>
          <p:nvPr/>
        </p:nvSpPr>
        <p:spPr>
          <a:xfrm>
            <a:off x="228600" y="228600"/>
            <a:ext cx="8915400" cy="350865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Price volatility generates volatile revenues, hence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structural fiscal deficits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(and debt),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hence volatile public investment and redistributive capacity (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weakening political  legitimacy):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this cumulative causation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(‘trap’) fosters SSA divergence.</a:t>
            </a:r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Indeed, since colonial times, a great part of SSA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fiscal revenues rely on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international trade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Frankema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2014) (‘easy-to-collect’ taxation,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Aizenman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Jinjarak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2009; Sindzingre, 2007),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particularly in oil economies.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 Also, in low-income countries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the tax ratio is very low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(‘Wagner law’). Yet, for the IMF, below 12.75% of GDP, tax ratios cannot contribute to growth (Gaspar et al., 2016).</a:t>
            </a: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SSA low- and lower-middle-income economies: dependence of fiscal revenues on the export of commodities, 2006-2010 average</a:t>
            </a:r>
            <a:endParaRPr lang="fr-FR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2400" y="5181601"/>
            <a:ext cx="129540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adapted from </a:t>
            </a:r>
            <a:r>
              <a:rPr lang="en-GB" sz="1000" dirty="0" err="1" smtClean="0">
                <a:latin typeface="Times New Roman" pitchFamily="18" charset="0"/>
                <a:cs typeface="Times New Roman" pitchFamily="18" charset="0"/>
              </a:rPr>
              <a:t>Venables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 (2016).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13</a:t>
            </a:fld>
            <a:endParaRPr lang="en-GB" altLang="en-US"/>
          </a:p>
        </p:txBody>
      </p:sp>
      <p:graphicFrame>
        <p:nvGraphicFramePr>
          <p:cNvPr id="5" name="Espace réservé du contenu 9"/>
          <p:cNvGraphicFramePr>
            <a:graphicFrameLocks noGrp="1"/>
          </p:cNvGraphicFramePr>
          <p:nvPr>
            <p:ph idx="1"/>
          </p:nvPr>
        </p:nvGraphicFramePr>
        <p:xfrm>
          <a:off x="304800" y="4114800"/>
          <a:ext cx="8610600" cy="2514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1000" y="228601"/>
            <a:ext cx="8763000" cy="390876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 consequence of fiscal vulnerability stemming from SSA dependence on international markets’ volatility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is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dependence on external aid and multilateral institutions’ lending for financing needs, rather than domestic resources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(savings, revenues).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Yet this external financing is conditional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(‘exchange of finance for policy reform’).</a:t>
            </a:r>
          </a:p>
          <a:p>
            <a:endParaRPr lang="fr-FR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Net ODA represented 3.0% of its GNI in 2015, 14.1% of gross capital formation and 9.0% of its imports of goods, services and primary income - with disparities. Aid may have detrimental effects, </a:t>
            </a:r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being also volatile and inducing Dutch disease.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Net Official Development Assistance (ODA) received in percentage of Gross National Income (GNI), 1960-2015</a:t>
            </a:r>
            <a:endParaRPr lang="fr-FR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914400" y="6629400"/>
            <a:ext cx="3438762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1000" dirty="0" smtClean="0">
                <a:latin typeface="Times New Roman" pitchFamily="18" charset="0"/>
                <a:cs typeface="Times New Roman" pitchFamily="18" charset="0"/>
              </a:rPr>
              <a:t>Source: World Bank World Development Indicators, July 2017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14</a:t>
            </a:fld>
            <a:endParaRPr lang="en-GB" altLang="en-US" dirty="0"/>
          </a:p>
        </p:txBody>
      </p:sp>
      <p:sp>
        <p:nvSpPr>
          <p:cNvPr id="6" name="ZoneTexte 5"/>
          <p:cNvSpPr txBox="1"/>
          <p:nvPr/>
        </p:nvSpPr>
        <p:spPr>
          <a:xfrm>
            <a:off x="381000" y="228600"/>
            <a:ext cx="8610600" cy="1731243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At the global level, the share of SSA in world exports steadily declines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due to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low value-added of the exports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of SSA economies (primary commodities)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36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Share of exports in world exports, selected regions, 1948-2016 (percent)</a:t>
            </a:r>
            <a:endParaRPr lang="fr-FR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fr-FR" sz="105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066800" y="6400800"/>
            <a:ext cx="371127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UNCTAD Statistics: </a:t>
            </a:r>
            <a:r>
              <a:rPr lang="en-GB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http://unctadstat.unctad.org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, July 2017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11" name="Espace réservé du contenu 10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236595518"/>
              </p:ext>
            </p:extLst>
          </p:nvPr>
        </p:nvGraphicFramePr>
        <p:xfrm>
          <a:off x="228600" y="1828799"/>
          <a:ext cx="8763000" cy="434340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15</a:t>
            </a:fld>
            <a:endParaRPr lang="en-GB" altLang="en-US"/>
          </a:p>
        </p:txBody>
      </p:sp>
      <p:sp>
        <p:nvSpPr>
          <p:cNvPr id="6" name="ZoneTexte 5"/>
          <p:cNvSpPr txBox="1"/>
          <p:nvPr/>
        </p:nvSpPr>
        <p:spPr>
          <a:xfrm>
            <a:off x="381000" y="228600"/>
            <a:ext cx="8763000" cy="286232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share of SSA in world exports has diminished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while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the value of its exports has increased: but less so than the value of other countries’ exports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</a:t>
            </a:r>
          </a:p>
          <a:p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I.e. a detrimental effect of a distorted export structure based on commodities that have a low value-added and limited industrialisation. </a:t>
            </a:r>
          </a:p>
          <a:p>
            <a:endParaRPr lang="en-GB" sz="8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Note the negative effect of the fall in commodity prices after 2011: another example of  the detrimental impact of commodity dependence….</a:t>
            </a:r>
            <a:endParaRPr lang="fr-FR" sz="2000" i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32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SSA exports: % of world exports (right axis) and value (left axis), 1948-2016</a:t>
            </a:r>
            <a:endParaRPr lang="fr-FR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200" y="6324600"/>
            <a:ext cx="3836307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UNCTAD Statistics: </a:t>
            </a:r>
            <a:r>
              <a:rPr lang="en-GB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http://unctadstat.unctad.org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, July 2017.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228600" y="3200400"/>
          <a:ext cx="8686800" cy="2971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16</a:t>
            </a:fld>
            <a:endParaRPr lang="en-GB" alt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04800" y="2057400"/>
          <a:ext cx="8458200" cy="4038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1000" y="228600"/>
            <a:ext cx="8534400" cy="187743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Can China be a factor of change regarding such patterns? </a:t>
            </a:r>
          </a:p>
          <a:p>
            <a:endParaRPr lang="fr-FR" sz="24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China is indeed the first destination of SSA exports.</a:t>
            </a:r>
          </a:p>
          <a:p>
            <a:endParaRPr lang="fr-FR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Sub-Saharan Africa: total exports, all products, </a:t>
            </a:r>
            <a:r>
              <a:rPr lang="en-GB" sz="2000" b="1" dirty="0" err="1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bns</a:t>
            </a:r>
            <a:r>
              <a:rPr lang="en-GB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 US$, annual, 1995-2016 </a:t>
            </a:r>
            <a:endParaRPr lang="en-GB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2400" y="6400800"/>
            <a:ext cx="60960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Source: UNCTAD </a:t>
            </a:r>
            <a:r>
              <a:rPr lang="fr-FR" sz="1000" dirty="0" err="1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: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http://unctadstat.unctad.org/wds/ReportFolders/reportFolders.aspx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fr-FR" sz="1000" dirty="0" err="1" smtClean="0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17</a:t>
            </a:fld>
            <a:endParaRPr lang="en-GB" alt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04800" y="1828800"/>
          <a:ext cx="8610600" cy="43021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1000" y="228600"/>
            <a:ext cx="8610600" cy="150810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Yet the composition of SSA exports to China is similar to SSA general pattern of exports and dependency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(Taylor, 2014; 2016): fuels, then ores and metals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…</a:t>
            </a:r>
          </a:p>
          <a:p>
            <a:endParaRPr lang="en-US" sz="3200" b="1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US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SSA exports to China by key product groups, </a:t>
            </a:r>
            <a:r>
              <a:rPr lang="fr-FR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1995-2016, billions US$</a:t>
            </a:r>
            <a:endParaRPr lang="fr-FR" sz="2000" b="1" dirty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1000" y="6477000"/>
            <a:ext cx="83058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Source: UNCTAD </a:t>
            </a:r>
            <a:r>
              <a:rPr lang="fr-FR" sz="1000" dirty="0" err="1" smtClean="0">
                <a:latin typeface="Times New Roman" pitchFamily="18" charset="0"/>
                <a:cs typeface="Times New Roman" pitchFamily="18" charset="0"/>
              </a:rPr>
              <a:t>Statistics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 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  <a:hlinkClick r:id="rId4"/>
              </a:rPr>
              <a:t>http://unctadstat.unctad.org/wds/ReportFolders/reportFolders.aspx?sCS_ChosenLang=en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.  </a:t>
            </a:r>
            <a:r>
              <a:rPr lang="fr-FR" sz="1000" dirty="0" err="1" smtClean="0">
                <a:latin typeface="Times New Roman" pitchFamily="18" charset="0"/>
                <a:cs typeface="Times New Roman" pitchFamily="18" charset="0"/>
              </a:rPr>
              <a:t>November</a:t>
            </a:r>
            <a:r>
              <a:rPr lang="fr-FR" sz="1000" dirty="0" smtClean="0">
                <a:latin typeface="Times New Roman" pitchFamily="18" charset="0"/>
                <a:cs typeface="Times New Roman" pitchFamily="18" charset="0"/>
              </a:rPr>
              <a:t> 2017.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902325"/>
          </a:xfrm>
        </p:spPr>
        <p:txBody>
          <a:bodyPr/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China implements two key policies: ii)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shift from export-based to domestic consumption-based growth – and lower growth rates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(‘New Normal’), i.e. a rise in technology-driven services and a decline in agriculture and manufactures in investment and consumption 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Guo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et al., 2017); ii) the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Belt-and-Road Initiative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(BRI) (2013), centred on transport infrastructure, securing Chinese trade and FDI. </a:t>
            </a:r>
          </a:p>
          <a:p>
            <a:endParaRPr lang="en-GB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These may not change the current distorted composition of SSA exports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China’s domestic consumption implies needs in energy; the BRI continues China’s focus on infrastructure.  The commodities demanded by China may change, inducing winners/losers for individual SSA economies. E.g., China has diversified its quest for oil towards more stable suppliers (Brazil, Australia, Yao et al., 2017).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Yet, there are elements for optimism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China implements large projects in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SSA infrastructure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(‘resources-for-infrastructure’): infrastructure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positively impacts growth and structural change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(Sindzingre, 2016).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China invests in SSA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industrial and manufacturing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sectors – large projects in natural resources, and involving Chinese SMEs.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Labour costs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have increased in China. FDI and outsourcing express a demand for Chinese technology (Yao et al., 2017), and may have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positive spillovers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on SSA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industrialisation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 employment . </a:t>
            </a:r>
          </a:p>
          <a:p>
            <a:pPr>
              <a:buNone/>
            </a:pP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18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28600"/>
            <a:ext cx="8534400" cy="5902325"/>
          </a:xfrm>
        </p:spPr>
        <p:txBody>
          <a:bodyPr/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Prof. Taylor: 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‘Africa rising’, ‘next Asia’,  is a rhetoric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What actually are SSA economic outcomes? Poor performances…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What it really means? Other measures considering sustainability show a decline…</a:t>
            </a: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This analysis is the most relevant and crucial indeed.</a:t>
            </a:r>
          </a:p>
          <a:p>
            <a:pPr>
              <a:buNone/>
            </a:pPr>
            <a:endParaRPr lang="en-GB" sz="32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4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The question examined here: why?</a:t>
            </a:r>
          </a:p>
          <a:p>
            <a:endParaRPr lang="en-GB" sz="1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Among several possible explanations:</a:t>
            </a:r>
            <a:endParaRPr lang="en-GB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Cumulative causation processes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, vicious circles, are fostered by commodity - and aid - dependence</a:t>
            </a:r>
          </a:p>
          <a:p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Here emerging countries – e.g., China – tend to maintain existing patterns</a:t>
            </a:r>
          </a:p>
          <a:p>
            <a:endParaRPr lang="en-GB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Dependence fosters the ‘externalisation’ of policies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: limited control of governments on their own public policies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(driven by international markets or International Financial Institutions/IFIs)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2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0" y="228600"/>
            <a:ext cx="9144000" cy="5902325"/>
          </a:xfrm>
        </p:spPr>
        <p:txBody>
          <a:bodyPr/>
          <a:lstStyle/>
          <a:p>
            <a:pPr algn="ctr">
              <a:buNone/>
            </a:pPr>
            <a: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The detrimental effects of cumulative causation</a:t>
            </a:r>
            <a:endParaRPr lang="en-GB" sz="24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The variety of growth paths can be explained by the concepts of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cumulative causation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increasing returns, path dependence, ‘lock-in’, irreversibility.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Divergence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may stem from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self-reinforcing processes; thresholds and tipping points; multiple equilibria (attractors)</a:t>
            </a:r>
            <a:r>
              <a:rPr lang="en-GB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endParaRPr lang="en-GB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A ‘poverty trap’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is a key case: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it is a </a:t>
            </a:r>
            <a:r>
              <a:rPr lang="en-GB" sz="2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‘</a:t>
            </a:r>
            <a:r>
              <a:rPr lang="en-GB" sz="2000" i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self-perpetuating condition whereby an economy, caught in a vicious circle, suffers from persistent underdevelopment</a:t>
            </a:r>
            <a:r>
              <a:rPr lang="en-GB" sz="2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’</a:t>
            </a:r>
            <a:r>
              <a:rPr lang="en-GB" sz="2000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(Matsuyama, 2009): due to limited industries, human capital, market size, financial development; low wealth-low investment; demographic traps…</a:t>
            </a:r>
          </a:p>
          <a:p>
            <a:endParaRPr lang="fr-FR" sz="8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Arthur (1989), David (1985): growth paths differ because of, e.g., locking-in by technological choices, mental models leading to different incomes and perpetuating poverty (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Durlauf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and Young, 2001)..: large effects may be caused by ‘small events’. </a:t>
            </a:r>
          </a:p>
          <a:p>
            <a:endParaRPr lang="en-GB" sz="8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Cumulative causation allows for the combination of heterogeneous causes (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economic, political, social, cognitive) that build virtuous or vicious circles. </a:t>
            </a:r>
          </a:p>
          <a:p>
            <a:endParaRPr lang="en-GB" sz="9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SSA illustrates the</a:t>
            </a:r>
            <a:r>
              <a:rPr lang="en-GB" sz="2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coalescence of specific economic structures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(commodity-based), </a:t>
            </a:r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policies and institutions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(limited state credibility, high inequality). </a:t>
            </a:r>
          </a:p>
          <a:p>
            <a:endParaRPr lang="fr-FR" dirty="0"/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3</a:t>
            </a:fld>
            <a:endParaRPr lang="en-GB" altLang="en-US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4</a:t>
            </a:fld>
            <a:endParaRPr lang="en-GB" altLang="en-US"/>
          </a:p>
        </p:txBody>
      </p:sp>
      <p:sp>
        <p:nvSpPr>
          <p:cNvPr id="6" name="ZoneTexte 5"/>
          <p:cNvSpPr txBox="1"/>
          <p:nvPr/>
        </p:nvSpPr>
        <p:spPr>
          <a:xfrm>
            <a:off x="228600" y="228600"/>
            <a:ext cx="8915400" cy="292387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2E7445"/>
                </a:solidFill>
                <a:latin typeface="Times New Roman" pitchFamily="18" charset="0"/>
                <a:cs typeface="Times New Roman" pitchFamily="18" charset="0"/>
              </a:rPr>
              <a:t>A divergence?</a:t>
            </a:r>
          </a:p>
          <a:p>
            <a:pPr algn="ctr"/>
            <a:endParaRPr lang="fr-FR" sz="800" b="1" dirty="0" smtClean="0">
              <a:solidFill>
                <a:srgbClr val="2E7445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Abramowitz (1986) ‘catch-up’: income levels should converge across countries. </a:t>
            </a: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This theory has been challenged by empirical evidence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over the long-run, </a:t>
            </a:r>
            <a:r>
              <a:rPr lang="en-GB" sz="20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divergence between Europe, Asia and Africa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Many factors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institutions fostering efficiency in the use of technology and innovation (Clark, 2007), higher total factor productivity (Clark and </a:t>
            </a:r>
            <a:r>
              <a:rPr lang="en-GB" sz="2000" dirty="0" err="1" smtClean="0">
                <a:latin typeface="Times New Roman" pitchFamily="18" charset="0"/>
                <a:cs typeface="Times New Roman" pitchFamily="18" charset="0"/>
              </a:rPr>
              <a:t>Feenstra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2001). </a:t>
            </a:r>
          </a:p>
          <a:p>
            <a:endParaRPr lang="en-GB" b="1" dirty="0" smtClean="0">
              <a:latin typeface="Times New Roman" pitchFamily="18" charset="0"/>
              <a:cs typeface="Times New Roman" pitchFamily="18" charset="0"/>
            </a:endParaRPr>
          </a:p>
          <a:p>
            <a:endParaRPr lang="fr-FR" sz="14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The divergence across regions: GDP per capita, 1820-2010</a:t>
            </a:r>
            <a:endParaRPr lang="fr-FR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152400" y="6400800"/>
            <a:ext cx="8839200" cy="2616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 Angus </a:t>
            </a:r>
            <a:r>
              <a:rPr lang="en-GB" sz="1000" dirty="0" err="1" smtClean="0">
                <a:latin typeface="Times New Roman" pitchFamily="18" charset="0"/>
                <a:cs typeface="Times New Roman" pitchFamily="18" charset="0"/>
              </a:rPr>
              <a:t>Maddison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 database: </a:t>
            </a:r>
            <a:r>
              <a:rPr lang="en-GB" sz="1000" u="sng" dirty="0" smtClean="0">
                <a:latin typeface="Times New Roman" pitchFamily="18" charset="0"/>
                <a:cs typeface="Times New Roman" pitchFamily="18" charset="0"/>
                <a:hlinkClick r:id="rId3"/>
              </a:rPr>
              <a:t>http://www.ggdc.net/maddison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. 1990 Geary-</a:t>
            </a:r>
            <a:r>
              <a:rPr lang="en-GB" sz="1000" dirty="0" err="1" smtClean="0">
                <a:latin typeface="Times New Roman" pitchFamily="18" charset="0"/>
                <a:cs typeface="Times New Roman" pitchFamily="18" charset="0"/>
              </a:rPr>
              <a:t>Khamis</a:t>
            </a:r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 dollars. Western Offshoots: USA, Australia, Canada, New Zealand</a:t>
            </a:r>
            <a:r>
              <a:rPr lang="en-GB" sz="1100" dirty="0" smtClean="0">
                <a:latin typeface="Times New Roman" pitchFamily="18" charset="0"/>
                <a:cs typeface="Times New Roman" pitchFamily="18" charset="0"/>
              </a:rPr>
              <a:t>.</a:t>
            </a:r>
            <a:endParaRPr lang="fr-FR" sz="11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304800" y="3124200"/>
          <a:ext cx="8610600" cy="30480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4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5</a:t>
            </a:fld>
            <a:endParaRPr lang="en-GB" altLang="en-US"/>
          </a:p>
        </p:txBody>
      </p:sp>
      <p:sp>
        <p:nvSpPr>
          <p:cNvPr id="6" name="ZoneTexte 5"/>
          <p:cNvSpPr txBox="1"/>
          <p:nvPr/>
        </p:nvSpPr>
        <p:spPr>
          <a:xfrm>
            <a:off x="381000" y="228600"/>
            <a:ext cx="8763000" cy="224676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SSA income performance differs from other regions,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driven by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low-income countries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(27 of the 48 SSA economies) (GNI&lt;1005 US$ in 2016)</a:t>
            </a: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Most low-income countries are in SSA and that 27 of the 48 SSA economies are low-income countries (GNI below 1005 US$ in 2016).</a:t>
            </a:r>
          </a:p>
          <a:p>
            <a:endParaRPr lang="fr-FR" sz="2000" b="1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dirty="0" smtClean="0">
                <a:latin typeface="Times New Roman" pitchFamily="18" charset="0"/>
                <a:cs typeface="Times New Roman" pitchFamily="18" charset="0"/>
              </a:rPr>
              <a:t> </a:t>
            </a:r>
            <a:r>
              <a:rPr lang="en-GB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GDP per capita, SSA, the world, other regions, 1960–2016 (constant 2010 US$)</a:t>
            </a:r>
            <a:endParaRPr lang="fr-FR" sz="2000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8600" y="6629400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World Bank, World Development Indicators database, July 2017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304800" y="2438400"/>
          <a:ext cx="8610600" cy="41148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81000" y="228600"/>
            <a:ext cx="8610600" cy="5902325"/>
          </a:xfrm>
        </p:spPr>
        <p:txBody>
          <a:bodyPr/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Excluding oil-economies, where growth is driven by oil prices,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there seems to be many successes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, including economies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not based on primary commodities,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coined SSA ‘developmental states’, e.g., Rwanda, Ethiopia (Booth and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Golooba-Mutebi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2012; </a:t>
            </a:r>
            <a:r>
              <a:rPr lang="en-US" sz="2000" dirty="0" err="1" smtClean="0">
                <a:latin typeface="Times New Roman" pitchFamily="18" charset="0"/>
                <a:cs typeface="Times New Roman" pitchFamily="18" charset="0"/>
              </a:rPr>
              <a:t>Clapham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, 2017).</a:t>
            </a:r>
          </a:p>
          <a:p>
            <a:endParaRPr lang="fr-FR" sz="2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r>
              <a:rPr lang="en-GB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Ethiopia and Rwanda, </a:t>
            </a:r>
            <a:r>
              <a:rPr lang="it-IT" sz="2000" b="1" dirty="0" smtClean="0">
                <a:solidFill>
                  <a:srgbClr val="0000FF"/>
                </a:solidFill>
                <a:latin typeface="Times New Roman" pitchFamily="18" charset="0"/>
                <a:cs typeface="Times New Roman" pitchFamily="18" charset="0"/>
              </a:rPr>
              <a:t>GDP per capita (constant 2010 US$), 1960-2016</a:t>
            </a:r>
            <a:endParaRPr lang="fr-FR" sz="2000" dirty="0" smtClean="0">
              <a:solidFill>
                <a:srgbClr val="0000FF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US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1800" dirty="0" smtClean="0">
              <a:latin typeface="Times New Roman" pitchFamily="18" charset="0"/>
              <a:cs typeface="Times New Roman" pitchFamily="18" charset="0"/>
            </a:endParaRPr>
          </a:p>
          <a:p>
            <a:pPr marL="0" indent="0">
              <a:buNone/>
            </a:pPr>
            <a:endParaRPr lang="en-GB" sz="800" dirty="0" smtClean="0"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it-IT" sz="2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  <a:p>
            <a:pPr algn="ctr">
              <a:buNone/>
            </a:pPr>
            <a:endParaRPr lang="en-GB" sz="2000" b="1" dirty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6</a:t>
            </a:fld>
            <a:endParaRPr lang="en-GB" altLang="en-US"/>
          </a:p>
        </p:txBody>
      </p:sp>
      <p:sp>
        <p:nvSpPr>
          <p:cNvPr id="7" name="ZoneTexte 6"/>
          <p:cNvSpPr txBox="1"/>
          <p:nvPr/>
        </p:nvSpPr>
        <p:spPr>
          <a:xfrm>
            <a:off x="76200" y="6400800"/>
            <a:ext cx="39624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World Bank World Development Indicators database, July 2017.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Espace réservé du contenu 4"/>
          <p:cNvGraphicFramePr>
            <a:graphicFrameLocks/>
          </p:cNvGraphicFramePr>
          <p:nvPr/>
        </p:nvGraphicFramePr>
        <p:xfrm>
          <a:off x="228600" y="2438400"/>
          <a:ext cx="8610600" cy="36576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7</a:t>
            </a:fld>
            <a:endParaRPr lang="en-GB" alt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4015180348"/>
              </p:ext>
            </p:extLst>
          </p:nvPr>
        </p:nvGraphicFramePr>
        <p:xfrm>
          <a:off x="457200" y="3429000"/>
          <a:ext cx="8305800" cy="3124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1000" y="228601"/>
            <a:ext cx="86106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Yet these successes are limited: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‘empirical evidence’ is a relative notion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: the inclusion of other (richer) countries flattens individual growth paths (and aid has contributed to performances: e.g., it financed 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80% of Rwanda’s government expenses in 2015)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 Ghana, Kenya, Tanzania, other ‘successes’, remain low/lower-middle-income economies.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Also, even if for some SSA countries </a:t>
            </a:r>
            <a:r>
              <a:rPr lang="en-US" sz="2000" b="1" dirty="0" smtClean="0">
                <a:latin typeface="Times New Roman" pitchFamily="18" charset="0"/>
                <a:cs typeface="Times New Roman" pitchFamily="18" charset="0"/>
              </a:rPr>
              <a:t>incomes have more than doubled over 3 decades, levels remain very low</a:t>
            </a:r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. </a:t>
            </a:r>
          </a:p>
          <a:p>
            <a:r>
              <a:rPr lang="en-US" sz="2000" dirty="0" smtClean="0">
                <a:latin typeface="Times New Roman" pitchFamily="18" charset="0"/>
                <a:cs typeface="Times New Roman" pitchFamily="18" charset="0"/>
              </a:rPr>
              <a:t>Moreover, most SSA countries diverge vis-à-vis Botswana, Namibia, South Africa.  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SSA, selected countries, </a:t>
            </a:r>
            <a:r>
              <a:rPr lang="it-IT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GDP per capita (constant 2010 US$)</a:t>
            </a:r>
            <a:endParaRPr lang="en-GB" sz="2000" dirty="0" smtClean="0"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381000" y="6629400"/>
            <a:ext cx="683994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World Bank World Development Indicators database, July 2017</a:t>
            </a:r>
            <a:endParaRPr lang="fr-FR" sz="1000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8</a:t>
            </a:fld>
            <a:endParaRPr lang="en-GB" altLang="en-US"/>
          </a:p>
        </p:txBody>
      </p:sp>
      <p:graphicFrame>
        <p:nvGraphicFramePr>
          <p:cNvPr id="5" name="Espace réservé du contenu 4"/>
          <p:cNvGraphicFramePr>
            <a:graphicFrameLocks noGrp="1"/>
          </p:cNvGraphicFramePr>
          <p:nvPr>
            <p:ph idx="1"/>
          </p:nvPr>
        </p:nvGraphicFramePr>
        <p:xfrm>
          <a:off x="304800" y="2743200"/>
          <a:ext cx="8534400" cy="3505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  <p:sp>
        <p:nvSpPr>
          <p:cNvPr id="6" name="ZoneTexte 5"/>
          <p:cNvSpPr txBox="1"/>
          <p:nvPr/>
        </p:nvSpPr>
        <p:spPr>
          <a:xfrm>
            <a:off x="381000" y="228600"/>
            <a:ext cx="8763000" cy="255454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Divergence of SSA is compatible with a slow increase of its constant GDP per capita. </a:t>
            </a: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SSA remains characterised by long periods of negative growth, especially the 1980s and 1990s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(‘lost decades in spite of policy reform’, Easterly, 2001),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until today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fr-FR" sz="4000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00CC"/>
                </a:solidFill>
                <a:latin typeface="Times New Roman" pitchFamily="18" charset="0"/>
                <a:cs typeface="Times New Roman" pitchFamily="18" charset="0"/>
              </a:rPr>
              <a:t>SSA, GDP per capita (constant 2010 US $) (left axis), GDP growth and GDP per capita growth rates (right axis), 1960-2016</a:t>
            </a:r>
            <a:endParaRPr lang="fr-FR" sz="2000" dirty="0" smtClean="0">
              <a:solidFill>
                <a:srgbClr val="0000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228600" y="6477000"/>
            <a:ext cx="5181600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World Bank World Development Indicators database, July 2017</a:t>
            </a:r>
            <a:r>
              <a:rPr lang="en-GB" sz="1000" dirty="0" smtClean="0"/>
              <a:t>. </a:t>
            </a:r>
            <a:endParaRPr lang="fr-FR" sz="1000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numéro de diapositive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pPr>
              <a:defRPr/>
            </a:pPr>
            <a:fld id="{F2257C50-43C8-4C4B-9CBC-74C0A13AA474}" type="slidenum">
              <a:rPr lang="en-GB" altLang="en-US" smtClean="0"/>
              <a:pPr>
                <a:defRPr/>
              </a:pPr>
              <a:t>9</a:t>
            </a:fld>
            <a:endParaRPr lang="en-GB" altLang="en-US"/>
          </a:p>
        </p:txBody>
      </p:sp>
      <p:sp>
        <p:nvSpPr>
          <p:cNvPr id="6" name="ZoneTexte 5"/>
          <p:cNvSpPr txBox="1"/>
          <p:nvPr/>
        </p:nvSpPr>
        <p:spPr>
          <a:xfrm>
            <a:off x="381000" y="228600"/>
            <a:ext cx="8610600" cy="330859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ctr"/>
            <a:r>
              <a:rPr lang="en-GB" sz="2400" b="1" dirty="0" smtClean="0">
                <a:solidFill>
                  <a:srgbClr val="006600"/>
                </a:solidFill>
                <a:latin typeface="Times New Roman" pitchFamily="18" charset="0"/>
                <a:cs typeface="Times New Roman" pitchFamily="18" charset="0"/>
              </a:rPr>
              <a:t>Commodity dependence as a key factor of divergence?</a:t>
            </a:r>
          </a:p>
          <a:p>
            <a:pPr algn="ctr"/>
            <a:endParaRPr lang="en-GB" sz="1600" b="1" dirty="0" smtClean="0">
              <a:solidFill>
                <a:srgbClr val="006600"/>
              </a:solidFill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For </a:t>
            </a:r>
            <a:r>
              <a:rPr lang="en-GB" sz="2000" b="1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SSA, key factors of divergence have been its dependence on primary commodities for its exports</a:t>
            </a:r>
            <a:r>
              <a:rPr lang="en-GB" sz="2000" dirty="0" smtClean="0">
                <a:solidFill>
                  <a:srgbClr val="660033"/>
                </a:solidFill>
                <a:latin typeface="Times New Roman" pitchFamily="18" charset="0"/>
                <a:cs typeface="Times New Roman" pitchFamily="18" charset="0"/>
              </a:rPr>
              <a:t>, 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and a low level of manufactures exports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1200" b="1" dirty="0" smtClean="0">
              <a:latin typeface="Times New Roman" pitchFamily="18" charset="0"/>
              <a:cs typeface="Times New Roman" pitchFamily="18" charset="0"/>
            </a:endParaRPr>
          </a:p>
          <a:p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‘Hard’ commodities (fuels + ores and metals)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represent since the 2000s 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more than half of SSA exports (about 63%)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 (to be added to the ‘soft’, agricultural, ones)</a:t>
            </a:r>
            <a:r>
              <a:rPr lang="en-GB" sz="2000" b="1" dirty="0" smtClean="0">
                <a:latin typeface="Times New Roman" pitchFamily="18" charset="0"/>
                <a:cs typeface="Times New Roman" pitchFamily="18" charset="0"/>
              </a:rPr>
              <a:t> – and manufactures less than 24%</a:t>
            </a:r>
            <a:r>
              <a:rPr lang="en-GB" sz="2000" dirty="0" smtClean="0">
                <a:latin typeface="Times New Roman" pitchFamily="18" charset="0"/>
                <a:cs typeface="Times New Roman" pitchFamily="18" charset="0"/>
              </a:rPr>
              <a:t>.</a:t>
            </a:r>
          </a:p>
          <a:p>
            <a:endParaRPr lang="en-GB" sz="900" dirty="0" smtClean="0">
              <a:solidFill>
                <a:srgbClr val="660033"/>
              </a:solidFill>
              <a:latin typeface="Times New Roman" pitchFamily="18" charset="0"/>
              <a:cs typeface="Times New Roman" pitchFamily="18" charset="0"/>
            </a:endParaRPr>
          </a:p>
          <a:p>
            <a:endParaRPr lang="en-GB" sz="2800" b="1" dirty="0" smtClean="0">
              <a:latin typeface="Times New Roman" pitchFamily="18" charset="0"/>
              <a:cs typeface="Times New Roman" pitchFamily="18" charset="0"/>
            </a:endParaRPr>
          </a:p>
          <a:p>
            <a:pPr algn="ctr"/>
            <a:r>
              <a:rPr lang="en-GB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SSA: </a:t>
            </a:r>
            <a:r>
              <a:rPr lang="en-US" sz="2000" b="1" dirty="0" smtClean="0">
                <a:solidFill>
                  <a:srgbClr val="0033CC"/>
                </a:solidFill>
                <a:latin typeface="Times New Roman" pitchFamily="18" charset="0"/>
                <a:cs typeface="Times New Roman" pitchFamily="18" charset="0"/>
              </a:rPr>
              <a:t>exports by category as % of total merchandise exports, 1996-2014</a:t>
            </a:r>
            <a:endParaRPr lang="fr-FR" sz="2000" b="1" dirty="0" smtClean="0">
              <a:solidFill>
                <a:srgbClr val="0033CC"/>
              </a:solidFill>
              <a:latin typeface="Times New Roman" pitchFamily="18" charset="0"/>
              <a:cs typeface="Times New Roman" pitchFamily="18" charset="0"/>
            </a:endParaRPr>
          </a:p>
        </p:txBody>
      </p:sp>
      <p:sp>
        <p:nvSpPr>
          <p:cNvPr id="7" name="ZoneTexte 6"/>
          <p:cNvSpPr txBox="1"/>
          <p:nvPr/>
        </p:nvSpPr>
        <p:spPr>
          <a:xfrm>
            <a:off x="838201" y="6477000"/>
            <a:ext cx="4343399" cy="246221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GB" sz="1000" dirty="0" smtClean="0">
                <a:latin typeface="Times New Roman" pitchFamily="18" charset="0"/>
                <a:cs typeface="Times New Roman" pitchFamily="18" charset="0"/>
              </a:rPr>
              <a:t>Source: World Bank, World Development Indicators database, November 2017</a:t>
            </a:r>
            <a:endParaRPr lang="fr-FR" sz="1000" dirty="0" smtClean="0">
              <a:latin typeface="Times New Roman" pitchFamily="18" charset="0"/>
              <a:cs typeface="Times New Roman" pitchFamily="18" charset="0"/>
            </a:endParaRPr>
          </a:p>
        </p:txBody>
      </p:sp>
      <p:graphicFrame>
        <p:nvGraphicFramePr>
          <p:cNvPr id="9" name="Espace réservé du contenu 8"/>
          <p:cNvGraphicFramePr>
            <a:graphicFrameLocks noGrp="1"/>
          </p:cNvGraphicFramePr>
          <p:nvPr>
            <p:ph idx="1"/>
          </p:nvPr>
        </p:nvGraphicFramePr>
        <p:xfrm>
          <a:off x="457200" y="3429000"/>
          <a:ext cx="8382000" cy="274320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3"/>
          </a:graphicData>
        </a:graphic>
      </p:graphicFrame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0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1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3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4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5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6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7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8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ags/tag9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__PE_HAS_URLS" val="oh hey this is notes box, due to this not being an empty string. woot."/>
</p:tagLst>
</file>

<file path=ppt/theme/theme1.xml><?xml version="1.0" encoding="utf-8"?>
<a:theme xmlns:a="http://schemas.openxmlformats.org/drawingml/2006/main" name="Bordure">
  <a:themeElements>
    <a:clrScheme name="Personnalisé 6">
      <a:dk1>
        <a:srgbClr val="000000"/>
      </a:dk1>
      <a:lt1>
        <a:srgbClr val="FFFFFF"/>
      </a:lt1>
      <a:dk2>
        <a:srgbClr val="E25414"/>
      </a:dk2>
      <a:lt2>
        <a:srgbClr val="5F5F5F"/>
      </a:lt2>
      <a:accent1>
        <a:srgbClr val="00B050"/>
      </a:accent1>
      <a:accent2>
        <a:srgbClr val="3B812F"/>
      </a:accent2>
      <a:accent3>
        <a:srgbClr val="FFFFFF"/>
      </a:accent3>
      <a:accent4>
        <a:srgbClr val="000000"/>
      </a:accent4>
      <a:accent5>
        <a:srgbClr val="FFAAAA"/>
      </a:accent5>
      <a:accent6>
        <a:srgbClr val="35742A"/>
      </a:accent6>
      <a:hlink>
        <a:srgbClr val="996600"/>
      </a:hlink>
      <a:folHlink>
        <a:srgbClr val="AFBF39"/>
      </a:folHlink>
    </a:clrScheme>
    <a:fontScheme name="Bordure">
      <a:majorFont>
        <a:latin typeface="Garamond"/>
        <a:ea typeface=""/>
        <a:cs typeface=""/>
      </a:majorFont>
      <a:minorFont>
        <a:latin typeface="Arial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>
    <a:extraClrScheme>
      <a:clrScheme name="Bordure 1">
        <a:dk1>
          <a:srgbClr val="333333"/>
        </a:dk1>
        <a:lt1>
          <a:srgbClr val="FFFFFF"/>
        </a:lt1>
        <a:dk2>
          <a:srgbClr val="820000"/>
        </a:dk2>
        <a:lt2>
          <a:srgbClr val="FFFFFF"/>
        </a:lt2>
        <a:accent1>
          <a:srgbClr val="FF9900"/>
        </a:accent1>
        <a:accent2>
          <a:srgbClr val="CC3300"/>
        </a:accent2>
        <a:accent3>
          <a:srgbClr val="C1AAAA"/>
        </a:accent3>
        <a:accent4>
          <a:srgbClr val="DADADA"/>
        </a:accent4>
        <a:accent5>
          <a:srgbClr val="FFCAAA"/>
        </a:accent5>
        <a:accent6>
          <a:srgbClr val="B92D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2">
        <a:dk1>
          <a:srgbClr val="333333"/>
        </a:dk1>
        <a:lt1>
          <a:srgbClr val="CCCCFF"/>
        </a:lt1>
        <a:dk2>
          <a:srgbClr val="0B0506"/>
        </a:dk2>
        <a:lt2>
          <a:srgbClr val="FFFFFF"/>
        </a:lt2>
        <a:accent1>
          <a:srgbClr val="3366CC"/>
        </a:accent1>
        <a:accent2>
          <a:srgbClr val="3333CC"/>
        </a:accent2>
        <a:accent3>
          <a:srgbClr val="AAAAAA"/>
        </a:accent3>
        <a:accent4>
          <a:srgbClr val="AEAEDA"/>
        </a:accent4>
        <a:accent5>
          <a:srgbClr val="ADB8E2"/>
        </a:accent5>
        <a:accent6>
          <a:srgbClr val="2D2DB9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3">
        <a:dk1>
          <a:srgbClr val="333333"/>
        </a:dk1>
        <a:lt1>
          <a:srgbClr val="FFFFFF"/>
        </a:lt1>
        <a:dk2>
          <a:srgbClr val="221013"/>
        </a:dk2>
        <a:lt2>
          <a:srgbClr val="FFFFFF"/>
        </a:lt2>
        <a:accent1>
          <a:srgbClr val="CC3300"/>
        </a:accent1>
        <a:accent2>
          <a:srgbClr val="CC9900"/>
        </a:accent2>
        <a:accent3>
          <a:srgbClr val="ABAAAA"/>
        </a:accent3>
        <a:accent4>
          <a:srgbClr val="DADADA"/>
        </a:accent4>
        <a:accent5>
          <a:srgbClr val="E2ADAA"/>
        </a:accent5>
        <a:accent6>
          <a:srgbClr val="B98A00"/>
        </a:accent6>
        <a:hlink>
          <a:srgbClr val="808080"/>
        </a:hlink>
        <a:folHlink>
          <a:srgbClr val="666633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4">
        <a:dk1>
          <a:srgbClr val="11054B"/>
        </a:dk1>
        <a:lt1>
          <a:srgbClr val="FFFFFF"/>
        </a:lt1>
        <a:dk2>
          <a:srgbClr val="0000CC"/>
        </a:dk2>
        <a:lt2>
          <a:srgbClr val="FFFFFF"/>
        </a:lt2>
        <a:accent1>
          <a:srgbClr val="FF6600"/>
        </a:accent1>
        <a:accent2>
          <a:srgbClr val="FF3300"/>
        </a:accent2>
        <a:accent3>
          <a:srgbClr val="AAAAE2"/>
        </a:accent3>
        <a:accent4>
          <a:srgbClr val="DADADA"/>
        </a:accent4>
        <a:accent5>
          <a:srgbClr val="FFB8AA"/>
        </a:accent5>
        <a:accent6>
          <a:srgbClr val="E72D00"/>
        </a:accent6>
        <a:hlink>
          <a:srgbClr val="CC9900"/>
        </a:hlink>
        <a:folHlink>
          <a:srgbClr val="B2B2B2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5">
        <a:dk1>
          <a:srgbClr val="9B8D65"/>
        </a:dk1>
        <a:lt1>
          <a:srgbClr val="F8F8F8"/>
        </a:lt1>
        <a:dk2>
          <a:srgbClr val="002600"/>
        </a:dk2>
        <a:lt2>
          <a:srgbClr val="FAFACC"/>
        </a:lt2>
        <a:accent1>
          <a:srgbClr val="CC9933"/>
        </a:accent1>
        <a:accent2>
          <a:srgbClr val="8F9967"/>
        </a:accent2>
        <a:accent3>
          <a:srgbClr val="AAACAA"/>
        </a:accent3>
        <a:accent4>
          <a:srgbClr val="D4D4D4"/>
        </a:accent4>
        <a:accent5>
          <a:srgbClr val="E2CAAD"/>
        </a:accent5>
        <a:accent6>
          <a:srgbClr val="818A5D"/>
        </a:accent6>
        <a:hlink>
          <a:srgbClr val="336600"/>
        </a:hlink>
        <a:folHlink>
          <a:srgbClr val="8080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6">
        <a:dk1>
          <a:srgbClr val="333333"/>
        </a:dk1>
        <a:lt1>
          <a:srgbClr val="FFFFFF"/>
        </a:lt1>
        <a:dk2>
          <a:srgbClr val="006699"/>
        </a:dk2>
        <a:lt2>
          <a:srgbClr val="FFFFFF"/>
        </a:lt2>
        <a:accent1>
          <a:srgbClr val="CC9900"/>
        </a:accent1>
        <a:accent2>
          <a:srgbClr val="FF9900"/>
        </a:accent2>
        <a:accent3>
          <a:srgbClr val="AAB8CA"/>
        </a:accent3>
        <a:accent4>
          <a:srgbClr val="DADADA"/>
        </a:accent4>
        <a:accent5>
          <a:srgbClr val="E2CAAA"/>
        </a:accent5>
        <a:accent6>
          <a:srgbClr val="E78A00"/>
        </a:accent6>
        <a:hlink>
          <a:srgbClr val="FFCC00"/>
        </a:hlink>
        <a:folHlink>
          <a:srgbClr val="706F3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Bordure 7">
        <a:dk1>
          <a:srgbClr val="000000"/>
        </a:dk1>
        <a:lt1>
          <a:srgbClr val="FFFFFF"/>
        </a:lt1>
        <a:dk2>
          <a:srgbClr val="006633"/>
        </a:dk2>
        <a:lt2>
          <a:srgbClr val="5F5F5F"/>
        </a:lt2>
        <a:accent1>
          <a:srgbClr val="CC9900"/>
        </a:accent1>
        <a:accent2>
          <a:srgbClr val="3B812F"/>
        </a:accent2>
        <a:accent3>
          <a:srgbClr val="FFFFFF"/>
        </a:accent3>
        <a:accent4>
          <a:srgbClr val="000000"/>
        </a:accent4>
        <a:accent5>
          <a:srgbClr val="E2CAAA"/>
        </a:accent5>
        <a:accent6>
          <a:srgbClr val="35742A"/>
        </a:accent6>
        <a:hlink>
          <a:srgbClr val="996600"/>
        </a:hlink>
        <a:folHlink>
          <a:srgbClr val="AFBF39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8">
        <a:dk1>
          <a:srgbClr val="000000"/>
        </a:dk1>
        <a:lt1>
          <a:srgbClr val="FFFFFF"/>
        </a:lt1>
        <a:dk2>
          <a:srgbClr val="CC0000"/>
        </a:dk2>
        <a:lt2>
          <a:srgbClr val="666699"/>
        </a:lt2>
        <a:accent1>
          <a:srgbClr val="808080"/>
        </a:accent1>
        <a:accent2>
          <a:srgbClr val="999933"/>
        </a:accent2>
        <a:accent3>
          <a:srgbClr val="FFFFFF"/>
        </a:accent3>
        <a:accent4>
          <a:srgbClr val="000000"/>
        </a:accent4>
        <a:accent5>
          <a:srgbClr val="C0C0C0"/>
        </a:accent5>
        <a:accent6>
          <a:srgbClr val="8A8A2D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9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009999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AACAC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10">
        <a:dk1>
          <a:srgbClr val="000000"/>
        </a:dk1>
        <a:lt1>
          <a:srgbClr val="FFFFFF"/>
        </a:lt1>
        <a:dk2>
          <a:srgbClr val="003399"/>
        </a:dk2>
        <a:lt2>
          <a:srgbClr val="666699"/>
        </a:lt2>
        <a:accent1>
          <a:srgbClr val="CC3300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Bordure 11">
        <a:dk1>
          <a:srgbClr val="000000"/>
        </a:dk1>
        <a:lt1>
          <a:srgbClr val="FFFFFF"/>
        </a:lt1>
        <a:dk2>
          <a:srgbClr val="CC3300"/>
        </a:dk2>
        <a:lt2>
          <a:srgbClr val="666699"/>
        </a:lt2>
        <a:accent1>
          <a:srgbClr val="CC3300"/>
        </a:accent1>
        <a:accent2>
          <a:srgbClr val="4C6D4E"/>
        </a:accent2>
        <a:accent3>
          <a:srgbClr val="FFFFFF"/>
        </a:accent3>
        <a:accent4>
          <a:srgbClr val="000000"/>
        </a:accent4>
        <a:accent5>
          <a:srgbClr val="E2ADAA"/>
        </a:accent5>
        <a:accent6>
          <a:srgbClr val="446246"/>
        </a:accent6>
        <a:hlink>
          <a:srgbClr val="4C6D80"/>
        </a:hlink>
        <a:folHlink>
          <a:srgbClr val="B2B2B2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Thème Offic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Edge</Template>
  <TotalTime>137</TotalTime>
  <Words>1935</Words>
  <Application>Microsoft Office PowerPoint</Application>
  <PresentationFormat>On-screen Show (4:3)</PresentationFormat>
  <Paragraphs>174</Paragraphs>
  <Slides>18</Slides>
  <Notes>18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18</vt:i4>
      </vt:variant>
    </vt:vector>
  </HeadingPairs>
  <TitlesOfParts>
    <vt:vector size="23" baseType="lpstr">
      <vt:lpstr>Arial</vt:lpstr>
      <vt:lpstr>Garamond</vt:lpstr>
      <vt:lpstr>Times New Roman</vt:lpstr>
      <vt:lpstr>Wingdings</vt:lpstr>
      <vt:lpstr>Bordure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Diapositive 1</dc:title>
  <dc:creator>Sindzingre</dc:creator>
  <cp:lastModifiedBy>SR014user</cp:lastModifiedBy>
  <cp:revision>2898</cp:revision>
  <cp:lastPrinted>1601-01-01T00:00:00Z</cp:lastPrinted>
  <dcterms:created xsi:type="dcterms:W3CDTF">1601-01-01T00:00:00Z</dcterms:created>
  <dcterms:modified xsi:type="dcterms:W3CDTF">2017-11-28T20:02:54Z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Version">
    <vt:i4>1</vt:i4>
  </property>
</Properties>
</file>