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snapToObjects="1">
      <p:cViewPr>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any.besada@ddiglobal.org" TargetMode="External"/><Relationship Id="rId3" Type="http://schemas.openxmlformats.org/officeDocument/2006/relationships/hyperlink" Target="mailto:hbesada@uottawa.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294410"/>
            <a:ext cx="6815669" cy="2092254"/>
          </a:xfrm>
        </p:spPr>
        <p:txBody>
          <a:bodyPr/>
          <a:lstStyle/>
          <a:p>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400" dirty="0" smtClean="0"/>
              <a:t>Governing Natural Resources for Africa’s Development</a:t>
            </a:r>
            <a:endParaRPr lang="en-US" sz="4400" dirty="0"/>
          </a:p>
        </p:txBody>
      </p:sp>
      <p:sp>
        <p:nvSpPr>
          <p:cNvPr id="3" name="Subtitle 2"/>
          <p:cNvSpPr>
            <a:spLocks noGrp="1"/>
          </p:cNvSpPr>
          <p:nvPr>
            <p:ph type="subTitle" idx="1"/>
          </p:nvPr>
        </p:nvSpPr>
        <p:spPr/>
        <p:txBody>
          <a:bodyPr>
            <a:normAutofit lnSpcReduction="10000"/>
          </a:bodyPr>
          <a:lstStyle/>
          <a:p>
            <a:r>
              <a:rPr lang="en-US" dirty="0" smtClean="0"/>
              <a:t>Prof. Hany Besada, Deputy Executive Director, Diamond Development Initiative &amp; Senior Research Fellow, United Nations &amp; Senior Fellow, University of Ottawa &amp; Research Professor, Carleton University</a:t>
            </a:r>
            <a:endParaRPr lang="en-US" dirty="0"/>
          </a:p>
        </p:txBody>
      </p:sp>
    </p:spTree>
    <p:extLst>
      <p:ext uri="{BB962C8B-B14F-4D97-AF65-F5344CB8AC3E}">
        <p14:creationId xmlns:p14="http://schemas.microsoft.com/office/powerpoint/2010/main" val="154250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Developmental </a:t>
            </a:r>
            <a:r>
              <a:rPr lang="en-US" dirty="0" smtClean="0"/>
              <a:t>Initiatives </a:t>
            </a:r>
            <a:br>
              <a:rPr lang="en-US" dirty="0" smtClean="0"/>
            </a:br>
            <a:r>
              <a:rPr lang="en-US" dirty="0" smtClean="0"/>
              <a:t>(continue)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err="1"/>
              <a:t>Maendeleo</a:t>
            </a:r>
            <a:r>
              <a:rPr lang="en-US" dirty="0"/>
              <a:t> Diamond Standards certification system is a unique effort to support artisanal diamond miners and their communities and to ensure their inclusion in the broader process of promoting responsible supply </a:t>
            </a:r>
            <a:r>
              <a:rPr lang="en-US" dirty="0" smtClean="0"/>
              <a:t>chains.</a:t>
            </a:r>
          </a:p>
          <a:p>
            <a:r>
              <a:rPr lang="en-US" dirty="0" smtClean="0"/>
              <a:t>It is pioneered </a:t>
            </a:r>
            <a:r>
              <a:rPr lang="en-US" dirty="0"/>
              <a:t>by the Diamond Development Initiative (DDI), a non-governmental organization </a:t>
            </a:r>
            <a:r>
              <a:rPr lang="en-US" dirty="0" smtClean="0"/>
              <a:t>headquartered </a:t>
            </a:r>
            <a:r>
              <a:rPr lang="en-US" dirty="0"/>
              <a:t>in Canada but with operations in </a:t>
            </a:r>
            <a:r>
              <a:rPr lang="en-US" dirty="0" smtClean="0"/>
              <a:t>Africa.</a:t>
            </a:r>
          </a:p>
          <a:p>
            <a:r>
              <a:rPr lang="en-US" dirty="0" err="1"/>
              <a:t>Maendeleo</a:t>
            </a:r>
            <a:r>
              <a:rPr lang="en-US" dirty="0"/>
              <a:t> Diamonds are diamonds that are </a:t>
            </a:r>
            <a:r>
              <a:rPr lang="en-US" dirty="0" err="1"/>
              <a:t>artisanally</a:t>
            </a:r>
            <a:r>
              <a:rPr lang="en-US" dirty="0"/>
              <a:t> mined in conflict-free zones and produced safely in consenting and engaged communities through violence-free operations with respect for human and worker rights using practices that promote environmental responsibility. </a:t>
            </a:r>
            <a:r>
              <a:rPr lang="en-US" dirty="0" smtClean="0"/>
              <a:t>DDI is implementing them in DRC and Sierra Leone.</a:t>
            </a:r>
          </a:p>
          <a:p>
            <a:endParaRPr lang="en-US" dirty="0"/>
          </a:p>
          <a:p>
            <a:endParaRPr lang="en-US" dirty="0"/>
          </a:p>
        </p:txBody>
      </p:sp>
    </p:spTree>
    <p:extLst>
      <p:ext uri="{BB962C8B-B14F-4D97-AF65-F5344CB8AC3E}">
        <p14:creationId xmlns:p14="http://schemas.microsoft.com/office/powerpoint/2010/main" val="196051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Developmental Initiatives </a:t>
            </a:r>
            <a:br>
              <a:rPr lang="en-US" dirty="0"/>
            </a:br>
            <a:r>
              <a:rPr lang="en-US" dirty="0"/>
              <a:t>(continue)</a:t>
            </a:r>
          </a:p>
        </p:txBody>
      </p:sp>
      <p:sp>
        <p:nvSpPr>
          <p:cNvPr id="3" name="Content Placeholder 2"/>
          <p:cNvSpPr>
            <a:spLocks noGrp="1"/>
          </p:cNvSpPr>
          <p:nvPr>
            <p:ph idx="1"/>
          </p:nvPr>
        </p:nvSpPr>
        <p:spPr/>
        <p:txBody>
          <a:bodyPr/>
          <a:lstStyle/>
          <a:p>
            <a:r>
              <a:rPr lang="en-US" dirty="0" smtClean="0"/>
              <a:t>CDAs are vital mechanisms </a:t>
            </a:r>
            <a:r>
              <a:rPr lang="en-US" dirty="0"/>
              <a:t>for ensuring that local communities benefit from large-scale investment projects, such as </a:t>
            </a:r>
            <a:r>
              <a:rPr lang="en-US" dirty="0" smtClean="0"/>
              <a:t>mining. </a:t>
            </a:r>
            <a:r>
              <a:rPr lang="en-US" dirty="0"/>
              <a:t>In formalizing agreements between an investor and a project-affected community, CDAs set out how the benefits of an investment project will be shared with local communities. </a:t>
            </a:r>
            <a:endParaRPr lang="en-US" dirty="0" smtClean="0"/>
          </a:p>
          <a:p>
            <a:r>
              <a:rPr lang="en-US" dirty="0" smtClean="0"/>
              <a:t>In </a:t>
            </a:r>
            <a:r>
              <a:rPr lang="en-US" dirty="0"/>
              <a:t>some countries CDAs are required by domestic </a:t>
            </a:r>
            <a:r>
              <a:rPr lang="en-US" dirty="0" smtClean="0"/>
              <a:t>legislation, </a:t>
            </a:r>
            <a:r>
              <a:rPr lang="en-US" dirty="0" err="1" smtClean="0"/>
              <a:t>i.e</a:t>
            </a:r>
            <a:r>
              <a:rPr lang="en-US" dirty="0" smtClean="0"/>
              <a:t> Sierra Leone while others they are voluntary.</a:t>
            </a:r>
            <a:endParaRPr lang="en-US" dirty="0"/>
          </a:p>
        </p:txBody>
      </p:sp>
    </p:spTree>
    <p:extLst>
      <p:ext uri="{BB962C8B-B14F-4D97-AF65-F5344CB8AC3E}">
        <p14:creationId xmlns:p14="http://schemas.microsoft.com/office/powerpoint/2010/main" val="211958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lgn="ctr"/>
            <a:r>
              <a:rPr lang="en-US" dirty="0" smtClean="0"/>
              <a:t>Prof. Hany Besada</a:t>
            </a:r>
          </a:p>
          <a:p>
            <a:pPr algn="ctr"/>
            <a:r>
              <a:rPr lang="en-US" dirty="0">
                <a:hlinkClick r:id="rId2"/>
              </a:rPr>
              <a:t>h</a:t>
            </a:r>
            <a:r>
              <a:rPr lang="en-US" dirty="0" smtClean="0">
                <a:hlinkClick r:id="rId2"/>
              </a:rPr>
              <a:t>any.besada@ddiglobal.org</a:t>
            </a:r>
            <a:r>
              <a:rPr lang="en-US" dirty="0" smtClean="0"/>
              <a:t> / </a:t>
            </a:r>
            <a:r>
              <a:rPr lang="en-US" dirty="0" smtClean="0">
                <a:hlinkClick r:id="rId3"/>
              </a:rPr>
              <a:t>hbesada@uottawa.ca</a:t>
            </a:r>
            <a:r>
              <a:rPr lang="en-US" dirty="0" smtClean="0"/>
              <a:t> </a:t>
            </a:r>
            <a:endParaRPr lang="en-US" dirty="0"/>
          </a:p>
        </p:txBody>
      </p:sp>
    </p:spTree>
    <p:extLst>
      <p:ext uri="{BB962C8B-B14F-4D97-AF65-F5344CB8AC3E}">
        <p14:creationId xmlns:p14="http://schemas.microsoft.com/office/powerpoint/2010/main" val="22789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Shifts in the Global Economic Order</a:t>
            </a:r>
            <a:endParaRPr lang="en-US" dirty="0"/>
          </a:p>
        </p:txBody>
      </p:sp>
      <p:sp>
        <p:nvSpPr>
          <p:cNvPr id="3" name="Content Placeholder 2"/>
          <p:cNvSpPr>
            <a:spLocks noGrp="1"/>
          </p:cNvSpPr>
          <p:nvPr>
            <p:ph idx="1"/>
          </p:nvPr>
        </p:nvSpPr>
        <p:spPr/>
        <p:txBody>
          <a:bodyPr>
            <a:normAutofit lnSpcReduction="10000"/>
          </a:bodyPr>
          <a:lstStyle/>
          <a:p>
            <a:r>
              <a:rPr lang="en-CA" dirty="0"/>
              <a:t>T</a:t>
            </a:r>
            <a:r>
              <a:rPr lang="en-CA" dirty="0" smtClean="0"/>
              <a:t>wenty-first </a:t>
            </a:r>
            <a:r>
              <a:rPr lang="en-CA" dirty="0"/>
              <a:t>century globalization is markedly different from twentieth century globalization</a:t>
            </a:r>
            <a:r>
              <a:rPr lang="en-US" dirty="0"/>
              <a:t> </a:t>
            </a:r>
            <a:endParaRPr lang="en-US" dirty="0" smtClean="0"/>
          </a:p>
          <a:p>
            <a:r>
              <a:rPr lang="en-CA" dirty="0"/>
              <a:t>New trends in the twenty-first century are the rise of the global South, the growth of South-South relations in trade, energy and politics, and the growing role of emerging societies and sovereign wealth funds</a:t>
            </a:r>
            <a:r>
              <a:rPr lang="en-US" dirty="0"/>
              <a:t> </a:t>
            </a:r>
            <a:endParaRPr lang="en-US" dirty="0" smtClean="0"/>
          </a:p>
          <a:p>
            <a:r>
              <a:rPr lang="en-CA" dirty="0"/>
              <a:t>China is projected to overtake the US as the largest economy by </a:t>
            </a:r>
            <a:r>
              <a:rPr lang="en-CA" dirty="0" smtClean="0"/>
              <a:t>2020 </a:t>
            </a:r>
            <a:r>
              <a:rPr lang="en-CA" dirty="0"/>
              <a:t>in purchasing power parity terms and by 2027 in market exchange rate terms. India should become the third ‘global economic giant’ by </a:t>
            </a:r>
            <a:r>
              <a:rPr lang="en-CA" dirty="0" smtClean="0"/>
              <a:t>2050</a:t>
            </a:r>
            <a:r>
              <a:rPr lang="en-US" dirty="0" smtClean="0"/>
              <a:t>. </a:t>
            </a:r>
          </a:p>
          <a:p>
            <a:endParaRPr lang="en-US" dirty="0"/>
          </a:p>
        </p:txBody>
      </p:sp>
    </p:spTree>
    <p:extLst>
      <p:ext uri="{BB962C8B-B14F-4D97-AF65-F5344CB8AC3E}">
        <p14:creationId xmlns:p14="http://schemas.microsoft.com/office/powerpoint/2010/main" val="126531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Shifts in the Global Economic </a:t>
            </a:r>
            <a:r>
              <a:rPr lang="en-US" dirty="0" smtClean="0"/>
              <a:t>Order</a:t>
            </a:r>
            <a:br>
              <a:rPr lang="en-US" dirty="0" smtClean="0"/>
            </a:br>
            <a:r>
              <a:rPr lang="en-US" dirty="0" smtClean="0"/>
              <a:t>(continue)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There are </a:t>
            </a:r>
            <a:r>
              <a:rPr lang="mr-IN" dirty="0"/>
              <a:t>“</a:t>
            </a:r>
            <a:r>
              <a:rPr lang="en-CA" dirty="0" smtClean="0"/>
              <a:t>paradigm </a:t>
            </a:r>
            <a:r>
              <a:rPr lang="en-CA" dirty="0"/>
              <a:t>shifts,” among them economic and power shifts toward emerging economies, growing public debates on the respective roles of public and private sectors in generating sustainable growth, and the unprecedented growth in demand for natural </a:t>
            </a:r>
            <a:r>
              <a:rPr lang="en-CA" dirty="0" smtClean="0"/>
              <a:t>resources.</a:t>
            </a:r>
            <a:r>
              <a:rPr lang="en-US" dirty="0" smtClean="0"/>
              <a:t> </a:t>
            </a:r>
          </a:p>
          <a:p>
            <a:r>
              <a:rPr lang="en-US" dirty="0" smtClean="0"/>
              <a:t>The private sector and foreign investors are seen to be engines of growth in developing regions.</a:t>
            </a:r>
          </a:p>
          <a:p>
            <a:r>
              <a:rPr lang="en-CA" dirty="0"/>
              <a:t>BRICS countries’ continuing impact on the demand for and price of energy and minerals, international discourse evolved around the myriad development issues surrounding the governance of natural resources</a:t>
            </a:r>
            <a:r>
              <a:rPr lang="en-US" dirty="0"/>
              <a:t> </a:t>
            </a:r>
            <a:r>
              <a:rPr lang="en-US" dirty="0" smtClean="0"/>
              <a:t>in Africa.</a:t>
            </a:r>
          </a:p>
          <a:p>
            <a:endParaRPr lang="en-US" dirty="0"/>
          </a:p>
        </p:txBody>
      </p:sp>
    </p:spTree>
    <p:extLst>
      <p:ext uri="{BB962C8B-B14F-4D97-AF65-F5344CB8AC3E}">
        <p14:creationId xmlns:p14="http://schemas.microsoft.com/office/powerpoint/2010/main" val="207557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Development in Africa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Share </a:t>
            </a:r>
            <a:r>
              <a:rPr lang="en-US" dirty="0"/>
              <a:t>of the African population in extreme </a:t>
            </a:r>
            <a:r>
              <a:rPr lang="en-US" dirty="0" smtClean="0"/>
              <a:t>poverty ($1.90/day) </a:t>
            </a:r>
            <a:r>
              <a:rPr lang="en-US" dirty="0"/>
              <a:t>did decline—from 57 percent in 1990 to 43 percent in </a:t>
            </a:r>
            <a:r>
              <a:rPr lang="en-US" dirty="0" smtClean="0"/>
              <a:t>2012. However, the number of poor increased by 100 million due to population growth.</a:t>
            </a:r>
            <a:endParaRPr lang="en-US" dirty="0"/>
          </a:p>
          <a:p>
            <a:r>
              <a:rPr lang="en-US" dirty="0" smtClean="0"/>
              <a:t>Since </a:t>
            </a:r>
            <a:r>
              <a:rPr lang="en-US" dirty="0"/>
              <a:t>2000, </a:t>
            </a:r>
            <a:r>
              <a:rPr lang="en-US" dirty="0" smtClean="0"/>
              <a:t>African governments have witnessed annual </a:t>
            </a:r>
            <a:r>
              <a:rPr lang="en-US" dirty="0"/>
              <a:t>average economic growth rate </a:t>
            </a:r>
            <a:r>
              <a:rPr lang="en-US" dirty="0" smtClean="0"/>
              <a:t>of </a:t>
            </a:r>
            <a:r>
              <a:rPr lang="en-US" dirty="0"/>
              <a:t>5 per cent or more </a:t>
            </a:r>
            <a:r>
              <a:rPr lang="en-US" dirty="0" smtClean="0"/>
              <a:t>facilitated </a:t>
            </a:r>
            <a:r>
              <a:rPr lang="en-US" dirty="0"/>
              <a:t>by burgeoning foreign direct </a:t>
            </a:r>
            <a:r>
              <a:rPr lang="en-US" dirty="0" smtClean="0"/>
              <a:t>investment</a:t>
            </a:r>
          </a:p>
          <a:p>
            <a:r>
              <a:rPr lang="en-US" dirty="0" smtClean="0"/>
              <a:t>Strong internal demand from its rapidly growing middle class, increased spending on basic infrastructure by both governments and the private sector, adoption and penetration of ICT </a:t>
            </a:r>
          </a:p>
          <a:p>
            <a:r>
              <a:rPr lang="en-US" dirty="0"/>
              <a:t>F</a:t>
            </a:r>
            <a:r>
              <a:rPr lang="en-US" dirty="0" smtClean="0"/>
              <a:t>oreign </a:t>
            </a:r>
            <a:r>
              <a:rPr lang="en-US" dirty="0"/>
              <a:t>direct and portfolio investments </a:t>
            </a:r>
            <a:r>
              <a:rPr lang="en-US" dirty="0" smtClean="0"/>
              <a:t>have reached </a:t>
            </a:r>
            <a:r>
              <a:rPr lang="en-US" dirty="0"/>
              <a:t>a record US$80 billion</a:t>
            </a:r>
            <a:r>
              <a:rPr lang="en-US" dirty="0"/>
              <a:t> </a:t>
            </a:r>
            <a:r>
              <a:rPr lang="en-US" dirty="0" smtClean="0"/>
              <a:t>by 2015, particularly in the area of natural resources</a:t>
            </a:r>
          </a:p>
          <a:p>
            <a:endParaRPr lang="en-US" dirty="0"/>
          </a:p>
        </p:txBody>
      </p:sp>
    </p:spTree>
    <p:extLst>
      <p:ext uri="{BB962C8B-B14F-4D97-AF65-F5344CB8AC3E}">
        <p14:creationId xmlns:p14="http://schemas.microsoft.com/office/powerpoint/2010/main" val="148085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Africa’ Resource Endowment and Governance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continent </a:t>
            </a:r>
            <a:r>
              <a:rPr lang="en-CA" dirty="0"/>
              <a:t>has 300 million hectares of potential land for rain-fed agriculture </a:t>
            </a:r>
            <a:r>
              <a:rPr lang="en-CA" dirty="0" smtClean="0"/>
              <a:t>and </a:t>
            </a:r>
            <a:r>
              <a:rPr lang="en-CA" dirty="0"/>
              <a:t>80 transboundary rivers and lake basins, including 17 large catchment areas exceeding 100,000 square kilometers each. </a:t>
            </a:r>
            <a:endParaRPr lang="en-CA" dirty="0" smtClean="0"/>
          </a:p>
          <a:p>
            <a:r>
              <a:rPr lang="en-CA" dirty="0" smtClean="0"/>
              <a:t>With </a:t>
            </a:r>
            <a:r>
              <a:rPr lang="en-CA" dirty="0"/>
              <a:t>respect to minerals, the continent holds roughly 60 per cent of the world’s diamonds, 40 per cent of its phosphate, and 30 per cent of its cobalt reserves, </a:t>
            </a:r>
            <a:r>
              <a:rPr lang="en-CA" dirty="0" smtClean="0"/>
              <a:t>40% of its gold and 30% of total mineral deposits. </a:t>
            </a:r>
          </a:p>
          <a:p>
            <a:r>
              <a:rPr lang="en-GB" dirty="0" smtClean="0"/>
              <a:t>Abundance </a:t>
            </a:r>
            <a:r>
              <a:rPr lang="en-GB" dirty="0"/>
              <a:t>of natural resources proves to be a curse or blessing depends on the nature, extent and outcome of the effort and experience of an individual state in governing and managing such assets. </a:t>
            </a:r>
            <a:endParaRPr lang="en-US" dirty="0"/>
          </a:p>
        </p:txBody>
      </p:sp>
    </p:spTree>
    <p:extLst>
      <p:ext uri="{BB962C8B-B14F-4D97-AF65-F5344CB8AC3E}">
        <p14:creationId xmlns:p14="http://schemas.microsoft.com/office/powerpoint/2010/main" val="131237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Africa’ Resource Endowment and </a:t>
            </a:r>
            <a:r>
              <a:rPr lang="en-US" dirty="0" smtClean="0"/>
              <a:t>Governance (continue)</a:t>
            </a:r>
            <a:endParaRPr lang="en-US" dirty="0"/>
          </a:p>
        </p:txBody>
      </p:sp>
      <p:sp>
        <p:nvSpPr>
          <p:cNvPr id="3" name="Content Placeholder 2"/>
          <p:cNvSpPr>
            <a:spLocks noGrp="1"/>
          </p:cNvSpPr>
          <p:nvPr>
            <p:ph idx="1"/>
          </p:nvPr>
        </p:nvSpPr>
        <p:spPr/>
        <p:txBody>
          <a:bodyPr>
            <a:normAutofit fontScale="92500" lnSpcReduction="20000"/>
          </a:bodyPr>
          <a:lstStyle/>
          <a:p>
            <a:r>
              <a:rPr lang="en-GB" dirty="0"/>
              <a:t>The manner in which the continent’s resources are managed and exploited is fundamental to their ability to enhance both state and human security while fostering inclusive, </a:t>
            </a:r>
            <a:r>
              <a:rPr lang="en-GB" dirty="0" smtClean="0"/>
              <a:t>broad-based economic </a:t>
            </a:r>
            <a:r>
              <a:rPr lang="en-GB" dirty="0"/>
              <a:t>development. </a:t>
            </a:r>
            <a:endParaRPr lang="en-GB" dirty="0" smtClean="0"/>
          </a:p>
          <a:p>
            <a:r>
              <a:rPr lang="en-GB" dirty="0"/>
              <a:t>Countries such as Ghana, Namibia, and Botswana are examples of countries where natural resources have been used for the betterment of the </a:t>
            </a:r>
            <a:r>
              <a:rPr lang="en-GB" dirty="0" smtClean="0"/>
              <a:t>population, </a:t>
            </a:r>
            <a:r>
              <a:rPr lang="en-GB" dirty="0"/>
              <a:t>with varying degrees of success and under different conditions and challenges including constraints and </a:t>
            </a:r>
            <a:r>
              <a:rPr lang="en-GB" dirty="0" smtClean="0"/>
              <a:t>shortcomings.</a:t>
            </a:r>
          </a:p>
          <a:p>
            <a:r>
              <a:rPr lang="en-GB" dirty="0" smtClean="0"/>
              <a:t>Meanwhile, countries such as Sierra Leone and Liberia are </a:t>
            </a:r>
            <a:r>
              <a:rPr lang="en-US" dirty="0" smtClean="0"/>
              <a:t>states where resource endowment has historically helped fuel civil conflicts and blamed for continued reliance on minerals, known as the “Dutch Disease” on the continent.</a:t>
            </a:r>
            <a:endParaRPr lang="en-GB" dirty="0" smtClean="0"/>
          </a:p>
        </p:txBody>
      </p:sp>
    </p:spTree>
    <p:extLst>
      <p:ext uri="{BB962C8B-B14F-4D97-AF65-F5344CB8AC3E}">
        <p14:creationId xmlns:p14="http://schemas.microsoft.com/office/powerpoint/2010/main" val="58023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Resource Landscape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rise of emerging or re-emerging powers and their appetite for Africa’s natural resources.</a:t>
            </a:r>
          </a:p>
          <a:p>
            <a:r>
              <a:rPr lang="en-US" dirty="0" smtClean="0"/>
              <a:t>The growing strength and vocal criticisms leveled at African governments </a:t>
            </a:r>
            <a:r>
              <a:rPr lang="en-US" dirty="0"/>
              <a:t>by African civil </a:t>
            </a:r>
            <a:r>
              <a:rPr lang="en-US" dirty="0" smtClean="0"/>
              <a:t>society.</a:t>
            </a:r>
          </a:p>
          <a:p>
            <a:r>
              <a:rPr lang="en-US" dirty="0" smtClean="0"/>
              <a:t>African governments’ re-negotiating of existing mining agreements, </a:t>
            </a:r>
            <a:r>
              <a:rPr lang="en-US" dirty="0" err="1" smtClean="0"/>
              <a:t>i.e</a:t>
            </a:r>
            <a:r>
              <a:rPr lang="en-US" dirty="0" smtClean="0"/>
              <a:t> Liberia and Sierra Leone.</a:t>
            </a:r>
          </a:p>
          <a:p>
            <a:r>
              <a:rPr lang="en-US" dirty="0" smtClean="0"/>
              <a:t>The implementation of corporate legal requirements and restrictions, such as the Dodd-Frank Act in the US and the Kimberley Process in reviewing supply chains and eradicating trade in conflict minerals </a:t>
            </a:r>
          </a:p>
          <a:p>
            <a:r>
              <a:rPr lang="en-US" dirty="0" smtClean="0"/>
              <a:t>The growing proliferation of transnational governance initiatives initiated by continental bodies, multilateral institutions and governments in Africa and elsewhere.</a:t>
            </a:r>
          </a:p>
          <a:p>
            <a:r>
              <a:rPr lang="en-US" dirty="0" smtClean="0"/>
              <a:t>Pressure to move beyond Corporate Social Responsibility and the growing importance of developmental initiatives.</a:t>
            </a:r>
            <a:endParaRPr lang="en-US" dirty="0"/>
          </a:p>
        </p:txBody>
      </p:sp>
    </p:spTree>
    <p:extLst>
      <p:ext uri="{BB962C8B-B14F-4D97-AF65-F5344CB8AC3E}">
        <p14:creationId xmlns:p14="http://schemas.microsoft.com/office/powerpoint/2010/main" val="119998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Transnational Governance Initiatives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Natural Resource </a:t>
            </a:r>
            <a:r>
              <a:rPr lang="en-US" dirty="0" smtClean="0"/>
              <a:t>Charter (NRC) </a:t>
            </a:r>
            <a:r>
              <a:rPr lang="en-US" dirty="0"/>
              <a:t>is a set of principles for governments and societies on how to best harness the opportunities created by extractive resources for </a:t>
            </a:r>
            <a:r>
              <a:rPr lang="en-US" dirty="0" smtClean="0"/>
              <a:t>development. </a:t>
            </a:r>
            <a:r>
              <a:rPr lang="en-US" dirty="0"/>
              <a:t>The Charter is made up of 12 best practice principles, which cover the sequence of choices faced by governments in relation to resource extraction. These range from </a:t>
            </a:r>
            <a:r>
              <a:rPr lang="en-US" dirty="0" smtClean="0"/>
              <a:t>fiscal </a:t>
            </a:r>
            <a:r>
              <a:rPr lang="en-US" dirty="0"/>
              <a:t>terms, contracts, institutions and regulations, to macroeconomic management and strategies for sustainable </a:t>
            </a:r>
            <a:r>
              <a:rPr lang="en-US" dirty="0" smtClean="0"/>
              <a:t>development.</a:t>
            </a:r>
          </a:p>
          <a:p>
            <a:r>
              <a:rPr lang="en-US" dirty="0" smtClean="0"/>
              <a:t>African </a:t>
            </a:r>
            <a:r>
              <a:rPr lang="en-US" dirty="0"/>
              <a:t>Mining Vision (AMV)- Policy framework adopted by African heads of states in 2009 aimed at maximizing the development outcomes of mineral resource exploitation. </a:t>
            </a:r>
            <a:r>
              <a:rPr lang="en-US" dirty="0"/>
              <a:t>Under the </a:t>
            </a:r>
            <a:r>
              <a:rPr lang="en-US" dirty="0" smtClean="0"/>
              <a:t> African Union Action </a:t>
            </a:r>
            <a:r>
              <a:rPr lang="en-US" dirty="0"/>
              <a:t>Plan, the pillars of the Vision will be implemented through nine </a:t>
            </a:r>
            <a:r>
              <a:rPr lang="en-US" dirty="0" smtClean="0"/>
              <a:t>program clusters, ranging from the promotion of good governance, to small scale mining aimed at improving rural livelihood to a diversified mineral industry through beneficiation and value addition and local content.</a:t>
            </a:r>
          </a:p>
        </p:txBody>
      </p:sp>
    </p:spTree>
    <p:extLst>
      <p:ext uri="{BB962C8B-B14F-4D97-AF65-F5344CB8AC3E}">
        <p14:creationId xmlns:p14="http://schemas.microsoft.com/office/powerpoint/2010/main" val="102354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Initiatives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Recognition of the shortcomings of </a:t>
            </a:r>
            <a:r>
              <a:rPr lang="en-US" dirty="0"/>
              <a:t>C</a:t>
            </a:r>
            <a:r>
              <a:rPr lang="en-US" dirty="0" smtClean="0"/>
              <a:t>orporate Social Responsibility (CSR), the ability and willingness of corporations self-regulate and comply with national and international norms. </a:t>
            </a:r>
          </a:p>
          <a:p>
            <a:r>
              <a:rPr lang="en-US" dirty="0" smtClean="0"/>
              <a:t>Moving beyond CSR: Free Prior Consent Protocols (FPIC), </a:t>
            </a:r>
            <a:r>
              <a:rPr lang="en-US" dirty="0" err="1" smtClean="0"/>
              <a:t>Maendeleo</a:t>
            </a:r>
            <a:r>
              <a:rPr lang="en-US" dirty="0" smtClean="0"/>
              <a:t> Diamond Standards (MDS) and Community Development Agreements (CDA). </a:t>
            </a:r>
          </a:p>
          <a:p>
            <a:r>
              <a:rPr lang="en-US" dirty="0" smtClean="0"/>
              <a:t>FPIC are specific rights </a:t>
            </a:r>
            <a:r>
              <a:rPr lang="en-US" dirty="0"/>
              <a:t>that pertains to indigenous peoples and is </a:t>
            </a:r>
            <a:r>
              <a:rPr lang="en-US" dirty="0" smtClean="0"/>
              <a:t>recognized </a:t>
            </a:r>
            <a:r>
              <a:rPr lang="en-US" dirty="0"/>
              <a:t>in the United Nations Declaration on the Rights of Indigenous Peoples (UNDRIP). It allows them to give or withhold consent to a project that may affect them or their territories. </a:t>
            </a:r>
            <a:r>
              <a:rPr lang="en-US" dirty="0" smtClean="0"/>
              <a:t> It is enrichened in the constitutions of several Latin American countries.</a:t>
            </a:r>
          </a:p>
        </p:txBody>
      </p:sp>
    </p:spTree>
    <p:extLst>
      <p:ext uri="{BB962C8B-B14F-4D97-AF65-F5344CB8AC3E}">
        <p14:creationId xmlns:p14="http://schemas.microsoft.com/office/powerpoint/2010/main" val="41226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2878</TotalTime>
  <Words>1132</Words>
  <Application>Microsoft Macintosh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Garamond</vt:lpstr>
      <vt:lpstr>Mangal</vt:lpstr>
      <vt:lpstr>Arial</vt:lpstr>
      <vt:lpstr>Organic</vt:lpstr>
      <vt:lpstr>         Governing Natural Resources for Africa’s Development</vt:lpstr>
      <vt:lpstr>New Shifts in the Global Economic Order</vt:lpstr>
      <vt:lpstr>New Shifts in the Global Economic Order (continue)</vt:lpstr>
      <vt:lpstr>Sustainable Development in Africa</vt:lpstr>
      <vt:lpstr>Africa’ Resource Endowment and Governance</vt:lpstr>
      <vt:lpstr>Africa’ Resource Endowment and Governance (continue)</vt:lpstr>
      <vt:lpstr>Changing Resource Landscape</vt:lpstr>
      <vt:lpstr>Transnational Governance Initiatives</vt:lpstr>
      <vt:lpstr>Developmental Initiatives</vt:lpstr>
      <vt:lpstr>Developmental Initiatives  (continue)</vt:lpstr>
      <vt:lpstr>Developmental Initiatives  (continue)</vt:lpstr>
      <vt:lpstr>Questions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Governing Natural Resources for Africa’s Development</dc:title>
  <dc:creator>Aneta Nowakowska</dc:creator>
  <cp:lastModifiedBy>Aneta Nowakowska</cp:lastModifiedBy>
  <cp:revision>25</cp:revision>
  <dcterms:created xsi:type="dcterms:W3CDTF">2017-10-07T16:29:31Z</dcterms:created>
  <dcterms:modified xsi:type="dcterms:W3CDTF">2017-10-09T16:27:59Z</dcterms:modified>
</cp:coreProperties>
</file>