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954" r:id="rId3"/>
    <p:sldId id="1180" r:id="rId4"/>
    <p:sldId id="1181" r:id="rId5"/>
    <p:sldId id="956" r:id="rId6"/>
    <p:sldId id="1134" r:id="rId7"/>
    <p:sldId id="1135" r:id="rId8"/>
    <p:sldId id="1177" r:id="rId9"/>
    <p:sldId id="1007" r:id="rId10"/>
    <p:sldId id="1009" r:id="rId11"/>
    <p:sldId id="1013" r:id="rId12"/>
    <p:sldId id="1018" r:id="rId13"/>
    <p:sldId id="1178" r:id="rId14"/>
    <p:sldId id="1031" r:id="rId15"/>
    <p:sldId id="1035" r:id="rId16"/>
    <p:sldId id="1139" r:id="rId17"/>
    <p:sldId id="1144" r:id="rId18"/>
    <p:sldId id="1155" r:id="rId19"/>
    <p:sldId id="1146" r:id="rId20"/>
    <p:sldId id="1163" r:id="rId21"/>
    <p:sldId id="1184" r:id="rId22"/>
    <p:sldId id="1157" r:id="rId23"/>
    <p:sldId id="1171" r:id="rId24"/>
  </p:sldIdLst>
  <p:sldSz cx="9144000" cy="6858000" type="screen4x3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257" autoAdjust="0"/>
  </p:normalViewPr>
  <p:slideViewPr>
    <p:cSldViewPr snapToObjects="1" showGuides="1">
      <p:cViewPr>
        <p:scale>
          <a:sx n="60" d="100"/>
          <a:sy n="60" d="100"/>
        </p:scale>
        <p:origin x="-3084" y="-96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0F8A5-2918-469F-A78D-E5BF825EF2D6}" type="datetimeFigureOut">
              <a:rPr lang="nl-BE" smtClean="0"/>
              <a:t>12/12/2017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F7FAB-FC76-41DD-81E7-2049F49084F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9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baseline="0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29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67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87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91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4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01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61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704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309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088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AE2A-BFC5-4FDA-AC56-38C7E63742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AE2A-BFC5-4FDA-AC56-38C7E63742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46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47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474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AE2A-BFC5-4FDA-AC56-38C7E63742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67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62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00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32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41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AE2A-BFC5-4FDA-AC56-38C7E63742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4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AE2A-BFC5-4FDA-AC56-38C7E63742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9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83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28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5218256"/>
            <a:ext cx="9288000" cy="17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9C03-3D12-4CEF-B48A-0BFA09CB6C9F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40000" y="1440000"/>
            <a:ext cx="3960242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8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4860000" y="1440000"/>
            <a:ext cx="3960242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Copy the large, bleu </a:t>
            </a:r>
            <a:r>
              <a:rPr lang="nl-BE" dirty="0" err="1" smtClean="0"/>
              <a:t>curved</a:t>
            </a:r>
            <a:r>
              <a:rPr lang="nl-BE" dirty="0" smtClean="0"/>
              <a:t> logo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5218256"/>
            <a:ext cx="9288000" cy="17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3591-0879-46AD-9582-0D174F07BD07}" type="datetime1">
              <a:rPr lang="nl-NL" smtClean="0"/>
              <a:t>12-12-2017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presentation</a:t>
            </a:r>
            <a:r>
              <a:rPr lang="nl-NL" dirty="0" smtClean="0"/>
              <a:t>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46D-1F25-4C30-8500-32DDE63D39AA}" type="datetime1">
              <a:rPr lang="nl-NL" smtClean="0"/>
              <a:t>12-12-2017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1FB-674A-4817-9225-B8C94CE5BF52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F3B-B7AE-4DB5-9A74-D9CE43F9D19A}" type="datetime1">
              <a:rPr lang="nl-NL" smtClean="0"/>
              <a:t>12-12-2017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E53C-CBC2-4D0D-BE79-AC7B9332A2E4}" type="datetime1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236E-6308-42DA-9521-065242E67706}" type="datetime1">
              <a:rPr lang="nl-NL" smtClean="0"/>
              <a:t>12-12-2017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A56-D034-4608-9254-05EC00C23D20}" type="datetime1">
              <a:rPr lang="nl-NL" smtClean="0"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on the pictogram to insert an illustration, a graph, a table or a movie</a:t>
            </a:r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 smtClean="0"/>
              <a:t>Click to edit Master text style</a:t>
            </a:r>
            <a:r>
              <a:rPr lang="en-GB" noProof="0" dirty="0" smtClean="0"/>
              <a:t>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387B45-9DD3-490C-941E-7E9FB03FF3E2}" type="datetime1">
              <a:rPr lang="nl-NL" smtClean="0"/>
              <a:t>12-12-2017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4" r:id="rId10"/>
    <p:sldLayoutId id="2147483660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426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3351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705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87307" y="2421354"/>
            <a:ext cx="8712967" cy="50359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Payments for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Ecosystem Services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Gambling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Nature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39749" y="4140887"/>
            <a:ext cx="8064500" cy="805211"/>
          </a:xfrm>
        </p:spPr>
        <p:txBody>
          <a:bodyPr/>
          <a:lstStyle/>
          <a:p>
            <a:pPr algn="r"/>
            <a:r>
              <a:rPr lang="nl-BE" dirty="0" smtClean="0"/>
              <a:t>Gert Van </a:t>
            </a:r>
            <a:r>
              <a:rPr lang="nl-BE" dirty="0" err="1" smtClean="0"/>
              <a:t>Hecken</a:t>
            </a:r>
            <a:endParaRPr lang="nl-BE" dirty="0" smtClean="0"/>
          </a:p>
          <a:p>
            <a:pPr algn="r"/>
            <a:r>
              <a:rPr lang="nl-BE" sz="1800" dirty="0" err="1" smtClean="0"/>
              <a:t>Debating</a:t>
            </a:r>
            <a:r>
              <a:rPr lang="nl-BE" sz="1800" dirty="0" smtClean="0"/>
              <a:t> Development: The Global Resource </a:t>
            </a:r>
            <a:r>
              <a:rPr lang="nl-BE" sz="1800" dirty="0" err="1" smtClean="0"/>
              <a:t>Grab</a:t>
            </a:r>
            <a:r>
              <a:rPr lang="nl-BE" sz="1800" dirty="0" smtClean="0"/>
              <a:t>?, December 2017</a:t>
            </a:r>
            <a:endParaRPr lang="nl-BE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9" y="5204688"/>
            <a:ext cx="9288016" cy="1739135"/>
          </a:xfrm>
          <a:prstGeom prst="rect">
            <a:avLst/>
          </a:prstGeom>
        </p:spPr>
      </p:pic>
      <p:pic>
        <p:nvPicPr>
          <p:cNvPr id="7" name="Afbeelding 27" descr="logo_UA_U_wit.eps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33" r="-1"/>
          <a:stretch/>
        </p:blipFill>
        <p:spPr>
          <a:xfrm>
            <a:off x="3200796" y="116632"/>
            <a:ext cx="2685991" cy="18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339626"/>
            <a:ext cx="8064896" cy="446563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nl-BE" sz="2400" b="1" dirty="0" smtClean="0">
                <a:solidFill>
                  <a:schemeClr val="accent2"/>
                </a:solidFill>
                <a:latin typeface="+mj-lt"/>
              </a:rPr>
              <a:t>Ecosystem Services concept: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nl-BE" sz="1600" b="1" dirty="0" smtClean="0">
                <a:solidFill>
                  <a:schemeClr val="accent1"/>
                </a:solidFill>
                <a:latin typeface="+mj-lt"/>
              </a:rPr>
              <a:t>	</a:t>
            </a:r>
          </a:p>
          <a:p>
            <a:pPr marL="457200" indent="-457200">
              <a:buFontTx/>
              <a:buChar char="-"/>
            </a:pPr>
            <a:r>
              <a:rPr lang="en-US" altLang="nl-BE" sz="2200" dirty="0" smtClean="0">
                <a:solidFill>
                  <a:schemeClr val="accent1"/>
                </a:solidFill>
                <a:latin typeface="+mj-lt"/>
              </a:rPr>
              <a:t>Extremely popular (‘</a:t>
            </a:r>
            <a:r>
              <a:rPr lang="en-US" altLang="nl-BE" sz="2200" i="1" dirty="0" smtClean="0">
                <a:solidFill>
                  <a:schemeClr val="accent1"/>
                </a:solidFill>
                <a:latin typeface="+mj-lt"/>
              </a:rPr>
              <a:t>eye opener</a:t>
            </a:r>
            <a:r>
              <a:rPr lang="en-US" altLang="nl-BE" sz="2200" dirty="0" smtClean="0">
                <a:solidFill>
                  <a:schemeClr val="accent1"/>
                </a:solidFill>
                <a:latin typeface="+mj-lt"/>
              </a:rPr>
              <a:t>’)   </a:t>
            </a:r>
            <a:r>
              <a:rPr lang="en-US" altLang="nl-BE" sz="1600" dirty="0" smtClean="0">
                <a:solidFill>
                  <a:schemeClr val="accent1"/>
                </a:solidFill>
                <a:latin typeface="+mj-lt"/>
              </a:rPr>
              <a:t>~ </a:t>
            </a:r>
            <a:r>
              <a:rPr lang="en-US" altLang="nl-BE" sz="1600" dirty="0" err="1" smtClean="0">
                <a:solidFill>
                  <a:schemeClr val="accent1"/>
                </a:solidFill>
                <a:latin typeface="+mj-lt"/>
              </a:rPr>
              <a:t>Norgaard</a:t>
            </a:r>
            <a:r>
              <a:rPr lang="en-US" altLang="nl-BE" sz="1600" dirty="0" smtClean="0">
                <a:solidFill>
                  <a:schemeClr val="accent1"/>
                </a:solidFill>
                <a:latin typeface="+mj-lt"/>
              </a:rPr>
              <a:t>, 2010</a:t>
            </a:r>
          </a:p>
          <a:p>
            <a:pPr marL="457200" indent="-457200" eaLnBrk="1" hangingPunct="1">
              <a:buFontTx/>
              <a:buChar char="-"/>
            </a:pPr>
            <a:endParaRPr lang="en-US" altLang="nl-BE" sz="10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nl-BE" sz="2200" dirty="0" smtClean="0">
                <a:solidFill>
                  <a:schemeClr val="accent1"/>
                </a:solidFill>
                <a:latin typeface="+mj-lt"/>
              </a:rPr>
              <a:t>Finally a way to demonstrate and clearly communicate the importance of nature/ecosystem to our society</a:t>
            </a:r>
          </a:p>
          <a:p>
            <a:pPr marL="457200" indent="-457200" eaLnBrk="1" hangingPunct="1">
              <a:buFontTx/>
              <a:buChar char="-"/>
            </a:pPr>
            <a:endParaRPr lang="en-US" altLang="nl-BE" sz="10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nl-BE" sz="2200" dirty="0" smtClean="0">
                <a:solidFill>
                  <a:schemeClr val="accent1"/>
                </a:solidFill>
                <a:latin typeface="+mj-lt"/>
              </a:rPr>
              <a:t>ES mainstream paradigm for conceptualizing the links between environment and development</a:t>
            </a:r>
          </a:p>
          <a:p>
            <a:pPr marL="457200" indent="-457200" eaLnBrk="1" hangingPunct="1">
              <a:lnSpc>
                <a:spcPct val="80000"/>
              </a:lnSpc>
              <a:buFontTx/>
              <a:buChar char="-"/>
            </a:pPr>
            <a:endParaRPr lang="en-US" altLang="nl-BE" sz="10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nl-BE" sz="2200" dirty="0" smtClean="0">
                <a:solidFill>
                  <a:schemeClr val="accent1"/>
                </a:solidFill>
                <a:latin typeface="+mj-lt"/>
              </a:rPr>
              <a:t>Commitment of policy makers, industry and society as a whole (integration of environment, economy, social and political thinking)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nl-BE" sz="20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Ecosystem Services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41142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Ecosystem Services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5478"/>
            <a:ext cx="8064896" cy="489585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altLang="nl-BE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BUT</a:t>
            </a:r>
            <a:r>
              <a:rPr lang="en-US" altLang="nl-BE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nl-BE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		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en-US" altLang="nl-BE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ES metaphor developed a life of its own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endParaRPr lang="en-US" altLang="nl-BE" sz="14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en-US" altLang="nl-BE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Original goal: awaken society; </a:t>
            </a:r>
            <a:r>
              <a:rPr lang="en-US" altLang="nl-BE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educational and symbolic </a:t>
            </a:r>
            <a:r>
              <a:rPr lang="en-US" altLang="nl-BE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function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endParaRPr lang="en-US" altLang="nl-BE" sz="14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en-US" altLang="nl-BE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Now used as the </a:t>
            </a:r>
            <a:r>
              <a:rPr lang="en-US" altLang="nl-BE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underpinnings of new (market-based) conservation policies</a:t>
            </a:r>
            <a:r>
              <a:rPr lang="en-US" altLang="nl-BE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, aimed at securing the provision of ES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endParaRPr lang="en-US" altLang="nl-BE" sz="9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Tx/>
              <a:buChar char="-"/>
            </a:pPr>
            <a:endParaRPr lang="en-US" altLang="nl-BE" sz="9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nl-BE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US" altLang="nl-BE" sz="2400" b="1" dirty="0" smtClean="0">
                <a:solidFill>
                  <a:srgbClr val="D00000"/>
                </a:solidFill>
                <a:cs typeface="Arial" panose="020B0604020202020204" pitchFamily="34" charset="0"/>
              </a:rPr>
              <a:t>→      	Commodification and trading of 				Ecosystem Services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4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4895850"/>
          </a:xfrm>
        </p:spPr>
        <p:txBody>
          <a:bodyPr/>
          <a:lstStyle/>
          <a:p>
            <a:pPr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The </a:t>
            </a:r>
            <a:r>
              <a:rPr lang="en-US" sz="2200" b="1" dirty="0">
                <a:solidFill>
                  <a:schemeClr val="accent2"/>
                </a:solidFill>
              </a:rPr>
              <a:t>emergence of markets for Ecosystem Services: 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100" b="1" dirty="0" smtClean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200" dirty="0"/>
              <a:t>Discourse: </a:t>
            </a:r>
            <a:r>
              <a:rPr lang="en-US" sz="2200" dirty="0">
                <a:solidFill>
                  <a:schemeClr val="accent2"/>
                </a:solidFill>
              </a:rPr>
              <a:t>‘Traditional’ economic instruments </a:t>
            </a:r>
            <a:r>
              <a:rPr lang="en-US" sz="2200" dirty="0"/>
              <a:t>(taxes &amp; subsidies), but also state regulation: </a:t>
            </a:r>
            <a:r>
              <a:rPr lang="en-US" sz="2200" dirty="0">
                <a:solidFill>
                  <a:schemeClr val="accent2"/>
                </a:solidFill>
              </a:rPr>
              <a:t>costly, inefficient &amp; ineffective</a:t>
            </a:r>
            <a:r>
              <a:rPr lang="en-US" sz="1900" dirty="0">
                <a:solidFill>
                  <a:schemeClr val="accent2"/>
                </a:solidFill>
              </a:rPr>
              <a:t> </a:t>
            </a:r>
          </a:p>
          <a:p>
            <a:pPr>
              <a:defRPr/>
            </a:pPr>
            <a:r>
              <a:rPr lang="en-US" sz="2000" dirty="0"/>
              <a:t>         </a:t>
            </a:r>
            <a:r>
              <a:rPr lang="en-US" sz="1400" dirty="0"/>
              <a:t>(e.g. Wunder, 2005)</a:t>
            </a:r>
          </a:p>
          <a:p>
            <a:pPr>
              <a:defRPr/>
            </a:pPr>
            <a:endParaRPr lang="en-US" sz="800" dirty="0"/>
          </a:p>
          <a:p>
            <a:pPr marL="457200" indent="-457200">
              <a:buFontTx/>
              <a:buChar char="-"/>
              <a:defRPr/>
            </a:pPr>
            <a:r>
              <a:rPr lang="en-US" sz="2200" dirty="0"/>
              <a:t>’80s-’90s: neoliberal reforms</a:t>
            </a:r>
          </a:p>
          <a:p>
            <a:pPr>
              <a:defRPr/>
            </a:pPr>
            <a:r>
              <a:rPr lang="en-US" sz="2200" dirty="0"/>
              <a:t>	…markets and well-defined property titles as the most </a:t>
            </a:r>
            <a:r>
              <a:rPr lang="en-US" sz="2200" dirty="0">
                <a:solidFill>
                  <a:schemeClr val="accent2"/>
                </a:solidFill>
              </a:rPr>
              <a:t>efficient</a:t>
            </a:r>
            <a:r>
              <a:rPr lang="en-US" sz="2200" dirty="0"/>
              <a:t> 	way to guarantee ‘environmental supply’</a:t>
            </a:r>
          </a:p>
          <a:p>
            <a:pPr marL="457200" indent="-457200">
              <a:buFontTx/>
              <a:buChar char="-"/>
              <a:defRPr/>
            </a:pPr>
            <a:endParaRPr lang="en-US" sz="800" dirty="0" smtClean="0"/>
          </a:p>
          <a:p>
            <a:pPr marL="457200" indent="-457200">
              <a:buFontTx/>
              <a:buChar char="-"/>
              <a:defRPr/>
            </a:pPr>
            <a:r>
              <a:rPr lang="en-US" sz="2200" dirty="0" smtClean="0">
                <a:solidFill>
                  <a:schemeClr val="accent2"/>
                </a:solidFill>
              </a:rPr>
              <a:t>International </a:t>
            </a:r>
            <a:r>
              <a:rPr lang="en-US" sz="2200" dirty="0">
                <a:solidFill>
                  <a:schemeClr val="accent2"/>
                </a:solidFill>
              </a:rPr>
              <a:t>markets:</a:t>
            </a:r>
          </a:p>
          <a:p>
            <a:pPr marL="731838" lvl="1" indent="-457200">
              <a:buFontTx/>
              <a:buChar char="-"/>
              <a:defRPr/>
            </a:pPr>
            <a:endParaRPr lang="en-US" sz="800" dirty="0" smtClean="0"/>
          </a:p>
          <a:p>
            <a:pPr marL="1091838" lvl="2" indent="-457200">
              <a:buFontTx/>
              <a:buChar char="-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CDM</a:t>
            </a:r>
            <a:r>
              <a:rPr lang="en-US" sz="2000" dirty="0" smtClean="0"/>
              <a:t> </a:t>
            </a:r>
            <a:r>
              <a:rPr lang="en-US" sz="2000" dirty="0"/>
              <a:t>(Clean Development Mechanism – </a:t>
            </a:r>
            <a:r>
              <a:rPr lang="en-US" sz="2000" dirty="0" smtClean="0"/>
              <a:t>Kyoto Protocol); </a:t>
            </a:r>
          </a:p>
          <a:p>
            <a:pPr marL="1091838" lvl="2" indent="-457200">
              <a:buFontTx/>
              <a:buChar char="-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E.U</a:t>
            </a:r>
            <a:r>
              <a:rPr lang="en-US" sz="2000" b="1" dirty="0">
                <a:solidFill>
                  <a:schemeClr val="accent2"/>
                </a:solidFill>
              </a:rPr>
              <a:t>. emission trading system</a:t>
            </a:r>
            <a:r>
              <a:rPr lang="en-US" sz="2000" dirty="0"/>
              <a:t>; </a:t>
            </a:r>
            <a:endParaRPr lang="en-US" sz="2000" dirty="0" smtClean="0"/>
          </a:p>
          <a:p>
            <a:pPr marL="1091838" lvl="2" indent="-457200">
              <a:buFontTx/>
              <a:buChar char="-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Voluntary carbon markets</a:t>
            </a:r>
            <a:endParaRPr lang="en-US" sz="2000" dirty="0" smtClean="0"/>
          </a:p>
          <a:p>
            <a:pPr marL="274638" lvl="1" indent="0">
              <a:buNone/>
              <a:defRPr/>
            </a:pPr>
            <a:endParaRPr lang="en-US" sz="1100" dirty="0">
              <a:solidFill>
                <a:srgbClr val="000000"/>
              </a:solidFill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12</a:t>
            </a:fld>
            <a:endParaRPr lang="nl-N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74040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3200" b="1" dirty="0" smtClean="0"/>
              <a:t>Markets </a:t>
            </a:r>
            <a:r>
              <a:rPr lang="nl-BE" sz="3200" b="1" dirty="0" err="1" smtClean="0"/>
              <a:t>and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Payments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for</a:t>
            </a:r>
            <a:r>
              <a:rPr lang="nl-BE" sz="3200" b="1" dirty="0" smtClean="0"/>
              <a:t> ES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20878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D5C3EC33-E59C-47B7-A564-450A94E25F9A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13</a:t>
            </a:fld>
            <a:endParaRPr lang="en-US" altLang="nl-BE" sz="1100" dirty="0" smtClean="0"/>
          </a:p>
        </p:txBody>
      </p:sp>
      <p:pic>
        <p:nvPicPr>
          <p:cNvPr id="28674" name="Picture 2" descr="https://i2.wp.com/www.circleofblue.org/wp-content/uploads/2013/01/watershed-payments-graphic.jpg?fit=852%2C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64704"/>
            <a:ext cx="9433048" cy="705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nl-BE" sz="3200" b="1" dirty="0" smtClean="0"/>
              <a:t>Markets </a:t>
            </a:r>
            <a:r>
              <a:rPr lang="nl-BE" sz="3200" b="1" dirty="0" err="1" smtClean="0"/>
              <a:t>and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Payments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for</a:t>
            </a:r>
            <a:r>
              <a:rPr lang="nl-BE" sz="3200" b="1" dirty="0" smtClean="0"/>
              <a:t> ES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11237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b="1" dirty="0" smtClean="0"/>
              <a:t>Markets </a:t>
            </a:r>
            <a:r>
              <a:rPr lang="nl-BE" sz="3200" b="1" dirty="0" err="1" smtClean="0"/>
              <a:t>and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Payments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for</a:t>
            </a:r>
            <a:r>
              <a:rPr lang="nl-BE" sz="3200" b="1" dirty="0" smtClean="0"/>
              <a:t> ES</a:t>
            </a:r>
            <a:endParaRPr lang="nl-B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4895850"/>
          </a:xfrm>
        </p:spPr>
        <p:txBody>
          <a:bodyPr/>
          <a:lstStyle/>
          <a:p>
            <a:pPr marL="457200" indent="-457200">
              <a:defRPr/>
            </a:pPr>
            <a:r>
              <a:rPr lang="en-GB" sz="2400" b="1" dirty="0">
                <a:latin typeface="+mj-lt"/>
              </a:rPr>
              <a:t>Definition of PES:</a:t>
            </a:r>
          </a:p>
          <a:p>
            <a:pPr marL="457200" indent="-457200">
              <a:defRPr/>
            </a:pPr>
            <a:endParaRPr lang="en-GB" sz="14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defRPr/>
            </a:pPr>
            <a:r>
              <a:rPr lang="en-GB" sz="2400" dirty="0">
                <a:latin typeface="+mj-lt"/>
              </a:rPr>
              <a:t>	</a:t>
            </a:r>
            <a:r>
              <a:rPr lang="en-GB" sz="2400" i="1" dirty="0">
                <a:solidFill>
                  <a:schemeClr val="accent2"/>
                </a:solidFill>
                <a:latin typeface="+mj-lt"/>
              </a:rPr>
              <a:t>‘a voluntary transaction where a well-defined ES (or a land use likely to secure that service) is being “bought” by an ES buyer from an ES provider if and only if the ES provider secures ES provision (conditionality)’</a:t>
            </a:r>
            <a:r>
              <a:rPr lang="en-GB" sz="24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(</a:t>
            </a:r>
            <a:r>
              <a:rPr lang="en-GB" sz="1600" dirty="0" err="1">
                <a:latin typeface="+mj-lt"/>
              </a:rPr>
              <a:t>Wunder</a:t>
            </a:r>
            <a:r>
              <a:rPr lang="en-GB" sz="1600" dirty="0">
                <a:latin typeface="+mj-lt"/>
              </a:rPr>
              <a:t>, 2005: 3)</a:t>
            </a:r>
          </a:p>
          <a:p>
            <a:pPr marL="457200" indent="-457200">
              <a:defRPr/>
            </a:pPr>
            <a:endParaRPr lang="en-GB" sz="16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>
              <a:defRPr/>
            </a:pPr>
            <a:r>
              <a:rPr lang="en-GB" sz="2400" dirty="0" smtClean="0">
                <a:latin typeface="+mj-lt"/>
              </a:rPr>
              <a:t>Recognition </a:t>
            </a:r>
            <a:r>
              <a:rPr lang="en-GB" sz="2400" dirty="0">
                <a:latin typeface="+mj-lt"/>
              </a:rPr>
              <a:t>of difficult </a:t>
            </a:r>
            <a:r>
              <a:rPr lang="en-GB" sz="2400" dirty="0">
                <a:solidFill>
                  <a:schemeClr val="accent2"/>
                </a:solidFill>
                <a:latin typeface="+mj-lt"/>
              </a:rPr>
              <a:t>environment and development </a:t>
            </a:r>
            <a:r>
              <a:rPr lang="en-GB" sz="2400" dirty="0" smtClean="0">
                <a:solidFill>
                  <a:schemeClr val="accent2"/>
                </a:solidFill>
                <a:latin typeface="+mj-lt"/>
              </a:rPr>
              <a:t>trade-offs</a:t>
            </a:r>
            <a:r>
              <a:rPr lang="en-GB" sz="2400" dirty="0">
                <a:latin typeface="+mj-lt"/>
              </a:rPr>
              <a:t>: reconcile conflicting interests through </a:t>
            </a:r>
            <a:r>
              <a:rPr lang="en-GB" sz="2400" dirty="0" smtClean="0">
                <a:latin typeface="+mj-lt"/>
              </a:rPr>
              <a:t>conditional / performance-based payments</a:t>
            </a:r>
          </a:p>
          <a:p>
            <a:pPr marL="457200" indent="-457200">
              <a:defRPr/>
            </a:pPr>
            <a:endParaRPr lang="en-GB" sz="1600" dirty="0" smtClean="0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r>
              <a:rPr lang="en-GB" sz="2400" dirty="0"/>
              <a:t>Numerous initiatives in developing countries to establish </a:t>
            </a:r>
            <a:r>
              <a:rPr lang="en-GB" sz="2400" dirty="0">
                <a:solidFill>
                  <a:schemeClr val="accent2"/>
                </a:solidFill>
              </a:rPr>
              <a:t>national and local </a:t>
            </a:r>
            <a:r>
              <a:rPr lang="en-GB" sz="2400" dirty="0" smtClean="0">
                <a:solidFill>
                  <a:schemeClr val="accent2"/>
                </a:solidFill>
              </a:rPr>
              <a:t>payment systems   </a:t>
            </a:r>
            <a:r>
              <a:rPr lang="en-GB" sz="2400" dirty="0" smtClean="0">
                <a:solidFill>
                  <a:schemeClr val="accent1"/>
                </a:solidFill>
              </a:rPr>
              <a:t>(e.g. </a:t>
            </a:r>
            <a:r>
              <a:rPr lang="en-GB" sz="2400" dirty="0" smtClean="0"/>
              <a:t>Costa Rica, Mexico</a:t>
            </a:r>
            <a:r>
              <a:rPr lang="en-GB" sz="2400" dirty="0"/>
              <a:t>, China, Vietnam, South-Africa, Brazil, Ecuador, Peru</a:t>
            </a:r>
            <a:r>
              <a:rPr lang="en-GB" sz="2400" dirty="0" smtClean="0"/>
              <a:t>,…)</a:t>
            </a:r>
            <a:endParaRPr lang="en-GB" sz="2400" dirty="0"/>
          </a:p>
          <a:p>
            <a:pPr marL="457200" indent="-457200">
              <a:defRPr/>
            </a:pPr>
            <a:endParaRPr lang="en-GB" sz="2400" dirty="0" smtClean="0">
              <a:solidFill>
                <a:srgbClr val="C00000"/>
              </a:solidFill>
              <a:latin typeface="Arial" charset="0"/>
            </a:endParaRPr>
          </a:p>
          <a:p>
            <a:endParaRPr lang="nl-B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3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901F3BFA-9A4C-4C8F-94A0-9D8D98489308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nl-BE" sz="1100" smtClean="0"/>
          </a:p>
        </p:txBody>
      </p:sp>
      <p:sp>
        <p:nvSpPr>
          <p:cNvPr id="691234" name="Text Box 34"/>
          <p:cNvSpPr txBox="1">
            <a:spLocks noChangeArrowheads="1"/>
          </p:cNvSpPr>
          <p:nvPr/>
        </p:nvSpPr>
        <p:spPr bwMode="auto">
          <a:xfrm>
            <a:off x="1659261" y="4801939"/>
            <a:ext cx="20605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1200" dirty="0" smtClean="0">
                <a:solidFill>
                  <a:srgbClr val="000000"/>
                </a:solidFill>
                <a:ea typeface="SimSun" pitchFamily="2" charset="-122"/>
              </a:rPr>
              <a:t>Developing countries </a:t>
            </a:r>
          </a:p>
          <a:p>
            <a:pPr algn="ctr">
              <a:buSzPct val="100000"/>
            </a:pPr>
            <a:r>
              <a:rPr lang="en-US" altLang="nl-BE" sz="12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nl-BE" sz="1200" dirty="0">
                <a:solidFill>
                  <a:srgbClr val="000000"/>
                </a:solidFill>
                <a:ea typeface="SimSun" pitchFamily="2" charset="-122"/>
              </a:rPr>
              <a:t>(ES providers)</a:t>
            </a:r>
          </a:p>
        </p:txBody>
      </p:sp>
      <p:sp>
        <p:nvSpPr>
          <p:cNvPr id="691235" name="Text Box 35"/>
          <p:cNvSpPr txBox="1">
            <a:spLocks noChangeArrowheads="1"/>
          </p:cNvSpPr>
          <p:nvPr/>
        </p:nvSpPr>
        <p:spPr bwMode="auto">
          <a:xfrm>
            <a:off x="6825915" y="1565726"/>
            <a:ext cx="1632438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1200" dirty="0">
                <a:solidFill>
                  <a:srgbClr val="000000"/>
                </a:solidFill>
                <a:ea typeface="SimSun" pitchFamily="2" charset="-122"/>
              </a:rPr>
              <a:t>International community and national </a:t>
            </a:r>
            <a:r>
              <a:rPr lang="en-US" altLang="nl-BE" sz="1200" dirty="0" smtClean="0">
                <a:solidFill>
                  <a:srgbClr val="000000"/>
                </a:solidFill>
                <a:ea typeface="SimSun" pitchFamily="2" charset="-122"/>
              </a:rPr>
              <a:t>governments</a:t>
            </a:r>
          </a:p>
          <a:p>
            <a:pPr algn="ctr">
              <a:buSzPct val="100000"/>
            </a:pPr>
            <a:r>
              <a:rPr lang="en-US" altLang="nl-BE" sz="1200" dirty="0" smtClean="0">
                <a:solidFill>
                  <a:srgbClr val="000000"/>
                </a:solidFill>
                <a:ea typeface="SimSun" pitchFamily="2" charset="-122"/>
              </a:rPr>
              <a:t>(ES beneficiaries)</a:t>
            </a:r>
            <a:endParaRPr lang="en-US" altLang="nl-BE" sz="12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595" y="1374016"/>
            <a:ext cx="40299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nl-BE" sz="1900" dirty="0">
                <a:solidFill>
                  <a:schemeClr val="tx2"/>
                </a:solidFill>
                <a:latin typeface="Arial" charset="0"/>
              </a:rPr>
              <a:t>Example of </a:t>
            </a:r>
            <a:r>
              <a:rPr lang="en-GB" altLang="nl-BE" sz="1900" dirty="0" smtClean="0">
                <a:solidFill>
                  <a:schemeClr val="tx2"/>
                </a:solidFill>
                <a:latin typeface="Arial" charset="0"/>
              </a:rPr>
              <a:t>PES at the </a:t>
            </a:r>
            <a:r>
              <a:rPr lang="en-GB" altLang="nl-BE" sz="1900" dirty="0">
                <a:solidFill>
                  <a:schemeClr val="tx2"/>
                </a:solidFill>
                <a:latin typeface="Arial" charset="0"/>
              </a:rPr>
              <a:t>international level</a:t>
            </a:r>
            <a:r>
              <a:rPr lang="en-GB" altLang="nl-BE" sz="1900" dirty="0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GB" altLang="nl-BE" sz="1900" b="1" dirty="0" smtClean="0">
                <a:solidFill>
                  <a:srgbClr val="C00000"/>
                </a:solidFill>
                <a:latin typeface="Arial" charset="0"/>
              </a:rPr>
              <a:t>REDD+ </a:t>
            </a:r>
          </a:p>
          <a:p>
            <a:pPr eaLnBrk="1" hangingPunct="1"/>
            <a:r>
              <a:rPr lang="en-GB" sz="1800" dirty="0" smtClean="0">
                <a:solidFill>
                  <a:schemeClr val="tx2"/>
                </a:solidFill>
                <a:latin typeface="Arial" charset="0"/>
              </a:rPr>
              <a:t>(Payments 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for </a:t>
            </a:r>
            <a:r>
              <a:rPr lang="en-GB" sz="1800" b="1" i="1" dirty="0">
                <a:solidFill>
                  <a:srgbClr val="C00000"/>
                </a:solidFill>
                <a:latin typeface="Arial" charset="0"/>
              </a:rPr>
              <a:t>R</a:t>
            </a:r>
            <a:r>
              <a:rPr lang="en-GB" sz="1800" i="1" dirty="0">
                <a:solidFill>
                  <a:schemeClr val="tx2"/>
                </a:solidFill>
                <a:latin typeface="Arial" charset="0"/>
              </a:rPr>
              <a:t>educing</a:t>
            </a:r>
            <a:r>
              <a:rPr lang="en-GB" sz="1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b="1" i="1" dirty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en-GB" sz="1800" i="1" dirty="0">
                <a:solidFill>
                  <a:schemeClr val="tx2"/>
                </a:solidFill>
                <a:latin typeface="Arial" charset="0"/>
              </a:rPr>
              <a:t>missions from</a:t>
            </a:r>
            <a:r>
              <a:rPr lang="en-GB" sz="1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b="1" i="1" dirty="0" smtClean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GB" sz="1800" i="1" dirty="0" smtClean="0">
                <a:solidFill>
                  <a:schemeClr val="tx2"/>
                </a:solidFill>
                <a:latin typeface="Arial" charset="0"/>
              </a:rPr>
              <a:t>eforestation</a:t>
            </a:r>
            <a:r>
              <a:rPr lang="en-GB" sz="18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i="1" dirty="0">
                <a:solidFill>
                  <a:schemeClr val="tx2"/>
                </a:solidFill>
                <a:latin typeface="Arial" charset="0"/>
              </a:rPr>
              <a:t>and Forest </a:t>
            </a:r>
            <a:r>
              <a:rPr lang="en-GB" sz="1800" b="1" i="1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en-GB" sz="1800" i="1" dirty="0">
                <a:solidFill>
                  <a:schemeClr val="tx2"/>
                </a:solidFill>
                <a:latin typeface="Arial" charset="0"/>
              </a:rPr>
              <a:t>egradation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in developing </a:t>
            </a:r>
            <a:r>
              <a:rPr lang="en-GB" sz="1800" dirty="0" smtClean="0">
                <a:solidFill>
                  <a:schemeClr val="tx2"/>
                </a:solidFill>
                <a:latin typeface="Arial" charset="0"/>
              </a:rPr>
              <a:t>countries)</a:t>
            </a:r>
            <a:endParaRPr lang="nl-BE" altLang="nl-BE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552" y="4963556"/>
            <a:ext cx="261131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551" y="4079318"/>
            <a:ext cx="322970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893" y="4079319"/>
            <a:ext cx="15049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752" y="5069918"/>
            <a:ext cx="20383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File:DAC members.sv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03" y="1129531"/>
            <a:ext cx="181561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314" y="2065634"/>
            <a:ext cx="74148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171" y="2065634"/>
            <a:ext cx="89388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6785361" y="3034545"/>
            <a:ext cx="1713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nl-BE" sz="1200" b="1" dirty="0">
                <a:solidFill>
                  <a:srgbClr val="E94033"/>
                </a:solidFill>
                <a:latin typeface="Arial" charset="0"/>
              </a:rPr>
              <a:t>Carbon sequestration </a:t>
            </a:r>
          </a:p>
          <a:p>
            <a:pPr eaLnBrk="1" hangingPunct="1"/>
            <a:r>
              <a:rPr lang="en-US" altLang="nl-BE" sz="1200" b="1" dirty="0">
                <a:solidFill>
                  <a:srgbClr val="E94033"/>
                </a:solidFill>
                <a:latin typeface="Arial" charset="0"/>
              </a:rPr>
              <a:t>(clean air), biodiversity conservation,…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4384142" y="3427306"/>
            <a:ext cx="90841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nl-BE" altLang="nl-BE" sz="1200" b="1" dirty="0" err="1">
                <a:solidFill>
                  <a:srgbClr val="E94033"/>
                </a:solidFill>
                <a:latin typeface="Arial" charset="0"/>
              </a:rPr>
              <a:t>Payments</a:t>
            </a:r>
            <a:endParaRPr lang="nl-NL" altLang="nl-BE" sz="1200" b="1" dirty="0">
              <a:solidFill>
                <a:srgbClr val="E94033"/>
              </a:solidFill>
              <a:latin typeface="Arial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4874811" y="3272834"/>
            <a:ext cx="1073885" cy="539086"/>
          </a:xfrm>
          <a:prstGeom prst="curvedConnector3">
            <a:avLst>
              <a:gd name="adj1" fmla="val 50000"/>
            </a:avLst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 flipH="1" flipV="1">
            <a:off x="5919647" y="3277076"/>
            <a:ext cx="1081348" cy="523144"/>
          </a:xfrm>
          <a:prstGeom prst="curvedConnector3">
            <a:avLst>
              <a:gd name="adj1" fmla="val 50000"/>
            </a:avLst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nl-BE" sz="3200" b="1" dirty="0" smtClean="0"/>
              <a:t>Markets </a:t>
            </a:r>
            <a:r>
              <a:rPr lang="nl-BE" sz="3200" b="1" dirty="0" err="1" smtClean="0"/>
              <a:t>and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Payments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for</a:t>
            </a:r>
            <a:r>
              <a:rPr lang="nl-BE" sz="3200" b="1" dirty="0" smtClean="0"/>
              <a:t> ES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15900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35" grpId="0"/>
      <p:bldP spid="3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712968" cy="604865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PES new panacea in environmental policy and conservation?</a:t>
            </a:r>
            <a:endParaRPr lang="en-GB" sz="1300" b="1" dirty="0">
              <a:solidFill>
                <a:srgbClr val="C0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13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1300" dirty="0">
              <a:solidFill>
                <a:srgbClr val="C0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13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1300" dirty="0">
              <a:solidFill>
                <a:srgbClr val="C0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13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13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9B0353D7-D6B2-46CB-A470-53451E5467CE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16</a:t>
            </a:fld>
            <a:endParaRPr lang="en-US" altLang="nl-BE" sz="110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nl-BE" sz="3200" b="1" dirty="0" smtClean="0"/>
              <a:t>Markets </a:t>
            </a:r>
            <a:r>
              <a:rPr lang="nl-BE" sz="3200" b="1" dirty="0" err="1" smtClean="0"/>
              <a:t>and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Payments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for</a:t>
            </a:r>
            <a:r>
              <a:rPr lang="nl-BE" sz="3200" b="1" dirty="0" smtClean="0"/>
              <a:t> ES</a:t>
            </a:r>
            <a:endParaRPr lang="nl-BE" sz="3200" b="1" dirty="0"/>
          </a:p>
        </p:txBody>
      </p:sp>
      <p:pic>
        <p:nvPicPr>
          <p:cNvPr id="3074" name="Picture 2" descr="https://www.iss.nl/fileadmin/ASSETS/iss/Research_and_projects/Conferences/Nature-Inc-Questioning-the-Market-Panacea-in-Environmental-Policy-and-Conservation_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52487"/>
            <a:ext cx="3024336" cy="31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eco-business.com/media/_versions/ebmedia/fileuploads/red_lines_news_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36880"/>
            <a:ext cx="4061898" cy="40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764205" cy="40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298" y="-7078"/>
            <a:ext cx="4269858" cy="2943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17</a:t>
            </a:fld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81" y="9397"/>
            <a:ext cx="5270356" cy="29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s://griid.files.wordpress.com/2012/06/poster-en-2012-05-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24944"/>
            <a:ext cx="2837055" cy="40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1462"/>
            <a:ext cx="8064896" cy="489585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Main assumption green economy:</a:t>
            </a:r>
          </a:p>
          <a:p>
            <a:pPr marL="457200" indent="-457200">
              <a:buFontTx/>
              <a:buChar char="-"/>
            </a:pPr>
            <a:endParaRPr lang="en-US" sz="600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Ecological crisis = </a:t>
            </a:r>
            <a:r>
              <a:rPr lang="en-US" dirty="0" smtClean="0">
                <a:solidFill>
                  <a:schemeClr val="accent2"/>
                </a:solidFill>
              </a:rPr>
              <a:t>market-failure</a:t>
            </a:r>
            <a:r>
              <a:rPr lang="en-US" dirty="0" smtClean="0"/>
              <a:t> 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(no markets for ES, no price on nature, therefore neglected in 	economy)</a:t>
            </a:r>
          </a:p>
          <a:p>
            <a:pPr marL="457200" indent="-457200">
              <a:buFontTx/>
              <a:buChar char="-"/>
            </a:pPr>
            <a:endParaRPr lang="en-US" sz="900" dirty="0" smtClean="0"/>
          </a:p>
          <a:p>
            <a:r>
              <a:rPr lang="en-US" dirty="0" smtClean="0">
                <a:latin typeface="Calibri"/>
              </a:rPr>
              <a:t>     →	</a:t>
            </a:r>
            <a:r>
              <a:rPr lang="en-US" dirty="0" smtClean="0"/>
              <a:t>abandoning the market model?</a:t>
            </a:r>
          </a:p>
          <a:p>
            <a:endParaRPr lang="en-US" sz="1000" dirty="0" smtClean="0"/>
          </a:p>
          <a:p>
            <a:pPr marL="673200" lvl="1" indent="-457200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No!</a:t>
            </a:r>
            <a:r>
              <a:rPr lang="en-US" dirty="0" smtClean="0"/>
              <a:t> Need of </a:t>
            </a:r>
            <a:r>
              <a:rPr lang="en-US" dirty="0" smtClean="0">
                <a:solidFill>
                  <a:schemeClr val="accent2"/>
                </a:solidFill>
              </a:rPr>
              <a:t>more markets</a:t>
            </a:r>
            <a:r>
              <a:rPr lang="en-US" dirty="0" smtClean="0"/>
              <a:t>!</a:t>
            </a:r>
          </a:p>
          <a:p>
            <a:pPr marL="673200" lvl="1" indent="-457200">
              <a:buFontTx/>
              <a:buChar char="-"/>
            </a:pPr>
            <a:r>
              <a:rPr lang="en-US" dirty="0" smtClean="0"/>
              <a:t>In areas where it was previously thought to be impossible to create markets</a:t>
            </a:r>
          </a:p>
          <a:p>
            <a:pPr lvl="1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accent2"/>
                </a:solidFill>
              </a:rPr>
              <a:t>= </a:t>
            </a:r>
            <a:r>
              <a:rPr lang="en-US" b="1" dirty="0" smtClean="0">
                <a:solidFill>
                  <a:schemeClr val="accent2"/>
                </a:solidFill>
              </a:rPr>
              <a:t>neoliberal market philosophy</a:t>
            </a:r>
          </a:p>
          <a:p>
            <a:pPr marL="457200" indent="-457200">
              <a:buFontTx/>
              <a:buChar char="-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18</a:t>
            </a:fld>
            <a:endParaRPr lang="nl-N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Pitfalls of Markets and Payments for 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04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3" y="2780928"/>
            <a:ext cx="1728192" cy="2467142"/>
          </a:xfrm>
          <a:prstGeom prst="rect">
            <a:avLst/>
          </a:prstGeom>
        </p:spPr>
      </p:pic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-180527" y="980728"/>
            <a:ext cx="7632848" cy="4897437"/>
          </a:xfrm>
        </p:spPr>
        <p:txBody>
          <a:bodyPr/>
          <a:lstStyle/>
          <a:p>
            <a:pPr lvl="2" indent="0">
              <a:buNone/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1)  PES and markets for ES: perverse, created illusion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sz="1000" dirty="0" smtClean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GB" sz="1000" dirty="0" smtClean="0">
              <a:solidFill>
                <a:srgbClr val="000000"/>
              </a:solidFill>
            </a:endParaRPr>
          </a:p>
          <a:p>
            <a:pPr marL="892175" lvl="2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2300" dirty="0"/>
              <a:t>PES are not so much about saving nature, but </a:t>
            </a:r>
            <a:r>
              <a:rPr lang="en-GB" sz="2300" dirty="0" smtClean="0"/>
              <a:t>			about </a:t>
            </a:r>
            <a:r>
              <a:rPr lang="en-GB" sz="2300" dirty="0">
                <a:solidFill>
                  <a:schemeClr val="accent2"/>
                </a:solidFill>
              </a:rPr>
              <a:t>finding new arenas for markets </a:t>
            </a:r>
            <a:r>
              <a:rPr lang="en-GB" sz="2300" dirty="0"/>
              <a:t>to operate in </a:t>
            </a:r>
            <a:r>
              <a:rPr lang="en-GB" dirty="0"/>
              <a:t>		</a:t>
            </a:r>
            <a:r>
              <a:rPr lang="en-GB" sz="1800" dirty="0" smtClean="0"/>
              <a:t>(e.g</a:t>
            </a:r>
            <a:r>
              <a:rPr lang="en-GB" sz="1800" dirty="0"/>
              <a:t>. Büscher et al., </a:t>
            </a:r>
            <a:r>
              <a:rPr lang="en-GB" sz="1800" dirty="0" smtClean="0"/>
              <a:t>2012; McAfee, 1999; </a:t>
            </a:r>
            <a:r>
              <a:rPr lang="en-GB" sz="1800" dirty="0" err="1"/>
              <a:t>Lohmann</a:t>
            </a:r>
            <a:r>
              <a:rPr lang="en-GB" sz="1800" dirty="0"/>
              <a:t>, 2009) </a:t>
            </a:r>
            <a:endParaRPr lang="en-GB" sz="1800" dirty="0" smtClean="0"/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GB" sz="2000" dirty="0" smtClean="0"/>
          </a:p>
          <a:p>
            <a:pPr marL="892175" lvl="2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2300" dirty="0" smtClean="0"/>
              <a:t>Continuous growth, </a:t>
            </a:r>
            <a:r>
              <a:rPr lang="en-GB" sz="2300" dirty="0" smtClean="0">
                <a:solidFill>
                  <a:schemeClr val="accent2"/>
                </a:solidFill>
              </a:rPr>
              <a:t>no need for structural changes</a:t>
            </a:r>
          </a:p>
          <a:p>
            <a:pPr marL="892175" lvl="2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GB" sz="700" dirty="0" smtClean="0">
              <a:solidFill>
                <a:schemeClr val="accent2"/>
              </a:solidFill>
            </a:endParaRPr>
          </a:p>
          <a:p>
            <a:pPr marL="892175" lvl="2" indent="-342900">
              <a:buFontTx/>
              <a:buChar char="-"/>
              <a:defRPr/>
            </a:pPr>
            <a:r>
              <a:rPr lang="en-GB" sz="2300" dirty="0" smtClean="0">
                <a:solidFill>
                  <a:schemeClr val="accent1"/>
                </a:solidFill>
              </a:rPr>
              <a:t>“</a:t>
            </a:r>
            <a:r>
              <a:rPr lang="en-GB" sz="2300" i="1" dirty="0" smtClean="0">
                <a:solidFill>
                  <a:schemeClr val="accent1"/>
                </a:solidFill>
              </a:rPr>
              <a:t>Justify </a:t>
            </a:r>
            <a:r>
              <a:rPr lang="en-GB" sz="2300" i="1" dirty="0">
                <a:solidFill>
                  <a:schemeClr val="accent1"/>
                </a:solidFill>
              </a:rPr>
              <a:t>an economic model that is driving us to </a:t>
            </a:r>
            <a:r>
              <a:rPr lang="en-GB" sz="2300" i="1" dirty="0" smtClean="0">
                <a:solidFill>
                  <a:schemeClr val="accent1"/>
                </a:solidFill>
              </a:rPr>
              <a:t>catastrophe</a:t>
            </a:r>
            <a:r>
              <a:rPr lang="en-GB" sz="2300" dirty="0" smtClean="0">
                <a:solidFill>
                  <a:schemeClr val="accent1"/>
                </a:solidFill>
              </a:rPr>
              <a:t>” 	</a:t>
            </a:r>
            <a:r>
              <a:rPr lang="en-GB" sz="1600" dirty="0" smtClean="0">
                <a:solidFill>
                  <a:schemeClr val="accent1"/>
                </a:solidFill>
              </a:rPr>
              <a:t>(Monbiot, 2017)</a:t>
            </a:r>
            <a:r>
              <a:rPr lang="en-GB" sz="1400" dirty="0" smtClean="0">
                <a:solidFill>
                  <a:schemeClr val="accent1"/>
                </a:solidFill>
              </a:rPr>
              <a:t>	</a:t>
            </a:r>
            <a:r>
              <a:rPr lang="en-GB" sz="2000" dirty="0" smtClean="0">
                <a:solidFill>
                  <a:srgbClr val="000000"/>
                </a:solidFill>
              </a:rPr>
              <a:t>	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79070" y="6375400"/>
            <a:ext cx="583223" cy="2746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667EEAB2-2AF7-44E9-AF81-788BB5B44CAE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19</a:t>
            </a:fld>
            <a:endParaRPr lang="en-US" altLang="nl-BE" sz="1100" smtClean="0"/>
          </a:p>
        </p:txBody>
      </p:sp>
      <p:pic>
        <p:nvPicPr>
          <p:cNvPr id="22530" name="Picture 2" descr="https://media.salon.com/2004/12/green_capitalism-293x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49" y="1268760"/>
            <a:ext cx="18555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MTEhUTEhMWFhUXGRsbGRgYGR0gHxoeGB0eGxodIB0eISggHh0nHRogITEiJSktLi4uHSEzODMtNygtLisBCgoKDg0OGxAQGy0lICUtLS0tLS0tLS0tLS0tLS0tLS0tLS0tLS0tLS0tLS0tLS0tLS0tLS0tLS0tLS0tLS0tLf/AABEIAKABOwMBIgACEQEDEQH/xAAbAAACAwEBAQAAAAAAAAAAAAADBAIFBgEAB//EADkQAAIBAwMCBAUCBQQDAQEBAQERAgMhMQASQQRRBSJhcRMygZGhBkKxwdHw8RQjUuEzYnKCFZIH/8QAGQEAAwEBAQAAAAAAAAAAAAAAAQIDAAQF/8QAJhEAAgICAgICAgIDAAAAAAAAAAECEQMhEjEiQVFhBBNScTIzQv/aAAwDAQACEQMRAD8AB4yhI1IK8hIjJVtpDSDCtYEjvpjqqXxIwLflnCQprzGMzLd9Y14TWAZFa91/iUZy5IAIUjJS3FSBve0ihwvQKBKjAUp7onyxcV5ouIJkEjs2QOB/thca8mMqhXs5k1QXrTGFKW2IlGAJjFO90AB65XvqshUYEyNqF4koMBkDkgad6MQUoSA3brAvLLsSbMCw7SJ4Oq/ppTnWqylKIhELO64WMJs+21cklYqkyTQU7hGEAjIAgoIAZZA5LAvlHUjTQifYuQ7X5tnGnKFAOoZysIAiJaJgDMkDJIgZY7eg0l1ACZS9sv0TsOPfOinYw1GqJStKxg2wcWNn9886HKXlG0xZQ3XVv/0DKy+vd6hRMjGnfbaJIkFkeXIyPxccBdnWIiAgS8C3KPrzkDQoF+glaiVExjuMT3W2xBLk+LK+ft2hETh8uxI/MEpkyMRc2aaHr66jW6eU0SRYg7cNg2keAy0MoC7v2SiZSJXAZK3MFi/KV+HZaK6CiXQuNT4hVihf6Ankns/8s9Z1FOVTaWzG69OGg22jxfS9OsNu6JTuNvJefW/roNEEAmcrbirJLA9cZJuXhLScbfJgZKNMm95q5AA+w/qb39tcPQTZRjtJbZjNZRIP8jYAEY0anEARJG4JcFuxvhkWegVjtkYiKESgCEAuQQEUS7f1bKXpGTY1Wp/BkQRUkHngxMgAUCzkWFr4GvbmpByKIBjIY7lkA/e2lj119syPNgHcyRYu4Pojn10zTltnKBFwQpSivLJyj2ZRXuNBr2Zr2Q6kzgHEc+Ubjcdmjtsx39bnQqEjOcxLg2CDuiLixQPbTVeXyiQIL5i/qwUMnPr6aQgZRnMCnlFh+bAuPlaFi0ULDgx2gIJGmqsZBmmYkcDbJgxPBLDHpt9dHpdIPinIjKJsyntkAVzbPYh67TcxtIQI7W9/y+1vQ6bodcaRaRiXYDzWNh3JD9fZ3Dk7GVWY/wAFrU41q1OMyMKLBALO7aW7k/m9tXcYzNdxn80Y7Y2ufMGD+cJH20brKoqT+KAIyL3DLwPZgMXH8SzwoGa2bRN+WSvEnmN/UnB1SU7dgb3oqafXCpPZtITYNkGR6Pv6PvpqErPcs54CaBHoze+PUCu21Yw3bIkSkARAiUTHcjLAN2T9SSNWNCQkN0CnhhgDurHISf8A00ku0FgqynFmIRURHm5EfwzqPXVPnBClkxIxIhxQKEiyEraf6akqkSQJbSJyiTEPjcCTaQQR4R5AIsv1B4X8SnIPzRqb9ys4ZtyAMI3K9tS/YotGT0ZHpOlr06eycKMxc7TEfNaIJBQuImTF2bZenh0pKMBGJQJps5z5b24sLZ99DpfGMRVnGmJgMWS8uZZudwNigAQ9Gpz2Eb47RIG8ZboghJEhbgBkC/01ZysfTAVrWqW3eWODnKslZ/RlaJOdyCfSxIdshcuzH+TCYnH4cypnzEXyWtwJI2oG1n5s8A8CruKBCFSQGC4GR24xkfnkgaDerEeglQyoSEfiGW4S2EO+0RKY+ZNtcrjXulp7vJPz+UElBSJbJGO//wDo6U8Qrj40IzBUgVIx+VlCMZZLd3In216jUlGBJLi0TlxBTugAGyE/ca1Nx+wPZb1JQl8MQQkL/Q4IVlm2qfqakx1hjSlAimWLEkCQ826QOAX5Ubkeh0TpoOZrxYlOMQYn9g9PV3XJ7cueGwiZzjtiJu5ARlZsjPOfbnSrwsy0VfiHRS/1Ua8I05C5kYt70W2yLertfTv+o80X/wAkLegODb1ft21zxCqN8IGJ3/8AkFSI8pHyhLLjJHsb8eYFbq4mcYAg5kZWZCUZBcl5/rp9ySsPYPxLwmlXrRkSYlIxjmds35xdXd+NP16uypGRKUSE/mOZv6AuWUnnQOq6UGYq+aMkIuJv8wTHypO65J7aF4wY05ioBaEZsR5ZUmwox7nncM7dZPlSsw74hTFSnAwO0hH0MJgbgY47X97olpnweBMiJzUpSkFWlG0pGQCBVgVqq8DlLdITBG6RnEryrmKGBdjHHdavNtaV4wgR3c+LH5YrPbTLlDSY6bQ71Xg+6MqgkYlMQt2djgZTuLPUvB6cfhxlORBBIi7QAHltY3KtIggg579rxl8OJlGQe60vQ+ZJ7h6+o1UdR1AJW43VxcIXb4CBv6a54cnoW6Y/4vAx6jdKUdm8TFh5xIbikVaW4WJQBBZei9bETBIYjOIkEF8w2nCUjIbvqzkaSoiZpSYRpGVs7oVEQQV+yoknarLs9P8Ah9WEKe6eSSEyEh+bgdtNk0Hijnx9shLaTEIEAlkAKUXm8WNF6/pBT2bSZCUXuwUXtkRlmIwrG3GgioJEbcXsu3Pr7aB1dQ7I07xC2+XgNi/uSOW9CPwKnqmTpy7y5Cz2AH1z/Yubo+mJElHymJLd+GPWz5sojS3UzfnMfkyByQ2R/H8aNQe8xAbVmsO/50HoD7CQlEbYDzS22EvYAM3RuB3z20CjUMy1DbyiJCUgbgHtEhM9sadj0kdzIBVi7sg2eRYk/f01HqJ3CEYxACAKA9uPXj6aVNegoHWmhkIZxwePyNKeAeK0K2/bMIBLBPJk/wBxasOxZ0bxGctktkdzBjteXz9H/nXzCHUzo1WCQYyx37576vjw84sZRs+tfFGyzsyRnH8c/nSQJlKJlIhZsER27D68/TUfBvEoVqQqRIHEg7hdw/7Y05GEXZQPovsfsHfm+o1xexOiPTdUdpMZBSwRguw/hj+S0QzJMTKdyMgAk+2X+f6roAkSkiJMkbiA+xKQ5X+NNdOiVJStcLH5svQvWl1ZntChrSBESyCgxkbgsCyfYGxHY6anOxkflsCS7MlAvul/S2jdX4f8SVPYJCTIG0nMQdtv3N88H6aSMpRlVp1Ap0ztk2AQQL4ASP1urXGjUlaNWiUpyEWZbdsuz3DCcrvcld/fUOpJlcCwJsQiAcejxj10300YyG0kSBB8rugLsEW+bv2zqVbojJmIiiBb6dxbP8tIppOmAr4QlK+M8G3Yn6ZHqDpTx7qhTp7JAEVJbYkjBkCySwlf7gd9P+CRl8WpU+INtqYgCDtlE+aRGYjcxj3S1a1emjM/EY+TbKJjZC7fCBP0Wnc1GWxuHszkZQpqEcEMC6IazcZ/HsNFo0hAJ5v90CB66R6+jvqwmttSO4CG7MX5iH2BEtW3U0jEr5kn3w/Z4t21Z1r7MSoVry3zBzjB5APY3P0Hc6a8S8Qj8GTGaVyeDtO7julbl6qKVQSsJJlFpA2N+xLx/nTdCio7HuIBIYHF0rEXGdTlBXs1FZ+j6063Tf7oj8JbAjeSyTdAftRAyS1q1oTjSo0xU/4RBBAAaHlWQRf0QOqzwKl8EVIQnaUiYC+4FgSC+XbwCE7+mm/EhKcYyHmW45yCCPSwEm9Gaudegeyt8Q6KZrSq0GzFASkI3MfmMgDuGBtNtc8PpkRgJjYVb/7kJE8nyoNH0aIWmuj6gGESf3R3O1mMPv6W/g169IxO1fuZBOEDIEOwL+zB9NVTf+LDY2IREEbBjP7TIqJvds59XjXB4fbbE7SltiUhdIi8Q7fwRvpKfWgSnTAUjEeYpxMkGAbSsUg2X3erChL4cQL3+fuDK5kXLyhcDGRpWmkDolTpyIM3EvdCMQZAOByQYx2s2IR+W3bQvAZSE5fGlC5PmiQNxiFtjGS3LDHY5xonSiRmZTvvYFpNX2gv0/iTzdLrukXxEJ7Y3CuisReQ+ScEa3bpjPYr4n4pUNQ0NiBhE0yVeCLMpC6bGc7uDqfgdIgylIgy3eUhogRQIBXEmV6ar/D686sSV/4wY77goMlj7W9Raxdx0yVgfI07JkSFyHz7e+rSXFUgsY6WsJblLAOXg7SWX7oC32vWfA6uc/hx2SieYkCxBRu8CyV7ZvqVLbU3eXypXF5IOD4y1bnRqRlGrSjTLMSJSJOYydzyZFFIFvSVVmDzjKNM0qkdgtED0QRAWLcrF1x7pupIiAQCeTKN3yCrWxbtpzxCfxKkY4BLe75lbg7gASRwGB31VdfKsKkhGSFrb4jjsb/fSRlfYLHqXVmpLeNxLEVexGC3n+OpV4kHaAQwWgsf2EP+9S8E8Pl8Mg4dvRgEs9nk2N+NH8ShHbuJFNi4nLBFs+/31LklKkC23bK79P0pU4lnaAZR2t2bBvzbgCxGj9RTEiMu4CNkD6Yv/PS1OmN8TGO6XE5SQcmwR7AorRK0ZbuxKAA4P7v45x6NadrysLDeHRZC2xIOPa8gPT++2u9VTkV5tqILKNge3f8AgxqFCIcpSJM0ANuRGRDUUQ/p+NObNxjk7Mr5S2vQ7cL+elbp2LpbOUZOPLuCFzEnvk27ca94YY7vPKW/eComwBUREFXl9mSfXTFYoqMRuNyeGwBjJL/B0Lw3pxACDiQSZBX2h+X38quu3fSXcWFFt4t08luFlmyJ+/8A0lqu337bWkB/8nHf+WidZ1MjuF+CSz5rFri2k4HAHsHbOf8Au/OkxQaVMzQ1OW4oEkyY9SVx3XP1+nzr9aeGThWEpCxH+B9iPpr6J0PUmmTuMkRjsf7HfXf1D0lHqKRkRuEL482D8v1A1XHmeKe1oZOj5t+nPGPgTEZfKSj6evpxr6LCoywe1s2RIP8AfbXzHxHw8UavnLfnQsdhDgSeDJgIC2tv+l+qNSkAT5ogHB7P8Mj766vyIf8ASDNJbNDGkDRl6NEEghLkY76VhMylvsZFmWA7349SdNdNAxlGaO0+xf47517rOkjTO4VIiMsRnxLsLpIel3rgUknQlHqFYtN+h/i9L9ZUc5TW4zBkTfdIwAiywL7RG/8AXR+opAR8t5Me5ePb7aJSpSQPb7A5t24sOO6sOSWxX8CXSVIiMq8iGXcP5RgEIWCuuXfTB8RiyjLFpBOJuyD9vtoBkPiSpwAJ2mZ3NeYm7P8AyMeGAuDmtnTVjIixB9b3HY9nnA1RQUnbCg3R9RKhAU6hlVcjLeRZEu5ZRALGGlax1fR8wIOC75BuUFhoB+vpbVF09a45vZkskFhXuWOfXV109OZa864s8lNXID22Zzk30uaNv7GbKOj05jX3RMpoSjPccGRZJAsXjyonl6sermIJgSyAw7uzB4BX1VjpTxioaM6UI+Y1pbdsMKMlKUhtMsQIUQACDbOrKWwbKR8xD9QECBKTDxbs7AmwLz5KpNCtMof010JiCwTuIqSFREiW5NxWfMUQ8vJBep0YSPxJWiAHEEgsy8pzeIkDbuL2FrDqYGHm/wCUbJC4ZILwFjjvoQ6cVgBsAiTGYJFyQSQxkYF2/wCBWWZy2+g22zP04xjKc4QjAmpIARiwbi1s98ZBzc6brVCYyiMHaCQURKwF+M54WlalMirITKESLC7lJXHIBkEnf00SvTqSAshEmcpAlkQB/YkBymUhnXTSbGJdJtjErdIAyBJZZi36olj6fUqdPQlGBjWqH4iJcWdkTJhEi4Q5u321yh4lCVWNOBF4bvKBmxAPAsSSbG+mqkS4iIkCR88bpZgmwT3A40ad7FJVKRlTmAg42diCO/v+R3eg0ZgxkLm7mQOQRYDABD7WANxpiotsgf8A5kDIgLBvyVZWzHCJ0jQjKLjAgwKI3BKwO22AgLkPOdaO0wochPzmL7n3uXEu5IV7W5vfXulJD8pjKd5Dd8vq+5C7IiWNe6eZO0kJIo8KwL7oE98Y4DX62ArFzREYuP8AzwIrvw3ykQixVgK+v4DClKApzPmJMYyaO1kiR9P6d3o/TVd8Ttkq1oiUgdo3SJaHpEorOdG6vpRN1oQHxsRBJACJIdyB3I7hpvXOgpRpEyntCG4yIRGSf6CysBi4bn472xrI04GE5btoktxR+gIfsr9saD0fWyhJtxNoiUhFFZO4EkEL5TbtfTHT9QK8pTvtiTEZDBF3y9yIIS4R1z4g3bJxEqoHlMnGM+93kFCy+xOtfpowcdGf9Qam4gD5oDHmZQ9yd1wLkG3BqPVb4iU4x3HLb+qs/wC2c67CBELeUmJEpZubmXG49mkMcKmqylE7dkpJX2t27/Fi/t98lElLsU0nS9aqUZLbvuY5V8cG3NvtpDqvDJznEgHyG5RLjhAEIXsTwmedNdHVjKrFqUQUwQWTa47v2+ur/r6m1mIZwA0yTFfwCzi2dczyfrlSXYyRmOj6aTMpDZISMQHE7Va0sHj0duNN/wCqZRjewIDN0cG1uPorK69LqBIA3i5ECI9SWfQN4HB7a5VgZQACjNoEu32I5CY/gdUat7F9g+u6eclKEg4FxBJABv73VmuD9GKSMAdkt0mTAhGLHmfBsL3yba7GlIBBm6ZFzyWPe311ycltKYBBIGSrgg97sOxWtfoLo7V3G8JEr5eQdosynmxIz68Gj1MtodiQA4vyyIDCObu+Q799G6kFkXj5QAALxQx2NvyOXZWmUTE8fZH17tv3HroJpoxNgkhsrcBjBv8AZj01KhSJKEmHkP8Ao/Qv10OMiJCKO4kxFrltC/8A8vnjRI1e9gbx4QPH4/OswHPgEkgFiOcD6B8r+F1o3R1T5ivx2f49dE6aJsBE23eYdv5iz9DuxokeneAjyV+SDkvnSSl6MfMf1cJxrETEUNoBXmMYmRiPYbl7Rj9WvDvEvhyp1GU7gcjPsuL/AOG//wDopj8SEI/MAyR/TWa6WC8xCF0e/wDXXpQ88asaUeST+D7H0/6g6epEKUQP+OFbC/prKfrnqo1IRnCYGw2iJZHa/ZHWMHURNt2e3fSHU2FzcnGoYvwownyTFxqTfkfVvAvEhUpQlE8X9SM29zoPjX6jHS/+OEZg1CKgXybjuxyyT3WvmvhvitSl/wCOS4XF9M+IeN1au6M1kfgfx0z/ABPK30N+t8j6V4dWETOoZP4pBjI8BACKt6/2dTq9LTnGU96R80rKwS9AAVbkH1BwfhH6rFOMIVItBE/+ouAPv/TnV70/6o6eXzSR7kYsX7dvYrUpYJJ2jODRraJYyPdY5P8AfGj0OpjTjOa3QgJbgO2ZfUP6Lvqg8O66NQ7oHykA2IYC+Vd+e320/wBZXIjGEVtJ2kZBBHyv1vf8s6g8bU0KtSI+M9XQkI9UJv4Ua1OEKYuQWACJKRzJNMGzTJPBKRFP4sj8WpUuc+XJUN1x5eDz7vVF0HS0qMRGAG4W9ZHnN15UvQadjIxlcoqysu97O8h+PrbN5qkPKXJl54n0++M6cwdpHzCRB3FHbYBRtG/LIsc+FQH0NwiLmxIQ5aa9/QaWrVxLcCd0ztkRGwsCnIZJT9jYZ1Q+G+J1axl8QRgPKfLEAskncy/mAyOGtc0cTkhLZaeM7IUySYRM8GROT8xswhEbmll6zfhAqyhUnGU6kYSMfLcRjtZF0ylYAjhZ1fUNop7YPdMEmoQCYsvaZE8g4dhZY010RjGnGFIDbIEXBIZLJkDcg3Jd2UuB0RnwjSHiqKGt0UZSiDHbUEfmWGTvZiQG/XJJQ0XqDIVhTxGLYzIkAAvG0gEXOWAMl23jAhToVZ0zJxiS7SEiv3dmwCSrC1s1X6a8P+Ialaq4TrEy2ltSY3RHZlh+uQdOppxcmK0QlIVBOMiDEWMB88b3JN2w0gM6H0XTbZ+X5dt4llnkgk2sF/jXPF6E4TjOE6mwEQlKCD3d4jncR5hZoXsdMfpXpviGU7inu8rD3nd5mcGJaAunpm6hd6NxdHur6kUqJJBsBEDJuwEOMp+mhdH05qBz2sHdHabAIcoX444wdW3VeEwrgzm4yBltNPcQabI+XmRXGFa2V/CKMfiVYk7/AIcYgQRJSE+wdx27g8amsi4uuzUI/qX41OmDTAjBy38ksRuM2zjzC/YnSfgBhKEJXlMhkzucjD/a+3ePOtxVgDSMYBbooIckFIHIAtnha+e+DdFTFRl7zJkGO0RkeInEuVnIxo4ZqcH9BUdF1CkiNvlJJJP2f8vtw7FNGOZgARJO43TTj5kWQP2u/pYxrjlysDi6sLkC5T47HVf4t42IwQLO5RAJBgFkSSNyHwrI3OiuUnoTZbyq0pqNQoxIkCQQQwHYhixwfXN9KVf9RuOzpviRBQmeojTMlYnYZggPFri/OqiPglUTpVQZVBKW6ZiMF7mGflP9u2tJLqIm8qMpE5IqGIP0ElrNKHWx1ET62pECnVFKJnTmMOJCJGQGhJEjC760VLxGnWoCtEuLBZ9CsFZX51nDIxgRLzfNwMGZkew9mb/nQOhr0vhbqBqQpxzHAJvulyTcM3QWNTniU0voy6objQEZzWCWA8MkkruSeLW0zSiQYlyBAPH+X3+i1XHxiXw9svOJTjslAASsd1wbcHCNj307khN8rtcsIN27/wALmUZLsRp+y6jCJhuQAuzjDZOLAs/50KfT7JxJOZZsft2vnTVOJMNsiTZev4D4xnTZgAudoILdwg791g8LB1w86dGRXdZDzZyg+9udIVIWYA9JD7v+/XVnUkZDcYmJiYl8FxEoyj6ESB5RYZR1T9bWMRuDMQWQOB9Twrh4WeejGn17NYOvGoRDbMuMolkA4PNmR/XTJrRlvEgYnHJCNmwDnm1tciNwF0GGFm+L/bR40Sdx2lg/sItZm1mwcW5y9O3rYVsc8Opj4Z2yibnDTb+h/hrP+A+NS/3IdTJTh3V/r761XTzG3dEWIsMF27+t9YP9cdJGE4zjLzFiQtf7Lv20mCpzlFiSZnPHOqPUVyfmBI23v6K2qatJE9gxfT84jJX1/poVbpwTKxbQA9CjZf39NevGkqLY2J7jZf8Aei0aEqloxMlf76FIX1uP0FWEoypxiJTJCHcLv/X76GWfCNlG6KTp/wBJVjHeVEDIPftbnR+n/RtWRvIPdgcnKHfX0rqKI3RiQd+zzUo3cZEeYECxiRkAjGAb8l0hpFfuEzHPlW2Ety4YmvpfXK/yZNWhG5VZ81679J7TP/eh5DGJIZyD9mQlqEP0nJB1BF4BF8pj0D1qjMGtWJluiZAwUQARZFJlSYZswCNFhXEjJFkExQAK2GTPNibc5jp/2zoCk6K3wPwaXTSfxLTBY5t24BHc6u+pqhwhtkTIlKSSDL4B9b5V9A6UyczuD8yx5YjgonJAJLNrWI1OnSdScnUG7cBKUhYvbLbFcIG4v7BajLbtivbK6dWpCpsmADuCmAVtLAAteRQaeT7asuojGG6ocwiTJ9zFhn6L6rtrwO2O4kE7gUPXyxT5SQwye+lK/T7qsiGInbIgj5jIS8pvYABq+bJvTJ2Er/D60urlGcx5KfljY+bL/cEEfW59Tq4+LE7X8wlGJAFjLaUCbAgCRK78ah0dIUhthYElAftErnJONulD04pFQMjOcpTj/wARfzDCFimUyR3WjpvRqRYCpukYvyxub4LsD9AfUIF6P073SEpeUXurRwR34yXcnFhpTp6hjFTPnBclmT5XbA9EkENGNciRlKMQHaTuYqwXBBP57kqcl6ADhVhWqGnMnbWUo7Q8SFzY2MSPMgubnV5Vpt7QjNxflY4AycPcB7erovAyaU60as5z3EytCwltvhlpALkJYGrGv4lRjVhCUvPtJgFJ7ZACXoyRz2N9SyJ34o0gfRUyYKpESJUpABgkHHmJJW1g2wMFaJ4Eo0KQEdvYIuIavyxknIJHvoXV9b8MiQkPPOMIstAkb5IZtwPT6sVaQAiJhtRSK80SAANxvlAu5tfQbtb9mW0EoAimARuZs5I3UgARYAB2iCwPpqr8FrVKkCZ09pjN2PMSWiilNj7i+rPrOojTiTUmID/2IAsr3b/7Vnqh/SleVWnKdQxlEExiIiSsRfvbcgRdN30YJ8G6CujU0ANgLa8zIAbByAEbEY9tZvr+npy6qJ3KYaARRJHm9SSBnuPfVrX8SgN82yAQBEfOfKTdgEglZ5I1jP0x4dE1j1FTdt3SFMS+bykZRAaJCxmwQZw42uUmw9jX6v6tdNsokgAkTI/cCFtzbsfdd9Yer1M5kGWQAHzawJOXgPX02r1kKlAwgAyJiLFnIERPcD29eNUEPDKcoxpRj5fLUMi7tgiJzgf29dmHIoxpoK0h/wAJofFjGRlIj4UPrtTG4IylsCCFrjAGtZQpxMQQIi2NotrMdDUjGJp0goxKIBCje5f/ACYuGTcYem//AO5AW3GKshKP8xrkzRlJ6AAzJEMGK+W49/p35HOuCUmXYXu7XAt29/Rd9cjE+VgAcjk+r7j1fuhodSJEZAMyVvUhjsAeM/8AeqGE/GGYoRO+IBEog7RtSZFhYG3rq88Lp76cZmJFwyYkHvFBsegPc99VdUVY09kJbpEXwLHNj7iwPOdXlevL4dOkdpNhJSsyACzdmwVvqjrZLqkK1ZZ0PEqQrU6G+LngZLbyOSDYJ6c63aCYFnILCz2V3rA/6Se2pVp7RUchsKAAupRlkFDL541YjqakaUdqJiMSySJeaJl9CBn8ahL8VaaD0iPiFCp0lX48DKpQ+WcSZSMA3KQ/9W7WufXVrUhvB2/LIcjg3/IPrpHxjrTOlOmKUlPynb8wYQX1YOhfp/xTfGNKUJQnSipRJ7HN/b3xnOqVJx5PsWrH/C4mUYBgEwixfKBNyb37atq9KVO8AJsBX2hoAs3WBx/XUadXeXEh3HBV8W+2i1JIFkIdre7/AK65pZNu0ZNJFD+nv1AZVanT1RslBpyNwD3lcnl8v01nP1VVnV6iQANmI/S5Oifr/pYxlCqAHcELPv8A11nei6mpVlGlAEzW0GMj8o7k4iB/DXfhxR/2RBwtWh7wjwifUFAgRHzTkCQPXjW16PwKlQAjGLkOck5Dx9T/AD014d08OnpCLAGTJ/MVkcnnDsM69SnAxbCkSRuYQwAI8BD+fN4Zc0pPXQNnzn9XeGGlVcR5Z3Gc9mvtrn6VHwqoqVYk0VJjcgWGLsYyxrcdf4OOqpyinMvaf/kL3yPz9sPSJoSNKrERMbDcLks3vj3/ALHXjyLJDj7LRk6PsPV140xGtER/bAzlIxMYE2z6kFHPvpX9VTqT6fZRjITNUxCiJEgiLqDCRMogk4Z7Km/RdWl1FLYYCpKBE9u8yZgLTJIN77RI3ACHynV14x4v/p6dVycpVAQSAoxZG2+Wx639NcKg4SpdjWZX/wDjRoVqgqz+ISIgDAA2/wDEEgBylkm0rp3NVqbROVhY8pMl2PLv9Bqv8MEjKVWdScjMkH5dowQuXf7j0GnzD/lHAd0gI5OUBfXTK72xGTpSICkWcxF/KMh97j/LvOrVNwGSeFZO7ZtaJGRc351CNNMmW67LCDOA/pblY9RCDjuEwbE4cWbfRYPueXpdWLR6n1BZkCABujuNkBIgruQQmVh4WhGpLdubMogCP/GIDMiUzmw7oclQoQaiSCY+UjKMU/LgHzfkWxonVwEoiO6QYTGSCWQCvLgriw1TVjBXa93baB2ujz6s8A9rgjKXxayjKR8sSAEomzErhJk3Hy2FrHo1AYmQ+WLOOzvgvH513o+sEt0IZJ+YAm8hYDvIQd0gCHperFJUgJM7Q6ZMbBs8yQBK/LjoFdVJC26OV3LaPJZC7WvmzfS9LGJmVt3SZvaUkgu5KBuc3wQdRodVGo9m1xQ242jsViwat6rS8qdowjT6iU+pMomQjTG0Em05F9zw4gLU4lmVYtyShl7LAXtEnaWA+D3IXnOVKpUuZR8skIhuwkIrttYAxpo1oxO43nIN9h9cB+Vck6dr4DQWFGZkgW4hiWIlg2DJfmw/250r+quoMJQqRrimacNwihLfLcAmmjZ3OQSs6L01aQjumDtlEnJJITZAwwHc8pc6R8Q6L4glLqgCY2httLaVbsJX/wCtCMfO2FNCfjnjFXqQIeWUZFGcdwpzlI7tyIY2kxFz6ajuq0+mhCNRxBAIhgiSKEmOSjkc99e8P6ExpDmMTIiG27Z+ZWJAiC8C+rTcAQZbRKNhG52k8nsS7vVZSS0gtkPjSFI7NkREeVkIkoAFICwS7vtcJpSM4mJ8vmd8kGJJP8nlXQ1DqBOpIiBjsBJJN90ndBpBj2Uc6bIjThvl8sC3nITz/wCxP59NL0Aj0kx80ghgBWIYIPtz6D66HUMwYCPysgyP8h7kD6WyNFpTjM7gBtIeQ0AOAwRfj/1w7rwMpwOQXY5kP+RHYrv2GtXsx0KEpZnvcjAEMPOO/wDXvprfHmpB+qOb6DGmKcPJHbwBIH3ZOe69no3S9TtgBMkyV7O/vpWY9WgpAkExIJ4IFkbc8WXc6BSFSNWrtJluIF2AQQ4mKHBs8eudP9LSjOLAPlkVuBBcnIo/Xj+Wh1OnI27hImMWCCmbRxFZXt/JVIW6FqXnpkMyNxKO3BRYBIY/guM6fMiIm20GIIByEMFWF0P5i7qf9ERvjBiFSW5gqUbRJ9SwDf1wNXHTgTp7SNxHlkCMgrunnGAOLaMqXQbASAkJU3IlOVyCXz/9NC9rPU+opglF7lxuJtmwse6Wh0aplKcKvlIFjE5iysHFsG4vfCLVozQUYSAGMdiDylh8X0HpgZMiRRXHvldh/jPGi9D00pVfiD5JwAN7xMSdgGDF7n/+dC6iciABaRwTwT3RFmgSMemnKcf9wSlNEiME5Im5QDWe5eQyNTk3VGD+HyuASZE7mgrxIFw7WAN73GrGrUQJOI59hn7aqus8RPT7ZSp76YkAZBmdNtz2l7guAjnOBLrK8qlP/aMiJCW03iUe8CBd4YCRxzzvG5NN9C8dGD/UfigqdQomMhG0RyR6djrUfpfwkUae4hVJllDA7fTVT+lP02qhq1gyLgHvyTrZ/BQ3Fjve3211Z8iSUIhbSVIT6+M5REady1c4BYJBudwfpgaF05hOfw5y+IKfzq2ClIYPNj76sthHFl/Ef19/pqi6vrqvxPhdJGMakcykD2aB27cI3PbUsbtUgI0FGAgYxgWMhXQLXfKNuEtZL9URUodTCMZiSdsM53EejYY1qqQlOFKcmKsTtMd1tyleyJBjJi2Hh6H+q6cBSlSjtEYTiJ2MipOIgI4DlTBIsFuXfVYJRnoqoezE/pb9SRj1FIR+JL4hiJCVQiNiF3PHdI4Orjrtlfq68iJCjSmY090iYyIlIPYR6/jl6+ddTGVOqStpe4AWTuFew7X1ofC/1QLRrNNsNtsXbzznXXkx+4jSj8Gro035iNrJ27S8l4xuN32f2mCyfLEn8m5Izyi2xk4ekqHilOcPJUD53EkkYPoz6g29tPSnvAMSb9rEgG2cO9rdvTXK072SOGfJId0CMEkRx2QVss8aXq09xBnc7ztib5+VjgjaJX5BNnqcYHduLMj8sS0DYA2s2Ddc50WtZRJsQT62Rt917WAGmWjEIzRIAKPzFphXDY4GMBkWsl+miZouwkQknclXfl7H0PcjRYVHaQWMBgs3HaMb+6N1ofnlDbIOoVu2kxAvko2t+14eiYh1QMxKnuAjLyMkXZvYYCsOTze+m6hhACERtfwxuiI2DQBKuzwrg/dPxDpgIGYiBMSiI2t5pxIBQ+XBI9/VtUKMjEOoSWgUAPpG97WYOg6owerGJEUFtn82CSMopomyeCV316NeFOSNjI7BtD3bQr4i0CSkhn1V66pGnAGQkCSQGGRIjy91m2e3uIwJBmS5KSQKi7WeTb6cLGl42tmoj1FEynEkgQjI29bABrPLyEuXpX9RdP8A7MzIgbQCCeSCFEvN/wDrVjKqAECE0ALkk3kTexbJ7PSPj3TSrUBCG0Fgh2Ai7yJw/VH+eng3yQyGvDOp+NCmcb4lgSSOAljm2bDU6fREynuJky4gHAG3CFiD63Ub9qTwCc9mwT+HEheS0pEC0mWgG7W75vcT6wJQUicAlRk/KyfNuN0lkDI0Zxak0hWtnK/W04AsjyW2RT3E4ESbG5/FyNJ9XTpgGMhYkNWObNEJkPQz0Hx6i2xFQbJTmLGFx5QsysS1kYRs/wBb4dKVaMaRAEYsORIngAkC4LNuc4sdC4xYyQDpp7RGIiiECCflF/wgPr6g6nVoTkEvKZRs2ZAM3PYLH/ejQ6OW6cQPNGNpJ3IYAwCeQBa5wdQ6KmybSBxJm54JsThen10HJdgZCta9hG9gLjh+lzx/3oVPeWNo2WAud20j6I+v876e8W2CiTUkIysI5JJBB+pKVhgnSfQ+IxJMhHyg3KKTLLWbGyGdZSuNo3oD1sxE/CEhKUgFH5pC7JOVdWOf4m6bqoRiBKqyMuJB+y1nK9SdbqJV4QJtYiRABiLkc5Bt6551VVI1GWJv++99XWPQ5tf0/A/A89Q1JSluW4kx2/tzkK/a2m6EJeeLJjtQJNwTcDHbk3eNdqbWHG8bMAXOfKr3F7e2jdN0hlAiSO+QJQwlYXwh/Hutc0pXb+RG72QoO24sptEYWbWNv7454aT8SrE8yYlfG0cn1BYH8Fr1GjIbzKJTcZGTBaYRkheIPFl9WqNKQjuYlNZFgjfNxxbPHGg2lYnQr1tM7xIWfkNxeMrj3IJ49dMUb1BTPLNokqzuUhcjOu+LUT8MmMRIhSiC0xwEGT2GS9M/6ougRACcoyEyGiCQYSGHfdFZuO2tbcRltE5UqYjIgbpIheoGMj0vj+Gquh4nCpRnuVKcZ7nJL/ZMgR6kCZKeBLVh4rMjb5ox3HK8p4Xsf7xeg6yvUiJunGUojdHK9fLb1t7aGGN7YImp6MicBJxL5icr/vjj6a903whelt3NVADEkSKe7aT3WTrJT6GuQKtKtIRMCRAi3mBltAsg0ibg31pPD/FSRGU6YcgQfmJjLA3AA7UMs2fGkni4rTsakWvSUgQZsSWIRKwUz9vbSHU1qu0iMYzrkEiAkI2fBPZgX99Ny65UROVORlGRAEDkEX8x4YBb/gdQ6GW9zNKdORZi77RIeYRmLJ8S5HZalXujNJpJFYeg8QkN5rUoPNJCW1YUsEn3AuL9mvCqUoRO6RmyxKSZaFyh9LffVnOrFiDiJNRj3AygDcf3bAqfiA7rDaZIECR3R5Y7brDhfbR5OSoVuugnWeJmhTMgDPcXEpiJjGSJEbiHHe+dZvr49RI/FqERIhuJRJjIMgEGxIiT251cdb4zRpSnGRVvNIftwgiG1gXaNhrIfqvxKoQICM4iYKEvmluRMiQSFhDXVgjLWh4NszHUTNSoZZMjnm+rvoP0tOe4GYjKJAMUz5gDEhd3kkJHtp/9C+GufxZKW0GQiOezVwWO38NbXqelkJwqB7wxUXMTew5MZYA4J1bLn4y4oac6ej5103gMKtWEYSkAIneSEkAj2G549D6DWh8N8DqUyJfGkA7gF5v6DVvLp5CMypCpIxM5IWlYGQHIAQKtlcDXJm4Undm7KITQKAaz3+mknkchJSbODEYyQKcpOwAROTuFjZWHoNCpwpRqSETFlE+ZpZN8BAe9rHTPxBFRIZyeB3OebfnSHXdXGjtEpRFWZi4scm26/wAouP6aRb0AMSS9xe9HaiDEIK4fbGfS14x3xMpA/wC2Ikbf3EjJCZC7RAz3Gj9HTIJluJMkWyeSbLNv5WWhDqpEgRcQTLzSvI38xAuAEiB2ICGjdgOUZSMDOrERTIDMlutukbfX0APppjp+pG07h8NkjzGNrPc/lTAOeRzYxgALpiId5OyFjcRwM/TXEZbtxcDG0Y8sFt9wR29s6UIl18aUpipIxMj5ozNgIwBlyb54zpjqZTUdkSWVJ7WNyL7Wvb68PSyp1JjyP4cmyQEWxcMskALJY0zWMIbRMuoh8tyQULLh8xQw9O/QScaNs+n25/B0LrRGVKYmVFMFnl5s00ME341OIUYxUiuTIi8Yg/8A6Fw1j6XR8YO2hNlHb5lyTa5zyPXHrpV2L7Ev03OEqcgHH/kdxF5WBi7pADv73091AmZwlaIECVYkAH5hZIxC4X00t+naQlRgAAOSh2IzyQVi7+mrDrATG8SZO0DIROckk7bN+q5Wnm/NlH2P9FHaIiEdokdxZBtygHuPqlfJ0zQpD5QFByKtfvK3q/ubLVB4f4nVn8VqMYyMLFm4zuD3EJr1J41cU+ok57kAAhtBbICK/n6e65skJIVug20CRQwghxudz2Cx/lc6YRABgIl4I9LZOb89vzDpYxipkuZAi+5AxbHyn7+qNf4rW+EQZT20oRA2o/OSwVmRIJBuBYeukjHk6sUoP1NSqjqPiHyRIQBm+CDdDaSOPzfSXhXi04kQ2he2H3729u/Gjdf4jXrmUI7NjL3B7Hu5PIDwLaUhVl0pETMGJHnCfD2MH116UY+PFlUrWzRdH08YxluI+YzJskbAD0A9eS9AlKqzso0zFlEm5Hc25zoA6qFSnKRnYvykpTuY+Y5HHZntq6pxBA3In0l2x+NRdxYr/oR8SpVpmIEwIm1gjdpktgPFjy2tUnX9PWpRiRUlIAkezPdtmQOtPQoKSCIHvbP0yfTS/jHS7oEG0cyPADeT/TjOmhOnRky18NpGdOMpRR2+YCyPZfnPbQep6eFKmQI1D5gQBI2zcAcM3Hr9dUVLxaNAKNOsGXvlK5ACB5BGbauKfiMa8ITEg1cZR5fbvZak4STv0IR8N8bEx8GpEwkYoBNkBi/AJ8qub6bq0R8hvmJRsF5SO/cWtqupw2V6JhCDNWAMkkpP3DSOcHWj8f6IQqH4YIiUQGgbcZsbfnWkktoo4+FopOmpShSNJgwEyYBfKy1m6PPrqZW0O3v/AN/XQPEer2gS8xOFGIP4Vu7f8dJVdxIhX3AGSjGBuiw5kYB+2fbTqLeydWW/gfVURGNOM1N/KGDyTnP9HjVr4JVp0oz3xhARkUTaMgSCfU5uSMlawvVEUFKCjKBCkDKTCsCQQPumFxqx/URn1VKj8LaBt3EPmQFgQLkHg83ONLLDb+mNFUzZeI+N9OBA74AFGIiuwESSLDgbj/hXpKpDUDEks3we1miB9D7awPh/gFcKsNjFxCXJ9RYD7tjWt8PqnYGF3Q2+bCQsAMIkruc6nPBGC07NL5G+tkZRIFzmJteSO36u9u/rrO1+m66ZERWADcpAgbSrtD1Vsr0er6YjczZCIPLdu5zyxydcj1Ef2kICyI9kie4w7W72ON8VpATA9L0eyEYSk1d7cl3kCQTu8xcs5Svqp6/wyUqm6YnOEYoGKF3YAFLsUk9aClUH7fMT2IwOU7L83+nh07NhH1IXGASbkkl8I/kqbTtmsFPwmiRGUqUNwASYA2/LcZAt9B6DVrRO5bkfvf1bR5T4OkafUCYcT5QSF9myWyD+QW86pvEf1REj4XTeapYMxs2iBuR+upcJ5NCbbLat0v8AqaZmKhEIy/2tsYtiKZ3Rt5jK3YDQaPh86VMmc5TmhuIMiSQc3ZXexsTlaQ6c9SaY+LWlEsARiWBEX4jYoEOW549deq+FnaRPqKp3FlythMi77ADtxfVVFrV6Ka6DdBDaKjJpUyEBbcSxKUycthW/9uVpIUYSryrTZ8sRDeChdbkQLvt66sukp/DsBYNC4IAsZSO5M5NnfUeq6SnUIqTMpGJJiACQTK7sL+7C9NOpU7Cmc6iEpsKYjF82mZ8Iggp4xj00ekvmZAAMQ0kLsDm/pYA6BPiN4mRLDZIaLJ4KIfusa6TGJpU2t14gFfJdI9mfsfqt3oVjEpxkBtN22GwLj8l5X0OquhVqzqA01Gilf5p3QlxhAj+enqvS/F/2o4/dK4SsMc/MsCx0tOkBHYCUjFghrFgRhDRTS0ZC3TbqMBCA3SlUYMuQ8n2H9301CJ3bjOUiQIlgZjzjCty9C6eJkCS98uxW1ryg8WsxzfhaLuDNj+fr28v/AHothHqHQGxHmKFzlE+Y+5+1tVXj/USpuns3zmgIkBSBK7+49Ho9LxOT2Qs2pL7ENNP/ADqr6rxqJrXjORAIErsjFrMAgttEjGlhCfK30ZIsP05VrAU/iUxCmcbeAZYIw75RbPOlKv6jpiJMRKRLA8iERmIJ7MfjUf1AZVKUKcY7d15X8oAwCwz9AAHyydD6WjClAQuzG4syTwg+AtUUYvbWxrBfp3qoiVWMYyjIvYTcRGVvI9ASxdcnRvE/1Ev9ui5SEVvNgeLDlfZ8aPCbYAESQFizFjfhgcXX1FfQjvrmsgh5RGxwSDI8+r5RwtGouTk0B09sdo9TVlKMpgtXixddhwjIWNraF4v09aUTUlMzAZAIvC78hAxwfvp2nVkEGvmLte7AsVjkC71ytUIJ3EmAHOHyTgLsEdKnvSFvZnj1myPwqW4E8gG5RGMu6NrHtoXS9BOrKMqp8twjylayRvn01DwqpLdLbLNg8ZG0gO5u1q5NSIl55RkLkYHujf6a6G+OkUuiUoERMQghxlCwD9gLen105SnJC4xyP+9V3UdfGxBkZD5RyN2ADi9sg3Dvpjp/E57QPhysODHj3vqTUhWaCHTRHmA8yQyOe3H8dK9ZRBiNoAx7lI85/s6U6fxNy21BKLxNhSYPrY+xOnJ1j5WLXZJ7WGocWnsltMWkYzjUhLykBEfezYzx9caq/Ca8aMpdPUEdkvNGRDMmUIjbc+nPA1ZS2GUSJr0BsQGCF9cK3HOk/EBSl5ZEA4EpAD2ROSzj21WL9DpjXVVqwZhACMDuMqgAAcSQokuKP/IWIvg60IM6tGnGoSKsIuUTY2F0jxweb9g8rR8UGycTMzIKaJ8pHYRN89hbWt8KlGNOEhU3bwZxkS83CJ5GfodJkTS6KraaKnrAQNwx2TD99KGKiSDuIJW4kDkqyKul7asesa8xQee3oAAkwDpOQImASTdWwFcNC3ufRaEHokvor/GIxqUiQMoHyy3D04V/TjUul6X4MFE7kORcG2BEP+um+uqiMSeMWPmHqODLC986QrfFYMCJxiLRdyeAS0Tj3Ptqq2qGCSnKQ3RBLG0skAi4N2ycu97FHjlLp4xJNKUxbAIRRJBvltBsFgalThNKdieISKXqxuBd+2hdH4edxkRBSxKCSAQGERyx3F+50jUj0vE+sZhCEAzepGJwe7/cEbevs7fpK68ktxJ/fIXkcj5cEDnGLsrQIQ2j5kh+44A5x9+/516UyQYxI3YJH7RxYsgri9y9I6eqNodnCW/diA4Hc8yv6IO1sX090tQouMMu1wRh8I+2s7Lqeophx21UOYqR7DyoIfnQz4l1cwI7YwQZlweLMprjL7DSSxOQslYl+r+qkKnwoyPnAcIizwCeZEgPH00z4P0saUHOMhUlYradwOAAL7UrcvtfUeh6XzGrMyMywTMZwBccuwR4N9WnTzgJmQIeAStxRLHJ5ZQ51VyqPFDdKjqEz/vSiSF5QUAbkgjdfjym7BVltlKKG4RmkEIkBgDyiMeO4jc88aHsJiZbQPmOAT5ki1Y+pZza2px6dyjEyjKVrtTANpHyi42kDH8NT0KQ6jqpSEgDuj8phEhxfl8xymX936vnw2qI04wnCKL2wdxdAS8pwy9ufrpvpOjjFOAAiULA9mST6gegA+0J9TCe7IECZEYEiIg7dxFxcc8PGk5/xQaopanVCjMggmURLyAAmUvLtG7G27yDj2L1anVjL406dKPwwIxiBKRAQkony33yMflZIORqxn08ZxjGUYxs0OLuzsiueCcc8Jp/EhTjcwubkiI4NzY3sfftYSyL4DaBeHRlEWpiBn5iScyYdskbb3X8SJ1KYm6kSPlKH/I8EYQ4vf25PVlvzbzEFk4vYe/r/Maqes8VpdPsox3TIiVGNyDxuAxmx/Goq5Px7AKQq5Moy72AIt7F/j21D/UMykACjZgg59f5arei8SnVqHeJ7t58qBgBJAt4TL7W0/4eZEyPl/8AKYqLNobgs2A2trBHY67HGuxqAeGeHTM51K1SXm+UBmzxkqy+/pq2nQHmqkCJjAiPCESTZkZI7Bl8LUq/UbImQusk37e2E/udArSNaIiyIkllZViFlYt29tRcpSdhsX6vxOBhL4YMy0CiQyRfcAcJv09tV3hNGcbykWZgK2ACZG1xHaCgEdMSqCEQBG6IjEEWJsVgAPlaLRhtJ8pYAZufVJDAGBqyqK0CwoALMoKMjg5XAtk8p2eqbxPrJUakYwpxG4XCyccHsLhasIVABuiNoIJ3EEX5N7q+fftqghGNQ/EJO7MREs2N7HAJvfvp8at7D2P9JQIkatbYMK/yjCuUlZXb9NTFaMqgi5EDcBIlAmV0le3I/nqFOnvpkzMx3Jiki88K7+moVeoG+IhTMzHcjI2sRd+w/t6bsUh0fRGFSRnKLQsE/NgkcG2i+KVSEYxe2xJPrcC43Dgm2RoXXUJfOIAykB+5XtgHnH39NE/01SYpxKgOx5AAN/6euja7G+zsakTUB8hOIhEkHkhWWLHH10epAgkSkCRyNg/B1yn0kFtUT/UsWSL/AL4tIjpo+WRiCMj3v30rl8A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57328"/>
            <a:ext cx="3079283" cy="159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250" y="4857328"/>
            <a:ext cx="3380264" cy="159600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Pitfalls of Markets and Payments for 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697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435" y="-260618"/>
            <a:ext cx="5674227" cy="4193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07" y="3501008"/>
            <a:ext cx="5196217" cy="3572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3" y="3356993"/>
            <a:ext cx="2756345" cy="206725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025" y="1268760"/>
            <a:ext cx="8784976" cy="4895850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1033200" lvl="2" indent="-457200">
              <a:buFontTx/>
              <a:buChar char="-"/>
            </a:pPr>
            <a:endParaRPr lang="en-US" sz="3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</a:t>
            </a:fld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26" y="5372398"/>
            <a:ext cx="2715118" cy="1509577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010" y="3501008"/>
            <a:ext cx="4727082" cy="3418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-52981"/>
            <a:ext cx="4001460" cy="35539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8476" y="3208620"/>
            <a:ext cx="293565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rgbClr val="0070C0"/>
                </a:solidFill>
              </a:rPr>
              <a:t>“</a:t>
            </a:r>
            <a:r>
              <a:rPr lang="nl-BE" sz="3200" dirty="0" err="1" smtClean="0">
                <a:solidFill>
                  <a:srgbClr val="0070C0"/>
                </a:solidFill>
              </a:rPr>
              <a:t>Anthropocene</a:t>
            </a:r>
            <a:r>
              <a:rPr lang="nl-BE" sz="3200" dirty="0" smtClean="0">
                <a:solidFill>
                  <a:srgbClr val="0070C0"/>
                </a:solidFill>
              </a:rPr>
              <a:t>”</a:t>
            </a:r>
            <a:endParaRPr lang="nl-B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" y="4760657"/>
            <a:ext cx="3478012" cy="212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629" y="3140969"/>
            <a:ext cx="48079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208912" cy="4897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accent2"/>
                </a:solidFill>
                <a:latin typeface="+mj-lt"/>
              </a:rPr>
              <a:t>2) Unequal social consequences</a:t>
            </a:r>
            <a:endParaRPr lang="en-GB" sz="500" dirty="0" smtClean="0">
              <a:solidFill>
                <a:srgbClr val="000000"/>
              </a:solidFill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r>
              <a:rPr lang="en-GB" sz="2200" dirty="0" smtClean="0">
                <a:latin typeface="+mj-lt"/>
              </a:rPr>
              <a:t>Markets reinforce social </a:t>
            </a:r>
            <a:r>
              <a:rPr lang="en-GB" sz="2200" dirty="0" smtClean="0">
                <a:solidFill>
                  <a:schemeClr val="accent2"/>
                </a:solidFill>
                <a:latin typeface="+mj-lt"/>
              </a:rPr>
              <a:t>inequality   </a:t>
            </a:r>
            <a:r>
              <a:rPr lang="en-GB" sz="2100" dirty="0" smtClean="0">
                <a:latin typeface="+mj-lt"/>
              </a:rPr>
              <a:t>(attribution of value by powerful)</a:t>
            </a:r>
          </a:p>
          <a:p>
            <a:pPr marL="918900" lvl="2" indent="-342900">
              <a:buFontTx/>
              <a:buChar char="-"/>
              <a:defRPr/>
            </a:pPr>
            <a:endParaRPr lang="en-GB" sz="400" dirty="0" smtClean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r>
              <a:rPr lang="en-GB" sz="2200" dirty="0" smtClean="0">
                <a:latin typeface="+mj-lt"/>
              </a:rPr>
              <a:t>Increased competition for control over ecosystems that produce valuable flows of services; processes of </a:t>
            </a:r>
            <a:r>
              <a:rPr lang="en-GB" sz="2200" dirty="0" smtClean="0">
                <a:solidFill>
                  <a:schemeClr val="accent2"/>
                </a:solidFill>
                <a:latin typeface="+mj-lt"/>
              </a:rPr>
              <a:t>land grabbing</a:t>
            </a:r>
            <a:r>
              <a:rPr lang="en-GB" sz="2200" dirty="0" smtClean="0">
                <a:latin typeface="+mj-lt"/>
              </a:rPr>
              <a:t> / </a:t>
            </a:r>
            <a:r>
              <a:rPr lang="en-GB" sz="2200" dirty="0" smtClean="0">
                <a:solidFill>
                  <a:srgbClr val="00B050"/>
                </a:solidFill>
                <a:latin typeface="+mj-lt"/>
              </a:rPr>
              <a:t>green grabbing</a:t>
            </a:r>
            <a:r>
              <a:rPr lang="en-GB" sz="2200" dirty="0" smtClean="0">
                <a:latin typeface="+mj-lt"/>
              </a:rPr>
              <a:t> (expropriation of indigenous lands) </a:t>
            </a:r>
            <a:r>
              <a:rPr lang="en-GB" sz="1400" dirty="0" smtClean="0">
                <a:latin typeface="+mj-lt"/>
              </a:rPr>
              <a:t>(Hall &amp; </a:t>
            </a:r>
            <a:r>
              <a:rPr lang="en-GB" sz="1400" dirty="0" err="1" smtClean="0">
                <a:latin typeface="+mj-lt"/>
              </a:rPr>
              <a:t>Lovera</a:t>
            </a:r>
            <a:r>
              <a:rPr lang="en-GB" sz="1400" dirty="0" smtClean="0">
                <a:latin typeface="+mj-lt"/>
              </a:rPr>
              <a:t>, 2009)</a:t>
            </a:r>
          </a:p>
          <a:p>
            <a:pPr marL="918900" lvl="2" indent="-342900">
              <a:buFontTx/>
              <a:buChar char="-"/>
              <a:defRPr/>
            </a:pPr>
            <a:endParaRPr lang="en-GB" sz="400" dirty="0" smtClean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r>
              <a:rPr lang="en-GB" sz="2200" dirty="0" smtClean="0">
                <a:solidFill>
                  <a:schemeClr val="accent2"/>
                </a:solidFill>
                <a:latin typeface="+mj-lt"/>
              </a:rPr>
              <a:t>North-South relations</a:t>
            </a:r>
            <a:r>
              <a:rPr lang="en-GB" sz="2200" dirty="0" smtClean="0">
                <a:latin typeface="+mj-lt"/>
              </a:rPr>
              <a:t>: buy                                               biodiversity ‘</a:t>
            </a:r>
            <a:r>
              <a:rPr lang="en-GB" sz="2200" i="1" dirty="0" smtClean="0">
                <a:latin typeface="+mj-lt"/>
              </a:rPr>
              <a:t>from the poor who                                                                  sell cheap</a:t>
            </a:r>
            <a:r>
              <a:rPr lang="en-GB" sz="2200" dirty="0" smtClean="0">
                <a:latin typeface="+mj-lt"/>
              </a:rPr>
              <a:t>’ (efficiency criterion!);                                                                                       buy development </a:t>
            </a:r>
            <a:r>
              <a:rPr lang="en-GB" sz="2400" dirty="0" smtClean="0">
                <a:latin typeface="+mj-lt"/>
              </a:rPr>
              <a:t>	</a:t>
            </a: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9D079FBB-AD03-4811-9EEF-25D6155E5609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20</a:t>
            </a:fld>
            <a:endParaRPr lang="en-US" altLang="nl-BE" sz="110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Pitfalls of Markets and Payments for 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165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208912" cy="4897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3</a:t>
            </a:r>
            <a:r>
              <a:rPr lang="en-GB" sz="2400" b="1" dirty="0" smtClean="0">
                <a:solidFill>
                  <a:schemeClr val="accent2"/>
                </a:solidFill>
                <a:latin typeface="+mj-lt"/>
              </a:rPr>
              <a:t>) Permanence?</a:t>
            </a:r>
            <a:endParaRPr lang="en-GB" sz="500" dirty="0" smtClean="0">
              <a:solidFill>
                <a:srgbClr val="000000"/>
              </a:solidFill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endParaRPr lang="en-GB" sz="2200" dirty="0" smtClean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r>
              <a:rPr lang="en-GB" sz="2200" dirty="0" smtClean="0">
                <a:latin typeface="+mj-lt"/>
              </a:rPr>
              <a:t>Carbon prices</a:t>
            </a:r>
          </a:p>
          <a:p>
            <a:pPr marL="918900" lvl="2" indent="-342900">
              <a:buFontTx/>
              <a:buChar char="-"/>
              <a:defRPr/>
            </a:pPr>
            <a:endParaRPr lang="en-GB" sz="2200" dirty="0" smtClean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endParaRPr lang="en-GB" sz="2200" dirty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endParaRPr lang="en-GB" sz="3200" dirty="0" smtClean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endParaRPr lang="en-GB" sz="2200" dirty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endParaRPr lang="en-GB" sz="2200" dirty="0" smtClean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endParaRPr lang="en-GB" sz="2200" dirty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endParaRPr lang="en-GB" sz="2800" dirty="0" smtClean="0">
              <a:latin typeface="+mj-lt"/>
            </a:endParaRPr>
          </a:p>
          <a:p>
            <a:pPr marL="918900" lvl="2" indent="-342900">
              <a:buFontTx/>
              <a:buChar char="-"/>
              <a:defRPr/>
            </a:pPr>
            <a:r>
              <a:rPr lang="en-GB" sz="2200" dirty="0" smtClean="0">
                <a:latin typeface="+mj-lt"/>
              </a:rPr>
              <a:t>What happens if you stop paying?</a:t>
            </a:r>
          </a:p>
          <a:p>
            <a:pPr lvl="2" indent="0">
              <a:buNone/>
              <a:defRPr/>
            </a:pPr>
            <a:r>
              <a:rPr lang="en-GB" sz="2200" b="1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GB" sz="2200" b="1" dirty="0" smtClean="0">
                <a:solidFill>
                  <a:schemeClr val="accent2"/>
                </a:solidFill>
                <a:latin typeface="+mj-lt"/>
              </a:rPr>
              <a:t>	</a:t>
            </a:r>
            <a:r>
              <a:rPr lang="en-GB" sz="2000" b="1" dirty="0" smtClean="0">
                <a:solidFill>
                  <a:schemeClr val="accent2"/>
                </a:solidFill>
                <a:latin typeface="+mj-lt"/>
              </a:rPr>
              <a:t>→    No pay, no care?</a:t>
            </a:r>
            <a:endParaRPr lang="en-GB" sz="12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9D079FBB-AD03-4811-9EEF-25D6155E5609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21</a:t>
            </a:fld>
            <a:endParaRPr lang="en-US" altLang="nl-BE" sz="11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68" y="1052737"/>
            <a:ext cx="6193228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Pitfalls of Markets and Payments for 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42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25" y="698234"/>
            <a:ext cx="9477845" cy="51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8E32C9E9-0472-4355-A2FE-6834C700EDDA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22</a:t>
            </a:fld>
            <a:endParaRPr lang="en-US" altLang="nl-BE" sz="11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205558"/>
            <a:ext cx="4824536" cy="3671714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Conclusions</a:t>
            </a:r>
            <a:r>
              <a:rPr lang="nl-BE" sz="5400" b="1" dirty="0" smtClean="0">
                <a:solidFill>
                  <a:schemeClr val="accent2"/>
                </a:solidFill>
              </a:rPr>
              <a:t>?</a:t>
            </a:r>
            <a:endParaRPr lang="nl-BE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15515" y="2275304"/>
            <a:ext cx="8712967" cy="1657752"/>
          </a:xfrm>
        </p:spPr>
        <p:txBody>
          <a:bodyPr/>
          <a:lstStyle/>
          <a:p>
            <a:pPr algn="ctr"/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800" dirty="0" smtClean="0"/>
              <a:t>Thank you for your attention!</a:t>
            </a:r>
            <a:br>
              <a:rPr lang="en-US" sz="2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400" b="0" dirty="0" smtClean="0"/>
              <a:t>Gert.vanhecken@uantwerpen.be</a:t>
            </a:r>
            <a:br>
              <a:rPr lang="en-US" sz="2400" b="0" dirty="0" smtClean="0"/>
            </a:br>
            <a:endParaRPr lang="en-US" sz="2300" b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9" y="5204688"/>
            <a:ext cx="9288016" cy="1739135"/>
          </a:xfrm>
          <a:prstGeom prst="rect">
            <a:avLst/>
          </a:prstGeom>
        </p:spPr>
      </p:pic>
      <p:pic>
        <p:nvPicPr>
          <p:cNvPr id="7" name="Afbeelding 27" descr="logo_UA_U_wi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3" r="-1"/>
          <a:stretch/>
        </p:blipFill>
        <p:spPr>
          <a:xfrm>
            <a:off x="3347864" y="116632"/>
            <a:ext cx="2538923" cy="17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4" name="Picture 4" descr="http://s4.thingpic.com/images/cC/XJmpYiQAaNviyZQQ5xQd1ky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474617"/>
            <a:ext cx="9540552" cy="53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73" y="-27384"/>
            <a:ext cx="9998225" cy="6887560"/>
          </a:xfrm>
        </p:spPr>
      </p:pic>
    </p:spTree>
    <p:extLst>
      <p:ext uri="{BB962C8B-B14F-4D97-AF65-F5344CB8AC3E}">
        <p14:creationId xmlns:p14="http://schemas.microsoft.com/office/powerpoint/2010/main" val="7031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11187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Problems define solutions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endParaRPr lang="en-US" sz="1800" dirty="0" smtClean="0"/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Different perspectives on and approaches to policy interventions for ‘sustainable development’</a:t>
            </a:r>
          </a:p>
          <a:p>
            <a:pPr lvl="2" indent="0">
              <a:buNone/>
            </a:pPr>
            <a:r>
              <a:rPr lang="en-US" sz="2000" dirty="0" smtClean="0"/>
              <a:t>	</a:t>
            </a:r>
            <a:endParaRPr lang="en-US" sz="3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Dominant paradigm today: </a:t>
            </a:r>
            <a:r>
              <a:rPr lang="en-US" sz="3200" dirty="0" smtClean="0">
                <a:solidFill>
                  <a:schemeClr val="accent2"/>
                </a:solidFill>
              </a:rPr>
              <a:t>Ecosystem Services</a:t>
            </a:r>
            <a:r>
              <a:rPr lang="en-US" sz="3200" dirty="0" smtClean="0"/>
              <a:t> &amp; </a:t>
            </a:r>
            <a:r>
              <a:rPr lang="en-US" sz="3200" dirty="0" smtClean="0">
                <a:solidFill>
                  <a:schemeClr val="accent2"/>
                </a:solidFill>
              </a:rPr>
              <a:t>Market-Based Instruments (MBIs)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1033200" lvl="2" indent="-457200">
              <a:buFontTx/>
              <a:buChar char="-"/>
            </a:pPr>
            <a:endParaRPr lang="en-US" sz="3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02" y="1700808"/>
            <a:ext cx="64960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4" y="1484784"/>
            <a:ext cx="4586356" cy="46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</a:defRPr>
            </a:lvl9pPr>
          </a:lstStyle>
          <a:p>
            <a:pPr eaLnBrk="1" hangingPunct="1"/>
            <a:fld id="{96453D14-824F-4A71-8A75-D02ADC2AF34F}" type="slidenum">
              <a:rPr lang="en-US" altLang="nl-BE" sz="1100" smtClean="0">
                <a:solidFill>
                  <a:schemeClr val="tx2"/>
                </a:solidFill>
              </a:rPr>
              <a:pPr eaLnBrk="1" hangingPunct="1"/>
              <a:t>6</a:t>
            </a:fld>
            <a:endParaRPr lang="en-US" altLang="nl-BE" sz="1100" smtClean="0"/>
          </a:p>
        </p:txBody>
      </p:sp>
      <p:sp>
        <p:nvSpPr>
          <p:cNvPr id="5" name="TextBox 4"/>
          <p:cNvSpPr txBox="1"/>
          <p:nvPr/>
        </p:nvSpPr>
        <p:spPr>
          <a:xfrm>
            <a:off x="4313143" y="2060848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on </a:t>
            </a:r>
            <a:r>
              <a:rPr lang="nl-BE" sz="1800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nl-BE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nl-BE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endParaRPr lang="nl-BE" sz="18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6527" y="501317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nl-BE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nl-BE" sz="1800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5531" y="5435932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nl-BE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 (ES) </a:t>
            </a:r>
            <a:r>
              <a:rPr lang="nl-BE" sz="1800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nl-BE" sz="18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3968" y="2483604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nl-BE" sz="1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Control; top-down</a:t>
            </a:r>
            <a:endParaRPr lang="nl-BE" sz="18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5976" y="3635732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</a:t>
            </a:r>
            <a:r>
              <a:rPr lang="nl-BE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B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approaches    </a:t>
            </a:r>
            <a:r>
              <a:rPr lang="nl-B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Ostrom</a:t>
            </a:r>
            <a:r>
              <a:rPr lang="nl-B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1990)</a:t>
            </a:r>
            <a:endParaRPr lang="nl-B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816" y="6093296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BE" sz="10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10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</a:t>
            </a:r>
            <a:r>
              <a:rPr lang="nl-BE" sz="10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nl-BE" sz="1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Ecosystem Services</a:t>
            </a:r>
            <a:endParaRPr lang="nl-BE" sz="3200" b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39552" y="1052736"/>
            <a:ext cx="8208912" cy="385491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28575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4263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3513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705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nl-BE" sz="1800" b="1" dirty="0" smtClean="0">
                <a:solidFill>
                  <a:schemeClr val="accent2"/>
                </a:solidFill>
                <a:latin typeface="Arial" charset="0"/>
              </a:rPr>
              <a:t>Policy perspectives on environment and development past 50 years:</a:t>
            </a:r>
          </a:p>
          <a:p>
            <a:pPr marL="457200" indent="-457200"/>
            <a:endParaRPr lang="nl-BE" altLang="nl-BE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endParaRPr lang="nl-BE" altLang="nl-BE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endParaRPr lang="nl-BE" altLang="nl-BE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endParaRPr lang="nl-BE" altLang="nl-BE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endParaRPr lang="nl-BE" altLang="nl-BE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endParaRPr lang="nl-BE" altLang="nl-BE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endParaRPr lang="nl-BE" altLang="nl-BE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endParaRPr lang="nl-BE" altLang="nl-BE" sz="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/>
            <a:r>
              <a:rPr lang="nl-BE" altLang="nl-BE" sz="1800" dirty="0" smtClean="0">
                <a:solidFill>
                  <a:srgbClr val="000000"/>
                </a:solidFill>
                <a:latin typeface="Arial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787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31" grpId="0"/>
      <p:bldP spid="3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0C570-D739-4333-8397-9190A75F5A3A}" type="slidenum">
              <a:rPr lang="en-US" smtClean="0"/>
              <a:pPr>
                <a:defRPr/>
              </a:pPr>
              <a:t>7</a:t>
            </a:fld>
            <a:endParaRPr lang="en-US">
              <a:solidFill>
                <a:srgbClr val="D0A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9" y="3280916"/>
            <a:ext cx="806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Ecosystems as fixed capital ‘stock’, generating/producing flows of  benefits </a:t>
            </a: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ecosystem services</a:t>
            </a:r>
            <a:r>
              <a:rPr 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) to human societies </a:t>
            </a:r>
          </a:p>
          <a:p>
            <a:pPr marL="0" lvl="1"/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lvl="1"/>
            <a:r>
              <a:rPr lang="en-US" sz="2400" dirty="0" smtClean="0">
                <a:solidFill>
                  <a:schemeClr val="accent1"/>
                </a:solidFill>
              </a:rPr>
              <a:t>       =  	‘</a:t>
            </a:r>
            <a:r>
              <a:rPr lang="en-US" sz="2400" dirty="0">
                <a:solidFill>
                  <a:schemeClr val="accent2"/>
                </a:solidFill>
              </a:rPr>
              <a:t>the direct and indirect benefits people </a:t>
            </a:r>
            <a:r>
              <a:rPr lang="en-US" sz="2400" dirty="0" smtClean="0">
                <a:solidFill>
                  <a:schemeClr val="accent2"/>
                </a:solidFill>
              </a:rPr>
              <a:t>obtain </a:t>
            </a:r>
            <a:r>
              <a:rPr lang="en-US" sz="2400" dirty="0">
                <a:solidFill>
                  <a:schemeClr val="accent2"/>
                </a:solidFill>
              </a:rPr>
              <a:t>from </a:t>
            </a:r>
            <a:r>
              <a:rPr lang="en-US" sz="2400" dirty="0" smtClean="0">
                <a:solidFill>
                  <a:schemeClr val="accent2"/>
                </a:solidFill>
              </a:rPr>
              <a:t>	ecosystems</a:t>
            </a:r>
            <a:r>
              <a:rPr lang="en-US" sz="2400" dirty="0">
                <a:solidFill>
                  <a:schemeClr val="accent1"/>
                </a:solidFill>
              </a:rPr>
              <a:t>’  </a:t>
            </a:r>
            <a:r>
              <a:rPr lang="en-US" sz="2400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Costanza &amp; Daly, </a:t>
            </a:r>
            <a:r>
              <a:rPr lang="en-US" dirty="0" smtClean="0">
                <a:solidFill>
                  <a:schemeClr val="accent1"/>
                </a:solidFill>
              </a:rPr>
              <a:t>1992)</a:t>
            </a:r>
            <a:endParaRPr lang="nl-BE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Ecosystem Services</a:t>
            </a:r>
            <a:endParaRPr lang="nl-BE" sz="32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5576" y="2971501"/>
            <a:ext cx="8208912" cy="385491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28575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4263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3513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7050" indent="-2286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nl-BE" altLang="nl-BE" sz="2800" b="1" dirty="0" err="1" smtClean="0">
                <a:solidFill>
                  <a:schemeClr val="accent2"/>
                </a:solidFill>
                <a:latin typeface="Arial" charset="0"/>
              </a:rPr>
              <a:t>Ecosystem</a:t>
            </a:r>
            <a:r>
              <a:rPr lang="nl-BE" altLang="nl-BE" sz="2800" b="1" dirty="0" smtClean="0">
                <a:solidFill>
                  <a:schemeClr val="accent2"/>
                </a:solidFill>
                <a:latin typeface="Arial" charset="0"/>
              </a:rPr>
              <a:t> Services  (ES)</a:t>
            </a:r>
            <a:endParaRPr lang="nl-BE" altLang="nl-BE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economists: need to 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ytimg.com/vi/IF9YsVpZnSE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25922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Ecosystem Services</a:t>
            </a:r>
            <a:endParaRPr lang="nl-BE" sz="3200" b="1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51520" y="5549056"/>
            <a:ext cx="8280920" cy="6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e.g.: 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not only timber, also regulate water, provide 			  biodiversity, clean air through carbon sequestration, etc.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4" descr="https://media.licdn.com/mpr/mpr/AAEAAQAAAAAAAA2rAAAAJDZlOTdiODVkLTY5ZDQtNGM0Zi1iYTFhLWI2YTk5ZmU4ZDFkY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3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1510812" y="6321426"/>
            <a:ext cx="1371600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0A000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C5E324-2EF8-42FB-AD4A-A83811B3ADAF}" type="slidenum">
              <a:rPr lang="en-US" altLang="nl-BE" sz="1400">
                <a:solidFill>
                  <a:schemeClr val="bg1"/>
                </a:solidFill>
              </a:rPr>
              <a:pPr eaLnBrk="1" hangingPunct="1"/>
              <a:t>9</a:t>
            </a:fld>
            <a:endParaRPr lang="en-US" altLang="nl-BE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Ecosystem Services</a:t>
            </a:r>
            <a:endParaRPr lang="nl-BE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3030" y="4797152"/>
            <a:ext cx="5975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</a:rPr>
              <a:t>Costanza</a:t>
            </a:r>
            <a:r>
              <a:rPr lang="en-US" sz="2400" dirty="0" smtClean="0">
                <a:solidFill>
                  <a:schemeClr val="accent1"/>
                </a:solidFill>
              </a:rPr>
              <a:t> et al., 1997:</a:t>
            </a:r>
          </a:p>
          <a:p>
            <a:pPr algn="ctr"/>
            <a:endParaRPr lang="en-US" sz="8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Total value of  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ecosystem services: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&gt; 33 trillion US$/year</a:t>
            </a:r>
          </a:p>
          <a:p>
            <a:pPr algn="ctr"/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59832" y="4797152"/>
            <a:ext cx="3168352" cy="1692771"/>
          </a:xfrm>
          <a:prstGeom prst="rect">
            <a:avLst/>
          </a:prstGeom>
          <a:noFill/>
          <a:ln w="2857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1180544" y="119675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economists: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value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ES</a:t>
            </a:r>
          </a:p>
          <a:p>
            <a:pPr algn="ctr"/>
            <a:endPara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BE" dirty="0"/>
          </a:p>
        </p:txBody>
      </p:sp>
      <p:pic>
        <p:nvPicPr>
          <p:cNvPr id="26626" name="Picture 2" descr="https://s3.amazonaws.com/thumbnails.illustrationsource.com/huge.63.315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64" y="1988840"/>
            <a:ext cx="3180719" cy="27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On-screen Show (4:3)</PresentationFormat>
  <Paragraphs>191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Payments for Ecosystem Services: Gambling on Nature?</vt:lpstr>
      <vt:lpstr>PowerPoint Presentation</vt:lpstr>
      <vt:lpstr>PowerPoint Presentation</vt:lpstr>
      <vt:lpstr>PowerPoint Presentation</vt:lpstr>
      <vt:lpstr>PowerPoint Presentation</vt:lpstr>
      <vt:lpstr>Ecosystem Services</vt:lpstr>
      <vt:lpstr>Ecosystem Services</vt:lpstr>
      <vt:lpstr>Ecosystem Services</vt:lpstr>
      <vt:lpstr>Ecosystem Services</vt:lpstr>
      <vt:lpstr>Ecosystem Services</vt:lpstr>
      <vt:lpstr>Ecosystem Services</vt:lpstr>
      <vt:lpstr>PowerPoint Presentation</vt:lpstr>
      <vt:lpstr>Markets and Payments for ES</vt:lpstr>
      <vt:lpstr>Markets and Payments for ES</vt:lpstr>
      <vt:lpstr>Markets and Payments for ES</vt:lpstr>
      <vt:lpstr>Markets and Payments for ES</vt:lpstr>
      <vt:lpstr>PowerPoint Presentation</vt:lpstr>
      <vt:lpstr>Pitfalls of Markets and Payments for ES</vt:lpstr>
      <vt:lpstr>Pitfalls of Markets and Payments for ES</vt:lpstr>
      <vt:lpstr>Pitfalls of Markets and Payments for ES</vt:lpstr>
      <vt:lpstr>Pitfalls of Markets and Payments for ES</vt:lpstr>
      <vt:lpstr>PowerPoint Presentation</vt:lpstr>
      <vt:lpstr> Thank you for your attention!  Gert.vanhecken@uantwerpen.be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2017-12-12T13:15:12Z</dcterms:modified>
</cp:coreProperties>
</file>