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907" r:id="rId2"/>
    <p:sldId id="919" r:id="rId3"/>
    <p:sldId id="920" r:id="rId4"/>
    <p:sldId id="930" r:id="rId5"/>
    <p:sldId id="925" r:id="rId6"/>
    <p:sldId id="926" r:id="rId7"/>
    <p:sldId id="927" r:id="rId8"/>
    <p:sldId id="921" r:id="rId9"/>
    <p:sldId id="928" r:id="rId10"/>
    <p:sldId id="922" r:id="rId11"/>
    <p:sldId id="923" r:id="rId12"/>
    <p:sldId id="929" r:id="rId13"/>
    <p:sldId id="931" r:id="rId14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pos="340">
          <p15:clr>
            <a:srgbClr val="A4A3A4"/>
          </p15:clr>
        </p15:guide>
        <p15:guide id="4" pos="542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eur" initials="A" lastIdx="19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0615"/>
    <a:srgbClr val="004466"/>
    <a:srgbClr val="C5194A"/>
    <a:srgbClr val="F5750B"/>
    <a:srgbClr val="614905"/>
    <a:srgbClr val="634103"/>
    <a:srgbClr val="FFFF99"/>
    <a:srgbClr val="FD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ijl, donker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82231" autoAdjust="0"/>
  </p:normalViewPr>
  <p:slideViewPr>
    <p:cSldViewPr snapToObjects="1" showGuides="1">
      <p:cViewPr varScale="1">
        <p:scale>
          <a:sx n="94" d="100"/>
          <a:sy n="94" d="100"/>
        </p:scale>
        <p:origin x="3612" y="66"/>
      </p:cViewPr>
      <p:guideLst>
        <p:guide orient="horz" pos="754"/>
        <p:guide orient="horz" pos="3838"/>
        <p:guide pos="340"/>
        <p:guide pos="5420"/>
        <p:guide pos="2880"/>
      </p:guideLst>
    </p:cSldViewPr>
  </p:slideViewPr>
  <p:outlineViewPr>
    <p:cViewPr>
      <p:scale>
        <a:sx n="33" d="100"/>
        <a:sy n="33" d="100"/>
      </p:scale>
      <p:origin x="0" y="-193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6331"/>
          </a:xfrm>
          <a:prstGeom prst="rect">
            <a:avLst/>
          </a:prstGeom>
        </p:spPr>
        <p:txBody>
          <a:bodyPr vert="horz" lIns="91134" tIns="45567" rIns="91134" bIns="45567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7" y="3"/>
            <a:ext cx="2945659" cy="496331"/>
          </a:xfrm>
          <a:prstGeom prst="rect">
            <a:avLst/>
          </a:prstGeom>
        </p:spPr>
        <p:txBody>
          <a:bodyPr vert="horz" lIns="91134" tIns="45567" rIns="91134" bIns="45567" rtlCol="0"/>
          <a:lstStyle>
            <a:lvl1pPr algn="r">
              <a:defRPr sz="1200"/>
            </a:lvl1pPr>
          </a:lstStyle>
          <a:p>
            <a:fld id="{F7B28F3B-DEE3-4168-9114-830DD41F279E}" type="datetimeFigureOut">
              <a:rPr lang="nl-BE" smtClean="0"/>
              <a:pPr/>
              <a:t>28/04/2020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4" y="9428587"/>
            <a:ext cx="2945659" cy="496331"/>
          </a:xfrm>
          <a:prstGeom prst="rect">
            <a:avLst/>
          </a:prstGeom>
        </p:spPr>
        <p:txBody>
          <a:bodyPr vert="horz" lIns="91134" tIns="45567" rIns="91134" bIns="45567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7" y="9428587"/>
            <a:ext cx="2945659" cy="496331"/>
          </a:xfrm>
          <a:prstGeom prst="rect">
            <a:avLst/>
          </a:prstGeom>
        </p:spPr>
        <p:txBody>
          <a:bodyPr vert="horz" lIns="91134" tIns="45567" rIns="91134" bIns="45567" rtlCol="0" anchor="b"/>
          <a:lstStyle>
            <a:lvl1pPr algn="r">
              <a:defRPr sz="1200"/>
            </a:lvl1pPr>
          </a:lstStyle>
          <a:p>
            <a:fld id="{89580BA1-9E3F-46AF-A506-1FDF2173B20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1681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6331"/>
          </a:xfrm>
          <a:prstGeom prst="rect">
            <a:avLst/>
          </a:prstGeom>
        </p:spPr>
        <p:txBody>
          <a:bodyPr vert="horz" lIns="91134" tIns="45567" rIns="91134" bIns="45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6331"/>
          </a:xfrm>
          <a:prstGeom prst="rect">
            <a:avLst/>
          </a:prstGeom>
        </p:spPr>
        <p:txBody>
          <a:bodyPr vert="horz" lIns="91134" tIns="45567" rIns="91134" bIns="45567" rtlCol="0"/>
          <a:lstStyle>
            <a:lvl1pPr algn="r">
              <a:defRPr sz="1200"/>
            </a:lvl1pPr>
          </a:lstStyle>
          <a:p>
            <a:fld id="{09E7BB96-5CC4-4FBA-B6DA-4C0FA69C8B55}" type="datetimeFigureOut">
              <a:rPr lang="nl-NL" smtClean="0"/>
              <a:pPr/>
              <a:t>28-4-2020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4" tIns="45567" rIns="91134" bIns="4556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134" tIns="45567" rIns="91134" bIns="45567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4" y="9428587"/>
            <a:ext cx="2945659" cy="496331"/>
          </a:xfrm>
          <a:prstGeom prst="rect">
            <a:avLst/>
          </a:prstGeom>
        </p:spPr>
        <p:txBody>
          <a:bodyPr vert="horz" lIns="91134" tIns="45567" rIns="91134" bIns="45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7" y="9428587"/>
            <a:ext cx="2945659" cy="496331"/>
          </a:xfrm>
          <a:prstGeom prst="rect">
            <a:avLst/>
          </a:prstGeom>
        </p:spPr>
        <p:txBody>
          <a:bodyPr vert="horz" lIns="91134" tIns="45567" rIns="91134" bIns="45567" rtlCol="0" anchor="b"/>
          <a:lstStyle>
            <a:lvl1pPr algn="r">
              <a:defRPr sz="1200"/>
            </a:lvl1pPr>
          </a:lstStyle>
          <a:p>
            <a:fld id="{2A99E7CB-B55B-433F-ACF3-9EACF2CD01B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68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2600" b="0" i="0" u="none" strike="noStrike" kern="1200" cap="none" spc="0" normalizeH="0" baseline="0" noProof="0" dirty="0">
                <a:ln>
                  <a:noFill/>
                </a:ln>
                <a:solidFill>
                  <a:srgbClr val="0044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Wees je bewust van je eigen bril en gebruik de diversiteit onder studenten om je bril af te zetten: hier kom ik later in deze presentatie op terug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70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Bron van onderzoek: “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Celeste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(2017-2019), School Diversity Policies: Can school diversity policies reduce belonging and achievements gaps between minority and majority youth? </a:t>
            </a:r>
            <a:r>
              <a:rPr lang="nl-B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Multiculturalism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nl-B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Colorblindness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B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B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assimilation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B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assessed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YES!, </a:t>
            </a:r>
            <a:r>
              <a:rPr lang="nl-B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KULeuven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Universiteit Amsterdam”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151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Elke online lesmethode heeft voor- en nadelen op het vlak van diversiteitsensitiviteit. Er zijn veel verschillende soorten van online lesmethoden (van </a:t>
            </a:r>
            <a:r>
              <a:rPr lang="nl-BE" dirty="0" err="1"/>
              <a:t>blended</a:t>
            </a:r>
            <a:r>
              <a:rPr lang="nl-BE" dirty="0"/>
              <a:t> </a:t>
            </a:r>
            <a:r>
              <a:rPr lang="nl-BE" dirty="0" err="1"/>
              <a:t>learnings</a:t>
            </a:r>
            <a:r>
              <a:rPr lang="nl-BE" dirty="0"/>
              <a:t> tot </a:t>
            </a:r>
            <a:r>
              <a:rPr lang="nl-BE" dirty="0" err="1"/>
              <a:t>geautimatiseerde</a:t>
            </a:r>
            <a:r>
              <a:rPr lang="nl-BE" dirty="0"/>
              <a:t> lesopnames van lessen in real life tot web en video seminars, enz.). We kunnen ze opdelen in lesopnames en web seminars.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04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Ref: </a:t>
            </a:r>
            <a:r>
              <a:rPr lang="nl-BE" sz="1200" dirty="0">
                <a:latin typeface="Segoe UI" panose="020B0502040204020203" pitchFamily="34" charset="0"/>
              </a:rPr>
              <a:t>artikel: </a:t>
            </a:r>
            <a:r>
              <a:rPr lang="nl-BE" sz="1200" dirty="0" err="1">
                <a:latin typeface="Segoe UI" panose="020B0502040204020203" pitchFamily="34" charset="0"/>
              </a:rPr>
              <a:t>accomodating</a:t>
            </a:r>
            <a:r>
              <a:rPr lang="nl-BE" sz="1200" dirty="0">
                <a:latin typeface="Segoe UI" panose="020B0502040204020203" pitchFamily="34" charset="0"/>
              </a:rPr>
              <a:t> culture </a:t>
            </a:r>
            <a:r>
              <a:rPr lang="nl-BE" sz="1200" dirty="0" err="1">
                <a:latin typeface="Segoe UI" panose="020B0502040204020203" pitchFamily="34" charset="0"/>
              </a:rPr>
              <a:t>and</a:t>
            </a:r>
            <a:r>
              <a:rPr lang="nl-BE" sz="1200" dirty="0">
                <a:latin typeface="Segoe UI" panose="020B0502040204020203" pitchFamily="34" charset="0"/>
              </a:rPr>
              <a:t> </a:t>
            </a:r>
            <a:r>
              <a:rPr lang="nl-BE" sz="1200" dirty="0" err="1">
                <a:latin typeface="Segoe UI" panose="020B0502040204020203" pitchFamily="34" charset="0"/>
              </a:rPr>
              <a:t>cultural</a:t>
            </a:r>
            <a:r>
              <a:rPr lang="nl-BE" sz="1200" dirty="0">
                <a:latin typeface="Segoe UI" panose="020B0502040204020203" pitchFamily="34" charset="0"/>
              </a:rPr>
              <a:t> </a:t>
            </a:r>
            <a:r>
              <a:rPr lang="nl-BE" sz="1200" dirty="0" err="1">
                <a:latin typeface="Segoe UI" panose="020B0502040204020203" pitchFamily="34" charset="0"/>
              </a:rPr>
              <a:t>diversity</a:t>
            </a:r>
            <a:endParaRPr lang="nl-BE" sz="1200" dirty="0">
              <a:latin typeface="Segoe UI" panose="020B0502040204020203" pitchFamily="34" charset="0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405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dirty="0"/>
              <a:t>Idee: pak een wereldkaart en kleur de landen waar je bronnen vandaan komen. Welke delen van de wereld mis je nog? Idee: overloop eens het aantal vrouwelijke en het aantal mannelijke auteurs die je citeert.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319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52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00" y="5191996"/>
            <a:ext cx="9154800" cy="16670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294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pPr/>
              <a:t>28-4-2020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84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  <a:p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9C03-3D12-4CEF-B48A-0BFA09CB6C9F}" type="datetime1">
              <a:rPr lang="nl-NL" smtClean="0"/>
              <a:pPr/>
              <a:t>28-4-2020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text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8159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pPr/>
              <a:t>28-4-2020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540000" y="360000"/>
            <a:ext cx="3960000" cy="9361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sz="half" idx="14"/>
          </p:nvPr>
        </p:nvSpPr>
        <p:spPr>
          <a:xfrm>
            <a:off x="540000" y="1440000"/>
            <a:ext cx="3960242" cy="486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9851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pPr/>
              <a:t>28-4-2020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860000" y="360000"/>
            <a:ext cx="3960000" cy="9361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4"/>
          </p:nvPr>
        </p:nvSpPr>
        <p:spPr>
          <a:xfrm>
            <a:off x="4860000" y="1440000"/>
            <a:ext cx="3960242" cy="468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3057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 met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het pictogram om een afbeelding toe te voegen</a:t>
            </a:r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/>
              <a:t>Kopieer vanuit een andere dia de hoge boog met volledige logo en plak hem in deze dia. De foto moet achter de boog staan.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9864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/>
              <a:t>Copy the large, bleu </a:t>
            </a:r>
            <a:r>
              <a:rPr lang="nl-BE" dirty="0" err="1"/>
              <a:t>curved</a:t>
            </a:r>
            <a:r>
              <a:rPr lang="nl-BE" dirty="0"/>
              <a:t> logo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34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3591-0879-46AD-9582-0D174F07BD07}" type="datetime1">
              <a:rPr lang="nl-NL" smtClean="0"/>
              <a:pPr/>
              <a:t>28-4-2020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5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246D-1F25-4C30-8500-32DDE63D39AA}" type="datetime1">
              <a:rPr lang="nl-NL" smtClean="0"/>
              <a:pPr/>
              <a:t>28-4-2020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72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38163" indent="-228600">
              <a:defRPr sz="2000"/>
            </a:lvl3pPr>
            <a:lvl4pPr marL="804863" indent="-228600">
              <a:defRPr sz="1800"/>
            </a:lvl4pPr>
            <a:lvl5pPr marL="1084263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38163" indent="-228600">
              <a:defRPr sz="2000"/>
            </a:lvl3pPr>
            <a:lvl4pPr marL="804863" indent="-228600">
              <a:defRPr sz="1800"/>
            </a:lvl4pPr>
            <a:lvl5pPr marL="1084263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1FB-674A-4817-9225-B8C94CE5BF52}" type="datetime1">
              <a:rPr lang="nl-NL" smtClean="0"/>
              <a:pPr/>
              <a:t>28-4-2020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42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3B-B7AE-4DB5-9A74-D9CE43F9D19A}" type="datetime1">
              <a:rPr lang="nl-NL" smtClean="0"/>
              <a:pPr/>
              <a:t>28-4-2020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13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E53C-CBC2-4D0D-BE79-AC7B9332A2E4}" type="datetime1">
              <a:rPr lang="nl-NL" smtClean="0"/>
              <a:pPr/>
              <a:t>28-4-2020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8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36E-6308-42DA-9521-065242E67706}" type="datetime1">
              <a:rPr lang="nl-NL" smtClean="0"/>
              <a:pPr/>
              <a:t>28-4-2020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411257"/>
          </a:xfrm>
        </p:spPr>
        <p:txBody>
          <a:bodyPr>
            <a:sp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DA56-D034-4608-9254-05EC00C23D20}" type="datetime1">
              <a:rPr lang="nl-NL" smtClean="0"/>
              <a:pPr/>
              <a:t>28-4-2020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on the pictogram to insert an illustration, a graph, a table or a movie</a:t>
            </a:r>
          </a:p>
        </p:txBody>
      </p:sp>
    </p:spTree>
    <p:extLst>
      <p:ext uri="{BB962C8B-B14F-4D97-AF65-F5344CB8AC3E}">
        <p14:creationId xmlns:p14="http://schemas.microsoft.com/office/powerpoint/2010/main" val="100205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Autofit/>
          </a:bodyPr>
          <a:lstStyle/>
          <a:p>
            <a:pPr lvl="0"/>
            <a:r>
              <a:rPr lang="en-US" dirty="0"/>
              <a:t>Click to edit Master text style</a:t>
            </a:r>
            <a:r>
              <a:rPr lang="en-GB" noProof="0" dirty="0"/>
              <a:t>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1387B45-9DD3-490C-941E-7E9FB03FF3E2}" type="datetime1">
              <a:rPr lang="nl-NL" smtClean="0"/>
              <a:pPr/>
              <a:t>28-4-2020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/>
              <a:t>presentation sample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032377-C103-4EFE-98C1-80A6E5A7472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96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64" r:id="rId10"/>
    <p:sldLayoutId id="2147483660" r:id="rId11"/>
    <p:sldLayoutId id="2147483662" r:id="rId12"/>
    <p:sldLayoutId id="2147483663" r:id="rId13"/>
    <p:sldLayoutId id="2147483665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12788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84263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433513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79705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Tijdelijke aanduiding voor afbeelding 2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" r="358"/>
          <a:stretch/>
        </p:blipFill>
        <p:spPr/>
      </p:pic>
      <p:pic>
        <p:nvPicPr>
          <p:cNvPr id="8" name="Tijdelijke aanduiding voor afbeelding 7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" b="195"/>
          <a:stretch>
            <a:fillRect/>
          </a:stretch>
        </p:blipFill>
        <p:spPr/>
      </p:pic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539750" y="1052735"/>
            <a:ext cx="8064500" cy="1296145"/>
          </a:xfrm>
        </p:spPr>
        <p:txBody>
          <a:bodyPr/>
          <a:lstStyle/>
          <a:p>
            <a:pPr algn="ctr"/>
            <a:r>
              <a:rPr lang="en-US" b="1" dirty="0"/>
              <a:t>Hoe </a:t>
            </a:r>
            <a:r>
              <a:rPr lang="en-US" b="1" dirty="0" err="1"/>
              <a:t>geef</a:t>
            </a:r>
            <a:r>
              <a:rPr lang="en-US" b="1" dirty="0"/>
              <a:t> je online les op </a:t>
            </a: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diversiteitsensitieve</a:t>
            </a:r>
            <a:r>
              <a:rPr lang="en-US" b="1" dirty="0"/>
              <a:t> </a:t>
            </a:r>
            <a:r>
              <a:rPr lang="en-US" b="1" dirty="0" err="1"/>
              <a:t>manier</a:t>
            </a:r>
            <a:r>
              <a:rPr lang="en-US" b="1" dirty="0"/>
              <a:t>?</a:t>
            </a:r>
            <a:endParaRPr lang="en-US" b="1" i="1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514961" y="4941168"/>
            <a:ext cx="8089289" cy="936104"/>
          </a:xfrm>
        </p:spPr>
        <p:txBody>
          <a:bodyPr/>
          <a:lstStyle/>
          <a:p>
            <a:pPr algn="ctr"/>
            <a:r>
              <a:rPr lang="en-US" sz="2400" b="1" i="1" dirty="0">
                <a:solidFill>
                  <a:schemeClr val="tx2"/>
                </a:solidFill>
              </a:rPr>
              <a:t>April 2020</a:t>
            </a:r>
          </a:p>
          <a:p>
            <a:pPr algn="ctr"/>
            <a:r>
              <a:rPr lang="en-US" sz="2400" b="1" i="1" dirty="0">
                <a:solidFill>
                  <a:schemeClr val="tx2"/>
                </a:solidFill>
              </a:rPr>
              <a:t>Team </a:t>
            </a:r>
            <a:r>
              <a:rPr lang="en-US" sz="2400" b="1" i="1" dirty="0" err="1">
                <a:solidFill>
                  <a:schemeClr val="tx2"/>
                </a:solidFill>
              </a:rPr>
              <a:t>Diversiteit</a:t>
            </a:r>
            <a:r>
              <a:rPr lang="en-US" sz="2400" b="1" i="1" dirty="0">
                <a:solidFill>
                  <a:schemeClr val="tx2"/>
                </a:solidFill>
              </a:rPr>
              <a:t> – </a:t>
            </a:r>
            <a:r>
              <a:rPr lang="en-US" sz="2400" b="1" i="1" dirty="0" err="1">
                <a:solidFill>
                  <a:schemeClr val="tx2"/>
                </a:solidFill>
              </a:rPr>
              <a:t>Departement</a:t>
            </a:r>
            <a:r>
              <a:rPr lang="en-US" sz="2400" b="1" i="1" dirty="0">
                <a:solidFill>
                  <a:schemeClr val="tx2"/>
                </a:solidFill>
              </a:rPr>
              <a:t> Universiteit &amp; </a:t>
            </a:r>
            <a:r>
              <a:rPr lang="en-US" sz="2400" b="1" i="1" dirty="0" err="1">
                <a:solidFill>
                  <a:schemeClr val="tx2"/>
                </a:solidFill>
              </a:rPr>
              <a:t>Samenleving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39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Als docent aan de slag: hoe creëer je online diversiteitsensitief onderwijs?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4608042"/>
          </a:xfrm>
        </p:spPr>
        <p:txBody>
          <a:bodyPr/>
          <a:lstStyle/>
          <a:p>
            <a:r>
              <a:rPr lang="nl-BE" dirty="0"/>
              <a:t>Community building</a:t>
            </a:r>
          </a:p>
          <a:p>
            <a:endParaRPr lang="nl-BE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Motiveer:</a:t>
            </a:r>
          </a:p>
          <a:p>
            <a:endParaRPr lang="nl-BE" sz="800" dirty="0"/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nl-BE" dirty="0"/>
              <a:t>Toon </a:t>
            </a:r>
            <a:r>
              <a:rPr lang="nl-BE" b="1" dirty="0"/>
              <a:t>betrokkenheid</a:t>
            </a:r>
            <a:r>
              <a:rPr lang="nl-BE" dirty="0"/>
              <a:t> en </a:t>
            </a:r>
            <a:r>
              <a:rPr lang="nl-BE" b="1" dirty="0"/>
              <a:t>geloof </a:t>
            </a:r>
            <a:r>
              <a:rPr lang="nl-BE" dirty="0"/>
              <a:t>in de mogelijkheden van studenten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nl-BE" b="1" dirty="0"/>
              <a:t>Waardeer</a:t>
            </a:r>
            <a:r>
              <a:rPr lang="nl-BE" dirty="0"/>
              <a:t> studenten voor hun deelname</a:t>
            </a:r>
          </a:p>
          <a:p>
            <a:pPr marL="673200" lvl="1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673200" lvl="1" indent="-457200">
              <a:buFont typeface="Wingdings" panose="05000000000000000000" pitchFamily="2" charset="2"/>
              <a:buChar char="Ø"/>
            </a:pPr>
            <a:r>
              <a:rPr lang="nl-BE" dirty="0"/>
              <a:t>Stuur eens een </a:t>
            </a:r>
            <a:r>
              <a:rPr lang="nl-BE" b="1" dirty="0"/>
              <a:t>bericht</a:t>
            </a:r>
            <a:r>
              <a:rPr lang="nl-BE" dirty="0"/>
              <a:t> dat geen opdracht is</a:t>
            </a:r>
          </a:p>
          <a:p>
            <a:pPr marL="673200" lvl="1" indent="-457200">
              <a:buFont typeface="Wingdings" panose="05000000000000000000" pitchFamily="2" charset="2"/>
              <a:buChar char="Ø"/>
            </a:pPr>
            <a:r>
              <a:rPr lang="nl-BE" dirty="0"/>
              <a:t>Plaats een </a:t>
            </a:r>
            <a:r>
              <a:rPr lang="nl-BE" b="1" dirty="0"/>
              <a:t>bemoedigende post </a:t>
            </a:r>
            <a:r>
              <a:rPr lang="nl-BE" dirty="0"/>
              <a:t>op Blackboard</a:t>
            </a:r>
          </a:p>
          <a:p>
            <a:pPr marL="673200" lvl="1" indent="-45720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68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Als docent aan de slag: hoe creëer je online diversiteitsensitief onderwijs?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4626730"/>
          </a:xfrm>
        </p:spPr>
        <p:txBody>
          <a:bodyPr/>
          <a:lstStyle/>
          <a:p>
            <a:pPr lvl="0"/>
            <a:r>
              <a:rPr lang="nl-BE" dirty="0">
                <a:solidFill>
                  <a:srgbClr val="004466"/>
                </a:solidFill>
              </a:rPr>
              <a:t>Community building</a:t>
            </a:r>
          </a:p>
          <a:p>
            <a:pPr lvl="0"/>
            <a:endParaRPr lang="nl-BE" sz="800" dirty="0">
              <a:solidFill>
                <a:srgbClr val="004466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BE" dirty="0">
                <a:solidFill>
                  <a:srgbClr val="004466"/>
                </a:solidFill>
              </a:rPr>
              <a:t>Activeer:</a:t>
            </a:r>
          </a:p>
          <a:p>
            <a:pPr lvl="0"/>
            <a:endParaRPr lang="nl-BE" sz="800" dirty="0">
              <a:solidFill>
                <a:srgbClr val="004466"/>
              </a:solidFill>
            </a:endParaRP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nl-BE" dirty="0"/>
              <a:t>Las </a:t>
            </a:r>
            <a:r>
              <a:rPr lang="nl-BE" b="1" dirty="0"/>
              <a:t>tussentijdse deadlines </a:t>
            </a:r>
            <a:r>
              <a:rPr lang="nl-BE" dirty="0"/>
              <a:t>en </a:t>
            </a:r>
            <a:r>
              <a:rPr lang="nl-BE" b="1" dirty="0"/>
              <a:t>interactieve vragenuurtje</a:t>
            </a:r>
            <a:r>
              <a:rPr lang="nl-BE" dirty="0"/>
              <a:t>s in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nl-BE" dirty="0"/>
              <a:t>Laat studenten zelf het </a:t>
            </a:r>
            <a:r>
              <a:rPr lang="nl-BE" b="1" dirty="0"/>
              <a:t>thema of insteek </a:t>
            </a:r>
            <a:r>
              <a:rPr lang="nl-BE" dirty="0"/>
              <a:t>van hun opdracht </a:t>
            </a:r>
            <a:r>
              <a:rPr lang="nl-BE" b="1" dirty="0"/>
              <a:t>kiezen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02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Als docent aan de slag: hoe creëer je online diversiteitsensitief onderwijs?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4626730"/>
          </a:xfrm>
        </p:spPr>
        <p:txBody>
          <a:bodyPr/>
          <a:lstStyle/>
          <a:p>
            <a:pPr lvl="0"/>
            <a:r>
              <a:rPr lang="nl-BE" dirty="0">
                <a:solidFill>
                  <a:srgbClr val="004466"/>
                </a:solidFill>
              </a:rPr>
              <a:t>Community building</a:t>
            </a:r>
          </a:p>
          <a:p>
            <a:pPr lvl="0"/>
            <a:endParaRPr lang="nl-BE" sz="800" dirty="0">
              <a:solidFill>
                <a:srgbClr val="004466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BE" dirty="0">
                <a:solidFill>
                  <a:srgbClr val="004466"/>
                </a:solidFill>
              </a:rPr>
              <a:t>Vergroot de sociale interactie:</a:t>
            </a:r>
          </a:p>
          <a:p>
            <a:pPr lvl="0"/>
            <a:endParaRPr lang="nl-BE" sz="800" dirty="0">
              <a:solidFill>
                <a:srgbClr val="004466"/>
              </a:solidFill>
            </a:endParaRP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nl-BE" dirty="0"/>
              <a:t>Stimuleer het </a:t>
            </a:r>
            <a:r>
              <a:rPr lang="nl-BE" b="1" dirty="0"/>
              <a:t>contact tussen studenten</a:t>
            </a:r>
            <a:r>
              <a:rPr lang="nl-BE" dirty="0"/>
              <a:t> onderling, via BB </a:t>
            </a:r>
            <a:r>
              <a:rPr lang="nl-BE" dirty="0" err="1"/>
              <a:t>Collaborate</a:t>
            </a:r>
            <a:r>
              <a:rPr lang="nl-BE" dirty="0"/>
              <a:t> Ultra, BB forum.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nl-BE" dirty="0"/>
              <a:t>Via </a:t>
            </a:r>
            <a:r>
              <a:rPr lang="nl-BE" b="1" dirty="0"/>
              <a:t>groepsopdrachten</a:t>
            </a:r>
            <a:r>
              <a:rPr lang="nl-BE" dirty="0"/>
              <a:t>, via online samenwerkingstools zoals Google </a:t>
            </a:r>
            <a:r>
              <a:rPr lang="nl-BE" dirty="0" err="1"/>
              <a:t>Docs</a:t>
            </a:r>
            <a:r>
              <a:rPr lang="nl-BE" dirty="0"/>
              <a:t>. Zorg voor diversiteit onder de studenten bij de indeling van groepen.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12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2F8EC-775F-41F0-A6CC-858491AA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D4BB23-5EBB-4607-B575-2302CD692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029" y="1168503"/>
            <a:ext cx="8064896" cy="4895850"/>
          </a:xfrm>
        </p:spPr>
        <p:txBody>
          <a:bodyPr/>
          <a:lstStyle/>
          <a:p>
            <a:pPr algn="ctr"/>
            <a:r>
              <a:rPr lang="nl-BE" sz="3600" dirty="0"/>
              <a:t>Bedankt voor je interesse!</a:t>
            </a:r>
          </a:p>
          <a:p>
            <a:pPr algn="ctr"/>
            <a:endParaRPr lang="nl-BE" sz="3600" dirty="0"/>
          </a:p>
          <a:p>
            <a:pPr algn="ctr"/>
            <a:r>
              <a:rPr lang="nl-BE" sz="3600" dirty="0"/>
              <a:t>Vragen of opmerkingen?</a:t>
            </a:r>
          </a:p>
          <a:p>
            <a:pPr algn="ctr"/>
            <a:endParaRPr lang="nl-BE" sz="3600" dirty="0"/>
          </a:p>
          <a:p>
            <a:pPr algn="ctr"/>
            <a:r>
              <a:rPr lang="nl-BE" sz="3600" b="1" dirty="0"/>
              <a:t>diversiteit@uantwerpen.be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F3D9E0E-2732-44DC-B9C9-7E7D6D0E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31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</p:spPr>
        <p:txBody>
          <a:bodyPr/>
          <a:lstStyle/>
          <a:p>
            <a:r>
              <a:rPr lang="nl-BE" dirty="0"/>
              <a:t>Wat is diversiteitsensitief onderwijs?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Iedereen draagt ‘</a:t>
            </a:r>
            <a:r>
              <a:rPr lang="nl-BE" b="1" dirty="0"/>
              <a:t>een bril</a:t>
            </a:r>
            <a:r>
              <a:rPr lang="nl-BE" dirty="0"/>
              <a:t>’ waardoor je de wereld bekijkt</a:t>
            </a:r>
          </a:p>
          <a:p>
            <a:r>
              <a:rPr lang="nl-BE" dirty="0"/>
              <a:t>	</a:t>
            </a:r>
            <a:r>
              <a:rPr lang="nl-BE" sz="2400" dirty="0"/>
              <a:t>Daar is niets mis mee, maar niet iedereen heeft 	dezelfde bril op. </a:t>
            </a:r>
          </a:p>
          <a:p>
            <a:r>
              <a:rPr lang="nl-BE" sz="2400" dirty="0"/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Ook studenten hebben </a:t>
            </a:r>
            <a:r>
              <a:rPr lang="nl-BE" b="1" dirty="0"/>
              <a:t>verschillende referentiekaders </a:t>
            </a:r>
            <a:r>
              <a:rPr lang="nl-BE" dirty="0"/>
              <a:t>omdat hun achtergrond verschilt (vooropleiding, leeftijd, gender, migratieachtergrond, levensbeschouwing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b="1" dirty="0"/>
              <a:t>Wees je bewust </a:t>
            </a:r>
            <a:r>
              <a:rPr lang="nl-BE" dirty="0"/>
              <a:t>van je eigen bril en gebruik de diversiteit onder studenten om je bril af te zetten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-4356" y="6602881"/>
            <a:ext cx="461556" cy="257295"/>
          </a:xfrm>
        </p:spPr>
        <p:txBody>
          <a:bodyPr/>
          <a:lstStyle/>
          <a:p>
            <a:fld id="{3B032377-C103-4EFE-98C1-80A6E5A7472A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04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Waarom is diversiteitsensitief onderwijs belangrijk?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b="1" dirty="0"/>
              <a:t>Kwaliteitsverbetering</a:t>
            </a:r>
            <a:r>
              <a:rPr lang="nl-BE" dirty="0"/>
              <a:t> van het onderwijs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nl-BE" sz="1800" dirty="0"/>
              <a:t>Leerstof is beter ‘doorwerkt’/ rijker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nl-BE" sz="1800" dirty="0"/>
              <a:t>Directe impact op prestatieniveau van studenten</a:t>
            </a:r>
          </a:p>
          <a:p>
            <a:pPr lvl="4" indent="0">
              <a:buNone/>
            </a:pPr>
            <a:r>
              <a:rPr lang="nl-BE" sz="1600" dirty="0"/>
              <a:t>	Uit Europees onderzoek is gebleken dat studenten beter presteren als 	diverse </a:t>
            </a:r>
            <a:r>
              <a:rPr lang="nl-BE" sz="1600" dirty="0" err="1"/>
              <a:t>socio</a:t>
            </a:r>
            <a:r>
              <a:rPr lang="nl-BE" sz="1600" dirty="0"/>
              <a:t> culturele achtergronden deel zijn van het onderwijs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Ontwikkeling van </a:t>
            </a:r>
            <a:r>
              <a:rPr lang="nl-BE" b="1" dirty="0"/>
              <a:t>competenties</a:t>
            </a:r>
            <a:r>
              <a:rPr lang="nl-BE" dirty="0"/>
              <a:t> van studenten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nl-BE" sz="1800" dirty="0"/>
              <a:t>Kritisch denken, creativiteit, intercultureel en ethisch handelen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Groter </a:t>
            </a:r>
            <a:r>
              <a:rPr lang="nl-BE" b="1" dirty="0"/>
              <a:t>welbevinden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nl-BE" sz="1800" dirty="0"/>
              <a:t>Inspelen op behoefte aan meer diversiteit, toename begrip/empathie, beter zelfbeeld, betere omgang met diversiteit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b="1" dirty="0" err="1"/>
              <a:t>Institutional</a:t>
            </a:r>
            <a:r>
              <a:rPr lang="nl-BE" b="1" dirty="0"/>
              <a:t> </a:t>
            </a:r>
            <a:r>
              <a:rPr lang="nl-BE" b="1" dirty="0" err="1"/>
              <a:t>viability</a:t>
            </a:r>
            <a:endParaRPr lang="nl-BE" b="1" dirty="0"/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nl-BE" sz="1800" dirty="0"/>
              <a:t>Imago-versterkend voor onderwijsinstelling en betere verankering in de maatschappij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26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Verschillende vormen van online onderwijs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908720"/>
            <a:ext cx="8064896" cy="5184106"/>
          </a:xfrm>
        </p:spPr>
        <p:txBody>
          <a:bodyPr/>
          <a:lstStyle/>
          <a:p>
            <a:endParaRPr lang="nl-BE" sz="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4</a:t>
            </a:fld>
            <a:endParaRPr lang="nl-NL"/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E6B21BF2-5DA1-47B9-9502-E90161359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308290"/>
              </p:ext>
            </p:extLst>
          </p:nvPr>
        </p:nvGraphicFramePr>
        <p:xfrm>
          <a:off x="-4356" y="908719"/>
          <a:ext cx="9148358" cy="5930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820">
                  <a:extLst>
                    <a:ext uri="{9D8B030D-6E8A-4147-A177-3AD203B41FA5}">
                      <a16:colId xmlns:a16="http://schemas.microsoft.com/office/drawing/2014/main" val="277901879"/>
                    </a:ext>
                  </a:extLst>
                </a:gridCol>
                <a:gridCol w="2645286">
                  <a:extLst>
                    <a:ext uri="{9D8B030D-6E8A-4147-A177-3AD203B41FA5}">
                      <a16:colId xmlns:a16="http://schemas.microsoft.com/office/drawing/2014/main" val="3689827813"/>
                    </a:ext>
                  </a:extLst>
                </a:gridCol>
                <a:gridCol w="2314626">
                  <a:extLst>
                    <a:ext uri="{9D8B030D-6E8A-4147-A177-3AD203B41FA5}">
                      <a16:colId xmlns:a16="http://schemas.microsoft.com/office/drawing/2014/main" val="856646673"/>
                    </a:ext>
                  </a:extLst>
                </a:gridCol>
                <a:gridCol w="2314626">
                  <a:extLst>
                    <a:ext uri="{9D8B030D-6E8A-4147-A177-3AD203B41FA5}">
                      <a16:colId xmlns:a16="http://schemas.microsoft.com/office/drawing/2014/main" val="472503830"/>
                    </a:ext>
                  </a:extLst>
                </a:gridCol>
              </a:tblGrid>
              <a:tr h="927066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Online medium/tool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Voordelen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Nadelen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/>
                        <a:t>Oplossingen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203481"/>
                  </a:ext>
                </a:extLst>
              </a:tr>
              <a:tr h="2169279">
                <a:tc>
                  <a:txBody>
                    <a:bodyPr/>
                    <a:lstStyle/>
                    <a:p>
                      <a:r>
                        <a:rPr lang="nl-BE" sz="2000" b="1" dirty="0"/>
                        <a:t>Lesopnames </a:t>
                      </a:r>
                      <a:r>
                        <a:rPr lang="nl-BE" sz="2000" b="0" dirty="0"/>
                        <a:t>(video)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Bekijken op gepast moment. Niet iedere student heeft eigen laptop!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Groepen groter dan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Geen interactie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Meer formeel taalgebruik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nl-BE" sz="2000" dirty="0"/>
                        <a:t>-    Toegankelijke taal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Voldoende structuur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Interactief vragenuurtje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308903"/>
                  </a:ext>
                </a:extLst>
              </a:tr>
              <a:tr h="2171311">
                <a:tc>
                  <a:txBody>
                    <a:bodyPr/>
                    <a:lstStyle/>
                    <a:p>
                      <a:r>
                        <a:rPr lang="nl-BE" sz="2000" b="1" dirty="0"/>
                        <a:t>Web seminar</a:t>
                      </a:r>
                      <a:r>
                        <a:rPr lang="nl-BE" sz="2000" dirty="0"/>
                        <a:t> (BB </a:t>
                      </a:r>
                      <a:r>
                        <a:rPr lang="nl-BE" sz="2000" dirty="0" err="1"/>
                        <a:t>Collaborate</a:t>
                      </a:r>
                      <a:r>
                        <a:rPr lang="nl-BE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Interactief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Groepjes mogelijk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Les kan opgenomen worden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Vragenuurtjes via chat en spraak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Moeilijk bij groepen groter dan 200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Laptop en goede internetverbinding nodig op het moment van de online les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Neem de les op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l-BE" sz="2000" dirty="0"/>
                        <a:t>Maak gebruik van de vragenuurtjes en laat student kiezen tussen chat of spraak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19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04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Als docent aan de slag: hoe creëer je online diversiteitsensitief onderwijs?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4608042"/>
          </a:xfrm>
        </p:spPr>
        <p:txBody>
          <a:bodyPr/>
          <a:lstStyle/>
          <a:p>
            <a:r>
              <a:rPr lang="nl-BE" b="1" dirty="0"/>
              <a:t>Vijf domeinen</a:t>
            </a:r>
            <a:r>
              <a:rPr lang="nl-BE" dirty="0"/>
              <a:t>:</a:t>
            </a:r>
          </a:p>
          <a:p>
            <a:r>
              <a:rPr lang="nl-BE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Praktisch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Taal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Lesinhoud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Onderwijsmethode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Community building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82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Als docent aan de slag: hoe creëer je online diversiteitsensitief onderwijs?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4608042"/>
          </a:xfrm>
        </p:spPr>
        <p:txBody>
          <a:bodyPr/>
          <a:lstStyle/>
          <a:p>
            <a:r>
              <a:rPr lang="nl-BE" dirty="0"/>
              <a:t>Praktisch</a:t>
            </a:r>
          </a:p>
          <a:p>
            <a:endParaRPr lang="nl-BE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Ga na of iedereen over </a:t>
            </a:r>
            <a:r>
              <a:rPr lang="nl-BE" b="1" dirty="0"/>
              <a:t>voldoende faciliteiten </a:t>
            </a:r>
            <a:r>
              <a:rPr lang="nl-BE" dirty="0"/>
              <a:t>beschikt om online les te kunnen volgen? Verwijs indien nodig naar het STIP.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Spreek </a:t>
            </a:r>
            <a:r>
              <a:rPr lang="nl-BE" b="1" dirty="0"/>
              <a:t>duidelijke richtlijnen </a:t>
            </a:r>
            <a:r>
              <a:rPr lang="nl-BE" dirty="0"/>
              <a:t>af over hoe communiceren tijdens online lesgeven. Niet iedereen is daarmee bekend. Dit bevordert vertrouwen en kans dat studenten vragen durven stellen.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1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</p:spPr>
        <p:txBody>
          <a:bodyPr>
            <a:normAutofit fontScale="90000"/>
          </a:bodyPr>
          <a:lstStyle/>
          <a:p>
            <a:r>
              <a:rPr lang="nl-BE"/>
              <a:t>Als docent aan de slag: hoe creëer je online diversiteitsensitief onderwijs?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680050"/>
          </a:xfrm>
        </p:spPr>
        <p:txBody>
          <a:bodyPr/>
          <a:lstStyle/>
          <a:p>
            <a:r>
              <a:rPr lang="nl-BE" dirty="0"/>
              <a:t>Taal</a:t>
            </a:r>
          </a:p>
          <a:p>
            <a:endParaRPr lang="nl-BE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Formeler taalgebruik in lesopnames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Culturele factoren worden weerspiegeld in taalgebruik</a:t>
            </a:r>
          </a:p>
          <a:p>
            <a:endParaRPr lang="nl-BE" dirty="0"/>
          </a:p>
          <a:p>
            <a:pPr marL="673200" lvl="1" indent="-457200">
              <a:buFont typeface="Wingdings" panose="05000000000000000000" pitchFamily="2" charset="2"/>
              <a:buChar char="Ø"/>
            </a:pPr>
            <a:r>
              <a:rPr lang="nl-BE" dirty="0"/>
              <a:t>sta voldoende stil bij </a:t>
            </a:r>
            <a:r>
              <a:rPr lang="nl-BE" b="1" dirty="0"/>
              <a:t>moeilijke begrippen</a:t>
            </a:r>
          </a:p>
          <a:p>
            <a:pPr marL="673200" lvl="1" indent="-457200">
              <a:buFont typeface="Wingdings" panose="05000000000000000000" pitchFamily="2" charset="2"/>
              <a:buChar char="Ø"/>
            </a:pPr>
            <a:r>
              <a:rPr lang="nl-BE" dirty="0"/>
              <a:t>zorg voor </a:t>
            </a:r>
            <a:r>
              <a:rPr lang="nl-BE" b="1" dirty="0"/>
              <a:t>gedeelde woordenschat </a:t>
            </a:r>
          </a:p>
          <a:p>
            <a:pPr marL="0" lvl="1" indent="0">
              <a:buNone/>
            </a:pPr>
            <a:r>
              <a:rPr lang="nl-BE" dirty="0"/>
              <a:t>	</a:t>
            </a:r>
            <a:r>
              <a:rPr lang="nl-BE" sz="2000" dirty="0"/>
              <a:t>vb. via een woordenlijst van het vakjargon</a:t>
            </a:r>
          </a:p>
          <a:p>
            <a:pPr marL="673200" lvl="1" indent="-457200">
              <a:buFont typeface="Wingdings" panose="05000000000000000000" pitchFamily="2" charset="2"/>
              <a:buChar char="Ø"/>
            </a:pPr>
            <a:r>
              <a:rPr lang="nl-BE" dirty="0"/>
              <a:t>combineer lesopnames met </a:t>
            </a:r>
            <a:r>
              <a:rPr lang="nl-BE" b="1" dirty="0"/>
              <a:t>vragenuurtjes</a:t>
            </a:r>
            <a:r>
              <a:rPr lang="nl-BE" dirty="0"/>
              <a:t> via spraak en chat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-4356" y="6602881"/>
            <a:ext cx="461556" cy="257295"/>
          </a:xfrm>
        </p:spPr>
        <p:txBody>
          <a:bodyPr/>
          <a:lstStyle/>
          <a:p>
            <a:fld id="{3B032377-C103-4EFE-98C1-80A6E5A7472A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73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Als docent aan de slag: hoe creëer je online diversiteitsensitief onderwijs?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/>
          <a:p>
            <a:r>
              <a:rPr lang="nl-BE" dirty="0"/>
              <a:t>Lesinhoud</a:t>
            </a:r>
          </a:p>
          <a:p>
            <a:endParaRPr lang="nl-BE" sz="800" dirty="0"/>
          </a:p>
          <a:p>
            <a:pPr marL="673200" lvl="1" indent="-457200">
              <a:buFont typeface="Arial" panose="020B0604020202020204" pitchFamily="34" charset="0"/>
              <a:buChar char="•"/>
            </a:pPr>
            <a:r>
              <a:rPr lang="nl-BE" sz="2400" dirty="0"/>
              <a:t>Vraag jezelf als docent af wat je als </a:t>
            </a:r>
            <a:r>
              <a:rPr lang="nl-BE" sz="2400" b="1" dirty="0"/>
              <a:t>standaardkennis</a:t>
            </a:r>
            <a:r>
              <a:rPr lang="nl-BE" sz="2400" dirty="0"/>
              <a:t> beschouwt en of dat terecht is. </a:t>
            </a:r>
          </a:p>
          <a:p>
            <a:pPr marL="673200" lvl="1" indent="-457200">
              <a:buFont typeface="Arial" panose="020B0604020202020204" pitchFamily="34" charset="0"/>
              <a:buChar char="•"/>
            </a:pPr>
            <a:r>
              <a:rPr lang="nl-BE" sz="2400" b="1" dirty="0"/>
              <a:t>Reflecteer</a:t>
            </a:r>
            <a:r>
              <a:rPr lang="nl-BE" sz="2400" dirty="0"/>
              <a:t> als docent over je eigen visie en overtuiging. </a:t>
            </a:r>
          </a:p>
          <a:p>
            <a:pPr marL="673200" lvl="1" indent="-457200">
              <a:buFont typeface="Arial" panose="020B0604020202020204" pitchFamily="34" charset="0"/>
              <a:buChar char="•"/>
            </a:pPr>
            <a:r>
              <a:rPr lang="nl-BE" sz="2400" dirty="0"/>
              <a:t>Zorg voor </a:t>
            </a:r>
            <a:r>
              <a:rPr lang="nl-BE" sz="2400" b="1" dirty="0" err="1"/>
              <a:t>multiperspectiviteit</a:t>
            </a:r>
            <a:r>
              <a:rPr lang="nl-BE" sz="2400" b="1" dirty="0"/>
              <a:t> </a:t>
            </a:r>
            <a:r>
              <a:rPr lang="nl-BE" sz="2400" dirty="0"/>
              <a:t>bij de: 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nl-BE" dirty="0"/>
              <a:t>auteurs, voorbeelden, bronnen en/of rolmodellen die worden genoemd</a:t>
            </a:r>
          </a:p>
          <a:p>
            <a:pPr marL="673200" lvl="1" indent="-457200">
              <a:buFont typeface="Arial" panose="020B0604020202020204" pitchFamily="34" charset="0"/>
              <a:buChar char="•"/>
            </a:pPr>
            <a:r>
              <a:rPr lang="nl-BE" sz="2400" dirty="0"/>
              <a:t>Geef </a:t>
            </a:r>
            <a:r>
              <a:rPr lang="nl-BE" sz="2400" b="1" dirty="0"/>
              <a:t>afwisselende voorbeelden</a:t>
            </a:r>
            <a:r>
              <a:rPr lang="nl-BE" sz="2400" dirty="0"/>
              <a:t>, zodat elke student in contact komt met iets dat vreemd en leerzaam is of juist iets waar de student zich in herkent</a:t>
            </a:r>
          </a:p>
          <a:p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1033200" lvl="2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82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Als docent aan de slag: hoe creëer je online diversiteitsensitief onderwijs?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752058"/>
          </a:xfrm>
        </p:spPr>
        <p:txBody>
          <a:bodyPr/>
          <a:lstStyle/>
          <a:p>
            <a:r>
              <a:rPr lang="nl-BE" dirty="0"/>
              <a:t>Onderwijsmethode</a:t>
            </a:r>
          </a:p>
          <a:p>
            <a:endParaRPr lang="nl-BE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Geef nog meer </a:t>
            </a:r>
            <a:r>
              <a:rPr lang="nl-BE" b="1" dirty="0"/>
              <a:t>structuur</a:t>
            </a:r>
            <a:r>
              <a:rPr lang="nl-BE" dirty="0"/>
              <a:t>: 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nl-BE" dirty="0"/>
              <a:t>focus op de grote lijnen, baken leerstof af en leg nog meer verbanden tussen verschillende onderdelen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Zorg voor een </a:t>
            </a:r>
            <a:r>
              <a:rPr lang="nl-BE" b="1" dirty="0"/>
              <a:t>veilige sfeer</a:t>
            </a:r>
            <a:r>
              <a:rPr lang="nl-BE" dirty="0"/>
              <a:t>: </a:t>
            </a:r>
            <a:r>
              <a:rPr lang="nl-BE" sz="2000" dirty="0"/>
              <a:t>vb. via Poll </a:t>
            </a:r>
            <a:r>
              <a:rPr lang="nl-BE" sz="2000" dirty="0" err="1"/>
              <a:t>Everywhere</a:t>
            </a:r>
            <a:endParaRPr lang="nl-B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Expliciteer je </a:t>
            </a:r>
            <a:r>
              <a:rPr lang="nl-BE" b="1" dirty="0"/>
              <a:t>verwachtingen</a:t>
            </a:r>
            <a:r>
              <a:rPr lang="nl-BE" dirty="0"/>
              <a:t>: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nl-BE" dirty="0"/>
              <a:t>Over opdrachten, deadlines, feedback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nl-BE" dirty="0"/>
              <a:t>Over eindcompetenties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Zet universitaire/facultaire </a:t>
            </a:r>
            <a:r>
              <a:rPr lang="nl-BE" b="1" dirty="0"/>
              <a:t>ondersteuningsmaatregelen</a:t>
            </a:r>
            <a:r>
              <a:rPr lang="nl-BE" dirty="0"/>
              <a:t> actief in</a:t>
            </a:r>
          </a:p>
          <a:p>
            <a:pPr marL="1033200" lvl="2" indent="-457200">
              <a:buFont typeface="Wingdings" panose="05000000000000000000" pitchFamily="2" charset="2"/>
              <a:buChar char="Ø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1033200" lvl="2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315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Custom 1">
      <a:dk1>
        <a:sysClr val="windowText" lastClr="000000"/>
      </a:dk1>
      <a:lt1>
        <a:sysClr val="window" lastClr="FFFFFF"/>
      </a:lt1>
      <a:dk2>
        <a:srgbClr val="004466"/>
      </a:dk2>
      <a:lt2>
        <a:srgbClr val="BBCCCC"/>
      </a:lt2>
      <a:accent1>
        <a:srgbClr val="004466"/>
      </a:accent1>
      <a:accent2>
        <a:srgbClr val="E74070"/>
      </a:accent2>
      <a:accent3>
        <a:srgbClr val="889999"/>
      </a:accent3>
      <a:accent4>
        <a:srgbClr val="3399CC"/>
      </a:accent4>
      <a:accent5>
        <a:srgbClr val="DD9911"/>
      </a:accent5>
      <a:accent6>
        <a:srgbClr val="AAAA00"/>
      </a:accent6>
      <a:hlink>
        <a:srgbClr val="004466"/>
      </a:hlink>
      <a:folHlink>
        <a:srgbClr val="881133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768</Words>
  <Application>Microsoft Office PowerPoint</Application>
  <PresentationFormat>Diavoorstelling (4:3)</PresentationFormat>
  <Paragraphs>141</Paragraphs>
  <Slides>13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UI</vt:lpstr>
      <vt:lpstr>Wingdings</vt:lpstr>
      <vt:lpstr>Kantoorthema</vt:lpstr>
      <vt:lpstr>Hoe geef je online les op een diversiteitsensitieve manier?</vt:lpstr>
      <vt:lpstr>Wat is diversiteitsensitief onderwijs?</vt:lpstr>
      <vt:lpstr>Waarom is diversiteitsensitief onderwijs belangrijk?</vt:lpstr>
      <vt:lpstr>Verschillende vormen van online onderwijs</vt:lpstr>
      <vt:lpstr>Als docent aan de slag: hoe creëer je online diversiteitsensitief onderwijs?</vt:lpstr>
      <vt:lpstr>Als docent aan de slag: hoe creëer je online diversiteitsensitief onderwijs?</vt:lpstr>
      <vt:lpstr>Als docent aan de slag: hoe creëer je online diversiteitsensitief onderwijs?</vt:lpstr>
      <vt:lpstr>Als docent aan de slag: hoe creëer je online diversiteitsensitief onderwijs?</vt:lpstr>
      <vt:lpstr>Als docent aan de slag: hoe creëer je online diversiteitsensitief onderwijs?</vt:lpstr>
      <vt:lpstr>Als docent aan de slag: hoe creëer je online diversiteitsensitief onderwijs?</vt:lpstr>
      <vt:lpstr>Als docent aan de slag: hoe creëer je online diversiteitsensitief onderwijs?</vt:lpstr>
      <vt:lpstr>Als docent aan de slag: hoe creëer je online diversiteitsensitief onderwijs?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2013-10-11T12:12:31Z</dcterms:created>
  <dcterms:modified xsi:type="dcterms:W3CDTF">2020-04-28T09:42:59Z</dcterms:modified>
</cp:coreProperties>
</file>