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0" r:id="rId4"/>
    <p:sldId id="284" r:id="rId5"/>
    <p:sldId id="286" r:id="rId6"/>
    <p:sldId id="288" r:id="rId7"/>
    <p:sldId id="298" r:id="rId8"/>
    <p:sldId id="297" r:id="rId9"/>
    <p:sldId id="280" r:id="rId10"/>
    <p:sldId id="295" r:id="rId11"/>
    <p:sldId id="301" r:id="rId12"/>
    <p:sldId id="293" r:id="rId13"/>
    <p:sldId id="292" r:id="rId14"/>
    <p:sldId id="28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ancooper:Documents:Publications:Articles:End%20of%20dominance:Systems%20dataset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niel:Desktop:DP%20documents:projects:inst'lization%20of%20power%20revisited:Posner%20&amp;%20Young%20v4.0%2015053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sha\Google%20Drive\RA%20for%20Nic\gdp%20char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ravel:Documents:Figure%207%20external%20debt%2024.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Dominant party systems in Africa according to the van de Walle and Butler diagnostic criteria, 1990-2015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Dominant</c:v>
          </c:tx>
          <c:marker>
            <c:symbol val="none"/>
          </c:marker>
          <c:cat>
            <c:numRef>
              <c:f>'vdW&amp;B'!$B$6:$AA$6</c:f>
              <c:numCache>
                <c:formatCode>0</c:formatCode>
                <c:ptCount val="26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</c:numCache>
            </c:numRef>
          </c:cat>
          <c:val>
            <c:numRef>
              <c:f>'vdW&amp;B'!$B$57:$AA$57</c:f>
              <c:numCache>
                <c:formatCode>0.0</c:formatCode>
                <c:ptCount val="26"/>
                <c:pt idx="0">
                  <c:v>62.5</c:v>
                </c:pt>
                <c:pt idx="1">
                  <c:v>66.66666666666665</c:v>
                </c:pt>
                <c:pt idx="2">
                  <c:v>61.90476190476191</c:v>
                </c:pt>
                <c:pt idx="3">
                  <c:v>62.96296296296296</c:v>
                </c:pt>
                <c:pt idx="4">
                  <c:v>58.06451612903226</c:v>
                </c:pt>
                <c:pt idx="5">
                  <c:v>61.76470588235294</c:v>
                </c:pt>
                <c:pt idx="6">
                  <c:v>65.7142857142857</c:v>
                </c:pt>
                <c:pt idx="7">
                  <c:v>69.4444444444445</c:v>
                </c:pt>
                <c:pt idx="8">
                  <c:v>68.57142857142847</c:v>
                </c:pt>
                <c:pt idx="9">
                  <c:v>65.7142857142857</c:v>
                </c:pt>
                <c:pt idx="10">
                  <c:v>58.33333333333334</c:v>
                </c:pt>
                <c:pt idx="11">
                  <c:v>55.55555555555556</c:v>
                </c:pt>
                <c:pt idx="12">
                  <c:v>55.26315789473684</c:v>
                </c:pt>
                <c:pt idx="13">
                  <c:v>62.16216216216216</c:v>
                </c:pt>
                <c:pt idx="14">
                  <c:v>64.10256410256393</c:v>
                </c:pt>
                <c:pt idx="15">
                  <c:v>61.53846153846154</c:v>
                </c:pt>
                <c:pt idx="16">
                  <c:v>55.00000000000001</c:v>
                </c:pt>
                <c:pt idx="17">
                  <c:v>55.00000000000001</c:v>
                </c:pt>
                <c:pt idx="18">
                  <c:v>56.41025641025632</c:v>
                </c:pt>
                <c:pt idx="19">
                  <c:v>57.89473684210526</c:v>
                </c:pt>
                <c:pt idx="20">
                  <c:v>62.16216216216216</c:v>
                </c:pt>
                <c:pt idx="21">
                  <c:v>58.53658536585365</c:v>
                </c:pt>
                <c:pt idx="22">
                  <c:v>58.97435897435897</c:v>
                </c:pt>
                <c:pt idx="23">
                  <c:v>54.76190476190477</c:v>
                </c:pt>
                <c:pt idx="24">
                  <c:v>54.76190476190477</c:v>
                </c:pt>
                <c:pt idx="25">
                  <c:v>51.16279069767442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676760"/>
        <c:axId val="2122135096"/>
      </c:lineChart>
      <c:catAx>
        <c:axId val="2120676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22135096"/>
        <c:crosses val="autoZero"/>
        <c:auto val="1"/>
        <c:lblAlgn val="ctr"/>
        <c:lblOffset val="100"/>
        <c:noMultiLvlLbl val="0"/>
      </c:catAx>
      <c:valAx>
        <c:axId val="2122135096"/>
        <c:scaling>
          <c:orientation val="minMax"/>
          <c:min val="5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Proportion</a:t>
                </a:r>
                <a:r>
                  <a:rPr lang="en-US" sz="2000" baseline="0" dirty="0"/>
                  <a:t> </a:t>
                </a:r>
                <a:r>
                  <a:rPr lang="en-US" sz="2000" baseline="0" dirty="0" smtClean="0"/>
                  <a:t>(</a:t>
                </a:r>
                <a:r>
                  <a:rPr lang="en-US" sz="2000" baseline="0" dirty="0"/>
                  <a:t>%)</a:t>
                </a:r>
                <a:endParaRPr lang="en-US" sz="20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20676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'[Posner &amp; Young v4.0 150530.xlsx]Figure'!$E$9</c:f>
              <c:strCache>
                <c:ptCount val="1"/>
                <c:pt idx="0">
                  <c:v>natural death, voluntary resignation, losing an election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'[Posner &amp; Young v4.0 150530.xlsx]Figure'!$B$10:$B$15</c:f>
              <c:strCache>
                <c:ptCount val="6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  <c:pt idx="5">
                  <c:v>2010-2015</c:v>
                </c:pt>
              </c:strCache>
            </c:strRef>
          </c:cat>
          <c:val>
            <c:numRef>
              <c:f>'[Posner &amp; Young v4.0 150530.xlsx]Figure'!$E$10:$E$15</c:f>
              <c:numCache>
                <c:formatCode>0%</c:formatCode>
                <c:ptCount val="6"/>
                <c:pt idx="0">
                  <c:v>0.25</c:v>
                </c:pt>
                <c:pt idx="1">
                  <c:v>0.305555555555556</c:v>
                </c:pt>
                <c:pt idx="2">
                  <c:v>0.333333333333333</c:v>
                </c:pt>
                <c:pt idx="3">
                  <c:v>0.581818181818182</c:v>
                </c:pt>
                <c:pt idx="4">
                  <c:v>0.851063829787234</c:v>
                </c:pt>
                <c:pt idx="5">
                  <c:v>0.806451612903226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'[Posner &amp; Young v4.0 150530.xlsx]Figure'!$F$9</c:f>
              <c:strCache>
                <c:ptCount val="1"/>
                <c:pt idx="0">
                  <c:v>coup/violent overthrow or assassination</c:v>
                </c:pt>
              </c:strCache>
            </c:strRef>
          </c:tx>
          <c:spPr>
            <a:ln cap="rnd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'[Posner &amp; Young v4.0 150530.xlsx]Figure'!$B$10:$B$15</c:f>
              <c:strCache>
                <c:ptCount val="6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  <c:pt idx="5">
                  <c:v>2010-2015</c:v>
                </c:pt>
              </c:strCache>
            </c:strRef>
          </c:cat>
          <c:val>
            <c:numRef>
              <c:f>'[Posner &amp; Young v4.0 150530.xlsx]Figure'!$F$10:$F$15</c:f>
              <c:numCache>
                <c:formatCode>0%</c:formatCode>
                <c:ptCount val="6"/>
                <c:pt idx="0">
                  <c:v>0.75</c:v>
                </c:pt>
                <c:pt idx="1">
                  <c:v>0.694444444444444</c:v>
                </c:pt>
                <c:pt idx="2">
                  <c:v>0.666666666666667</c:v>
                </c:pt>
                <c:pt idx="3">
                  <c:v>0.418181818181818</c:v>
                </c:pt>
                <c:pt idx="4">
                  <c:v>0.148936170212766</c:v>
                </c:pt>
                <c:pt idx="5">
                  <c:v>0.193548387096774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939656"/>
        <c:axId val="2127637080"/>
      </c:lineChart>
      <c:catAx>
        <c:axId val="2122939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127637080"/>
        <c:crosses val="autoZero"/>
        <c:auto val="1"/>
        <c:lblAlgn val="ctr"/>
        <c:lblOffset val="100"/>
        <c:noMultiLvlLbl val="0"/>
      </c:catAx>
      <c:valAx>
        <c:axId val="2127637080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122939656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GDP per capita, selected countries, 1961-1991 </a:t>
            </a:r>
          </a:p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(World Bank, current US dollars)</a:t>
            </a:r>
            <a:r>
              <a:rPr lang="en-GB" sz="1800" b="1" i="0" u="none" strike="noStrike" baseline="0" dirty="0" smtClean="0">
                <a:effectLst/>
              </a:rPr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'[gdp chart.xls]Sheet1'!$A$2</c:f>
              <c:strCache>
                <c:ptCount val="1"/>
                <c:pt idx="0">
                  <c:v>Nigeria</c:v>
                </c:pt>
              </c:strCache>
            </c:strRef>
          </c:tx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chart.xls]Sheet1'!$B$2:$AF$2</c:f>
              <c:numCache>
                <c:formatCode>General</c:formatCode>
                <c:ptCount val="31"/>
                <c:pt idx="0">
                  <c:v>96.8115642989983</c:v>
                </c:pt>
                <c:pt idx="1">
                  <c:v>104.1940174953602</c:v>
                </c:pt>
                <c:pt idx="2">
                  <c:v>107.329217146391</c:v>
                </c:pt>
                <c:pt idx="3">
                  <c:v>112.933727012717</c:v>
                </c:pt>
                <c:pt idx="4">
                  <c:v>116.930527910125</c:v>
                </c:pt>
                <c:pt idx="5">
                  <c:v>124.0210774548386</c:v>
                </c:pt>
                <c:pt idx="6">
                  <c:v>99.16667363492253</c:v>
                </c:pt>
                <c:pt idx="7">
                  <c:v>96.95829142390691</c:v>
                </c:pt>
                <c:pt idx="8">
                  <c:v>120.9311669581646</c:v>
                </c:pt>
                <c:pt idx="9">
                  <c:v>223.5068005161476</c:v>
                </c:pt>
                <c:pt idx="10">
                  <c:v>159.811540738029</c:v>
                </c:pt>
                <c:pt idx="11">
                  <c:v>208.644529788089</c:v>
                </c:pt>
                <c:pt idx="12">
                  <c:v>251.5179040637366</c:v>
                </c:pt>
                <c:pt idx="13">
                  <c:v>401.6785695420069</c:v>
                </c:pt>
                <c:pt idx="14">
                  <c:v>437.0120660811079</c:v>
                </c:pt>
                <c:pt idx="15">
                  <c:v>554.9527703049064</c:v>
                </c:pt>
                <c:pt idx="16">
                  <c:v>534.4482477202984</c:v>
                </c:pt>
                <c:pt idx="17">
                  <c:v>525.4882350312148</c:v>
                </c:pt>
                <c:pt idx="18">
                  <c:v>659.8775098939967</c:v>
                </c:pt>
                <c:pt idx="19">
                  <c:v>871.1457818827629</c:v>
                </c:pt>
                <c:pt idx="20">
                  <c:v>806.5078182863343</c:v>
                </c:pt>
                <c:pt idx="21">
                  <c:v>661.2323507800354</c:v>
                </c:pt>
                <c:pt idx="22">
                  <c:v>444.6490809375904</c:v>
                </c:pt>
                <c:pt idx="23">
                  <c:v>348.5263174718424</c:v>
                </c:pt>
                <c:pt idx="24">
                  <c:v>344.1410755463736</c:v>
                </c:pt>
                <c:pt idx="25">
                  <c:v>240.6173882351797</c:v>
                </c:pt>
                <c:pt idx="26">
                  <c:v>272.507722226164</c:v>
                </c:pt>
                <c:pt idx="27">
                  <c:v>256.3758299604314</c:v>
                </c:pt>
                <c:pt idx="28">
                  <c:v>260.0475560220235</c:v>
                </c:pt>
                <c:pt idx="29">
                  <c:v>321.6683540734829</c:v>
                </c:pt>
                <c:pt idx="30">
                  <c:v>279.275961692624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'[gdp chart.xls]Sheet1'!$A$3</c:f>
              <c:strCache>
                <c:ptCount val="1"/>
                <c:pt idx="0">
                  <c:v>Senegal</c:v>
                </c:pt>
              </c:strCache>
            </c:strRef>
          </c:tx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chart.xls]Sheet1'!$B$3:$AF$3</c:f>
              <c:numCache>
                <c:formatCode>General</c:formatCode>
                <c:ptCount val="31"/>
                <c:pt idx="0">
                  <c:v>256.1427624721985</c:v>
                </c:pt>
                <c:pt idx="1">
                  <c:v>255.4462677544026</c:v>
                </c:pt>
                <c:pt idx="2">
                  <c:v>256.8816470725692</c:v>
                </c:pt>
                <c:pt idx="3">
                  <c:v>264.6910774247464</c:v>
                </c:pt>
                <c:pt idx="4">
                  <c:v>261.9115724969066</c:v>
                </c:pt>
                <c:pt idx="5">
                  <c:v>262.3415815095223</c:v>
                </c:pt>
                <c:pt idx="6">
                  <c:v>254.8833533701802</c:v>
                </c:pt>
                <c:pt idx="7">
                  <c:v>260.1456078385221</c:v>
                </c:pt>
                <c:pt idx="8">
                  <c:v>240.2582503320395</c:v>
                </c:pt>
                <c:pt idx="9">
                  <c:v>242.9632934454438</c:v>
                </c:pt>
                <c:pt idx="10">
                  <c:v>243.3097655342748</c:v>
                </c:pt>
                <c:pt idx="11">
                  <c:v>285.4195998554102</c:v>
                </c:pt>
                <c:pt idx="12">
                  <c:v>318.1913189175034</c:v>
                </c:pt>
                <c:pt idx="13">
                  <c:v>347.9989785020703</c:v>
                </c:pt>
                <c:pt idx="14">
                  <c:v>456.1767932832503</c:v>
                </c:pt>
                <c:pt idx="15">
                  <c:v>450.4537423385543</c:v>
                </c:pt>
                <c:pt idx="16">
                  <c:v>449.6942568659603</c:v>
                </c:pt>
                <c:pt idx="17">
                  <c:v>489.837809821808</c:v>
                </c:pt>
                <c:pt idx="18">
                  <c:v>594.8185994338752</c:v>
                </c:pt>
                <c:pt idx="19">
                  <c:v>629.0789580969457</c:v>
                </c:pt>
                <c:pt idx="20">
                  <c:v>555.0195769887481</c:v>
                </c:pt>
                <c:pt idx="21">
                  <c:v>528.1074664494279</c:v>
                </c:pt>
                <c:pt idx="22">
                  <c:v>457.5861621094492</c:v>
                </c:pt>
                <c:pt idx="23">
                  <c:v>433.1584714299323</c:v>
                </c:pt>
                <c:pt idx="24">
                  <c:v>460.1196388419143</c:v>
                </c:pt>
                <c:pt idx="25">
                  <c:v>631.192330876052</c:v>
                </c:pt>
                <c:pt idx="26">
                  <c:v>736.2623123176287</c:v>
                </c:pt>
                <c:pt idx="27">
                  <c:v>705.8794467769005</c:v>
                </c:pt>
                <c:pt idx="28">
                  <c:v>674.389504874573</c:v>
                </c:pt>
                <c:pt idx="29">
                  <c:v>760.7879742053036</c:v>
                </c:pt>
                <c:pt idx="30">
                  <c:v>724.8414767564276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'[gdp chart.xls]Sheet1'!$A$4</c:f>
              <c:strCache>
                <c:ptCount val="1"/>
                <c:pt idx="0">
                  <c:v>Congo, Dem. Rep.</c:v>
                </c:pt>
              </c:strCache>
            </c:strRef>
          </c:tx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chart.xls]Sheet1'!$B$4:$AF$4</c:f>
              <c:numCache>
                <c:formatCode>General</c:formatCode>
                <c:ptCount val="31"/>
                <c:pt idx="0">
                  <c:v>197.3911748869894</c:v>
                </c:pt>
                <c:pt idx="1">
                  <c:v>235.6326418733324</c:v>
                </c:pt>
                <c:pt idx="2">
                  <c:v>377.4279086819819</c:v>
                </c:pt>
                <c:pt idx="3">
                  <c:v>170.4663094084437</c:v>
                </c:pt>
                <c:pt idx="4">
                  <c:v>232.8114306591446</c:v>
                </c:pt>
                <c:pt idx="5">
                  <c:v>253.7619343858042</c:v>
                </c:pt>
                <c:pt idx="6">
                  <c:v>184.1347566848569</c:v>
                </c:pt>
                <c:pt idx="7">
                  <c:v>206.7225683645715</c:v>
                </c:pt>
                <c:pt idx="8">
                  <c:v>258.619022397789</c:v>
                </c:pt>
                <c:pt idx="9">
                  <c:v>243.7635593180344</c:v>
                </c:pt>
                <c:pt idx="10">
                  <c:v>272.0760665245658</c:v>
                </c:pt>
                <c:pt idx="11">
                  <c:v>292.2956444874634</c:v>
                </c:pt>
                <c:pt idx="12">
                  <c:v>362.8285429398716</c:v>
                </c:pt>
                <c:pt idx="13">
                  <c:v>430.690830795319</c:v>
                </c:pt>
                <c:pt idx="14">
                  <c:v>447.001145232562</c:v>
                </c:pt>
                <c:pt idx="15">
                  <c:v>409.6200562307337</c:v>
                </c:pt>
                <c:pt idx="16">
                  <c:v>509.3002382053513</c:v>
                </c:pt>
                <c:pt idx="17">
                  <c:v>616.3482759031</c:v>
                </c:pt>
                <c:pt idx="18">
                  <c:v>587.442609855358</c:v>
                </c:pt>
                <c:pt idx="19">
                  <c:v>546.1435372973031</c:v>
                </c:pt>
                <c:pt idx="20">
                  <c:v>463.3280667042732</c:v>
                </c:pt>
                <c:pt idx="21">
                  <c:v>491.637063846369</c:v>
                </c:pt>
                <c:pt idx="22">
                  <c:v>386.3290846396743</c:v>
                </c:pt>
                <c:pt idx="23">
                  <c:v>268.6997589400469</c:v>
                </c:pt>
                <c:pt idx="24">
                  <c:v>239.516412597409</c:v>
                </c:pt>
                <c:pt idx="25">
                  <c:v>262.2248377417482</c:v>
                </c:pt>
                <c:pt idx="26">
                  <c:v>241.3797271920336</c:v>
                </c:pt>
                <c:pt idx="27">
                  <c:v>271.1605965088992</c:v>
                </c:pt>
                <c:pt idx="28">
                  <c:v>267.4895691047053</c:v>
                </c:pt>
                <c:pt idx="29">
                  <c:v>267.8202892741627</c:v>
                </c:pt>
                <c:pt idx="30">
                  <c:v>250.6815715799735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'[gdp chart.xls]Sheet1'!$A$5</c:f>
              <c:strCache>
                <c:ptCount val="1"/>
                <c:pt idx="0">
                  <c:v>Zambia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lgDash"/>
            </a:ln>
          </c:spPr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chart.xls]Sheet1'!$B$5:$AF$5</c:f>
              <c:numCache>
                <c:formatCode>General</c:formatCode>
                <c:ptCount val="31"/>
                <c:pt idx="0">
                  <c:v>215.0070572509148</c:v>
                </c:pt>
                <c:pt idx="1">
                  <c:v>207.7847516250606</c:v>
                </c:pt>
                <c:pt idx="2">
                  <c:v>209.0673411018555</c:v>
                </c:pt>
                <c:pt idx="3">
                  <c:v>236.8778753526112</c:v>
                </c:pt>
                <c:pt idx="4">
                  <c:v>296.3658516541001</c:v>
                </c:pt>
                <c:pt idx="5">
                  <c:v>335.5531591694736</c:v>
                </c:pt>
                <c:pt idx="6">
                  <c:v>352.0330753987872</c:v>
                </c:pt>
                <c:pt idx="7">
                  <c:v>400.5186038708021</c:v>
                </c:pt>
                <c:pt idx="8">
                  <c:v>474.8821250122919</c:v>
                </c:pt>
                <c:pt idx="9">
                  <c:v>426.8028119501914</c:v>
                </c:pt>
                <c:pt idx="10">
                  <c:v>381.5301219576741</c:v>
                </c:pt>
                <c:pt idx="11">
                  <c:v>417.7108172342157</c:v>
                </c:pt>
                <c:pt idx="12">
                  <c:v>524.8245046974714</c:v>
                </c:pt>
                <c:pt idx="13">
                  <c:v>606.5918077346516</c:v>
                </c:pt>
                <c:pt idx="14">
                  <c:v>492.1115873176108</c:v>
                </c:pt>
                <c:pt idx="15">
                  <c:v>534.4708114142022</c:v>
                </c:pt>
                <c:pt idx="16">
                  <c:v>474.2410850574674</c:v>
                </c:pt>
                <c:pt idx="17">
                  <c:v>512.9717790144432</c:v>
                </c:pt>
                <c:pt idx="18">
                  <c:v>592.3880807313985</c:v>
                </c:pt>
                <c:pt idx="19">
                  <c:v>664.3357125285006</c:v>
                </c:pt>
                <c:pt idx="20">
                  <c:v>663.7101868783785</c:v>
                </c:pt>
                <c:pt idx="21">
                  <c:v>620.8337871272536</c:v>
                </c:pt>
                <c:pt idx="22">
                  <c:v>516.082607676283</c:v>
                </c:pt>
                <c:pt idx="23">
                  <c:v>409.7783832444189</c:v>
                </c:pt>
                <c:pt idx="24">
                  <c:v>329.383654974765</c:v>
                </c:pt>
                <c:pt idx="25">
                  <c:v>236.3956444837382</c:v>
                </c:pt>
                <c:pt idx="26">
                  <c:v>312.7107456546346</c:v>
                </c:pt>
                <c:pt idx="27">
                  <c:v>500.7572917761196</c:v>
                </c:pt>
                <c:pt idx="28">
                  <c:v>522.3904479801475</c:v>
                </c:pt>
                <c:pt idx="29">
                  <c:v>419.1949822439124</c:v>
                </c:pt>
                <c:pt idx="30">
                  <c:v>420.0911249883636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'[gdp chart.xls]Sheet1'!$A$6</c:f>
              <c:strCache>
                <c:ptCount val="1"/>
                <c:pt idx="0">
                  <c:v>Cote d'Ivoire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chart.xls]Sheet1'!$B$6:$AF$6</c:f>
              <c:numCache>
                <c:formatCode>General</c:formatCode>
                <c:ptCount val="31"/>
                <c:pt idx="0">
                  <c:v>171.6359695420052</c:v>
                </c:pt>
                <c:pt idx="1">
                  <c:v>172.5127542046767</c:v>
                </c:pt>
                <c:pt idx="2">
                  <c:v>195.649045070894</c:v>
                </c:pt>
                <c:pt idx="3">
                  <c:v>227.4412949426562</c:v>
                </c:pt>
                <c:pt idx="4">
                  <c:v>217.9687483282293</c:v>
                </c:pt>
                <c:pt idx="5">
                  <c:v>232.7477985091005</c:v>
                </c:pt>
                <c:pt idx="6">
                  <c:v>235.8672597607772</c:v>
                </c:pt>
                <c:pt idx="7">
                  <c:v>267.2454415771865</c:v>
                </c:pt>
                <c:pt idx="8">
                  <c:v>271.6764349230756</c:v>
                </c:pt>
                <c:pt idx="9">
                  <c:v>277.6624712368587</c:v>
                </c:pt>
                <c:pt idx="10">
                  <c:v>288.6745104259128</c:v>
                </c:pt>
                <c:pt idx="11">
                  <c:v>321.7673080983956</c:v>
                </c:pt>
                <c:pt idx="12">
                  <c:v>416.5840739154133</c:v>
                </c:pt>
                <c:pt idx="13">
                  <c:v>486.7126606740525</c:v>
                </c:pt>
                <c:pt idx="14">
                  <c:v>589.4045366921684</c:v>
                </c:pt>
                <c:pt idx="15">
                  <c:v>674.0805737743631</c:v>
                </c:pt>
                <c:pt idx="16">
                  <c:v>865.697832664866</c:v>
                </c:pt>
                <c:pt idx="17">
                  <c:v>1043.818192488577</c:v>
                </c:pt>
                <c:pt idx="18">
                  <c:v>1155.606730872395</c:v>
                </c:pt>
                <c:pt idx="19">
                  <c:v>1231.087927640118</c:v>
                </c:pt>
                <c:pt idx="20">
                  <c:v>977.1054391523498</c:v>
                </c:pt>
                <c:pt idx="21">
                  <c:v>840.3571244446362</c:v>
                </c:pt>
                <c:pt idx="22">
                  <c:v>728.5325252009924</c:v>
                </c:pt>
                <c:pt idx="23">
                  <c:v>700.1602768248274</c:v>
                </c:pt>
                <c:pt idx="24">
                  <c:v>686.9096259494024</c:v>
                </c:pt>
                <c:pt idx="25">
                  <c:v>868.6101322337586</c:v>
                </c:pt>
                <c:pt idx="26">
                  <c:v>923.0408844166585</c:v>
                </c:pt>
                <c:pt idx="27">
                  <c:v>906.2250499118465</c:v>
                </c:pt>
                <c:pt idx="28">
                  <c:v>833.1744926123437</c:v>
                </c:pt>
                <c:pt idx="29">
                  <c:v>891.0550882458218</c:v>
                </c:pt>
                <c:pt idx="30">
                  <c:v>837.3953129286835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'[gdp chart.xls]Sheet1'!$A$7</c:f>
              <c:strCache>
                <c:ptCount val="1"/>
                <c:pt idx="0">
                  <c:v>Kenya</c:v>
                </c:pt>
              </c:strCache>
            </c:strRef>
          </c:tx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chart.xls]Sheet1'!$B$7:$AF$7</c:f>
              <c:numCache>
                <c:formatCode>General</c:formatCode>
                <c:ptCount val="31"/>
                <c:pt idx="0">
                  <c:v>94.83525294970266</c:v>
                </c:pt>
                <c:pt idx="1">
                  <c:v>100.604255121538</c:v>
                </c:pt>
                <c:pt idx="2">
                  <c:v>104.0127020531002</c:v>
                </c:pt>
                <c:pt idx="3">
                  <c:v>108.5589324484789</c:v>
                </c:pt>
                <c:pt idx="4">
                  <c:v>104.9921733447362</c:v>
                </c:pt>
                <c:pt idx="5">
                  <c:v>118.5562820472622</c:v>
                </c:pt>
                <c:pt idx="6">
                  <c:v>121.3807514997747</c:v>
                </c:pt>
                <c:pt idx="7">
                  <c:v>128.8576693106705</c:v>
                </c:pt>
                <c:pt idx="8">
                  <c:v>134.1937239803011</c:v>
                </c:pt>
                <c:pt idx="9">
                  <c:v>142.497418542931</c:v>
                </c:pt>
                <c:pt idx="10">
                  <c:v>152.5537034471988</c:v>
                </c:pt>
                <c:pt idx="11">
                  <c:v>174.3980326157556</c:v>
                </c:pt>
                <c:pt idx="12">
                  <c:v>199.6953218839744</c:v>
                </c:pt>
                <c:pt idx="13">
                  <c:v>228.7611813982004</c:v>
                </c:pt>
                <c:pt idx="14">
                  <c:v>241.6792741397369</c:v>
                </c:pt>
                <c:pt idx="15">
                  <c:v>248.2525996753618</c:v>
                </c:pt>
                <c:pt idx="16">
                  <c:v>309.3759197597196</c:v>
                </c:pt>
                <c:pt idx="17">
                  <c:v>351.6674493500693</c:v>
                </c:pt>
                <c:pt idx="18">
                  <c:v>398.0716366076962</c:v>
                </c:pt>
                <c:pt idx="19">
                  <c:v>446.6042114838093</c:v>
                </c:pt>
                <c:pt idx="20">
                  <c:v>405.5632048316372</c:v>
                </c:pt>
                <c:pt idx="21">
                  <c:v>366.2663151963496</c:v>
                </c:pt>
                <c:pt idx="22">
                  <c:v>327.7813433766316</c:v>
                </c:pt>
                <c:pt idx="23">
                  <c:v>326.8548944020521</c:v>
                </c:pt>
                <c:pt idx="24">
                  <c:v>312.056394775646</c:v>
                </c:pt>
                <c:pt idx="25">
                  <c:v>354.9929364032953</c:v>
                </c:pt>
                <c:pt idx="26">
                  <c:v>377.078259894703</c:v>
                </c:pt>
                <c:pt idx="27">
                  <c:v>381.5784286777505</c:v>
                </c:pt>
                <c:pt idx="28">
                  <c:v>365.4306687681812</c:v>
                </c:pt>
                <c:pt idx="29">
                  <c:v>365.6145465359907</c:v>
                </c:pt>
                <c:pt idx="30">
                  <c:v>336.3233918330797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'[gdp chart.xls]Sheet1'!$A$9</c:f>
              <c:strCache>
                <c:ptCount val="1"/>
                <c:pt idx="0">
                  <c:v>Ghana</c:v>
                </c:pt>
              </c:strCache>
            </c:strRef>
          </c:tx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chart.xls]Sheet1'!$B$9:$AF$9</c:f>
              <c:numCache>
                <c:formatCode>General</c:formatCode>
                <c:ptCount val="31"/>
                <c:pt idx="0">
                  <c:v>189.6659249120655</c:v>
                </c:pt>
                <c:pt idx="1">
                  <c:v>195.1135448439134</c:v>
                </c:pt>
                <c:pt idx="2">
                  <c:v>211.0006338720283</c:v>
                </c:pt>
                <c:pt idx="3">
                  <c:v>230.4617075826162</c:v>
                </c:pt>
                <c:pt idx="4">
                  <c:v>266.3839870117628</c:v>
                </c:pt>
                <c:pt idx="5">
                  <c:v>269.5233398471562</c:v>
                </c:pt>
                <c:pt idx="6">
                  <c:v>216.8797037256434</c:v>
                </c:pt>
                <c:pt idx="7">
                  <c:v>202.7814404939095</c:v>
                </c:pt>
                <c:pt idx="8">
                  <c:v>233.611736559406</c:v>
                </c:pt>
                <c:pt idx="9">
                  <c:v>257.681583277929</c:v>
                </c:pt>
                <c:pt idx="10">
                  <c:v>273.8727174473886</c:v>
                </c:pt>
                <c:pt idx="11">
                  <c:v>232.5687522885318</c:v>
                </c:pt>
                <c:pt idx="12">
                  <c:v>263.696082365033</c:v>
                </c:pt>
                <c:pt idx="13">
                  <c:v>301.367027723944</c:v>
                </c:pt>
                <c:pt idx="14">
                  <c:v>285.8228567431224</c:v>
                </c:pt>
                <c:pt idx="15">
                  <c:v>275.8790208420031</c:v>
                </c:pt>
                <c:pt idx="16">
                  <c:v>313.0009505209023</c:v>
                </c:pt>
                <c:pt idx="17">
                  <c:v>353.6983931252635</c:v>
                </c:pt>
                <c:pt idx="18">
                  <c:v>381.0213051359081</c:v>
                </c:pt>
                <c:pt idx="19">
                  <c:v>411.5000477109617</c:v>
                </c:pt>
                <c:pt idx="20">
                  <c:v>379.7797960905802</c:v>
                </c:pt>
                <c:pt idx="21">
                  <c:v>351.3017585862823</c:v>
                </c:pt>
                <c:pt idx="22">
                  <c:v>341.0695227452812</c:v>
                </c:pt>
                <c:pt idx="23">
                  <c:v>358.3779867702881</c:v>
                </c:pt>
                <c:pt idx="24">
                  <c:v>354.2016291001183</c:v>
                </c:pt>
                <c:pt idx="25">
                  <c:v>437.0675730686773</c:v>
                </c:pt>
                <c:pt idx="26">
                  <c:v>376.4432328106353</c:v>
                </c:pt>
                <c:pt idx="27">
                  <c:v>375.2094710896743</c:v>
                </c:pt>
                <c:pt idx="28">
                  <c:v>368.9849070263395</c:v>
                </c:pt>
                <c:pt idx="29">
                  <c:v>402.5770380457699</c:v>
                </c:pt>
                <c:pt idx="30">
                  <c:v>438.9488819794693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'[gdp chart.xls]Sheet1'!$A$10</c:f>
              <c:strCache>
                <c:ptCount val="1"/>
                <c:pt idx="0">
                  <c:v>Sub-Saharan Africa (developing only)</c:v>
                </c:pt>
              </c:strCache>
            </c:strRef>
          </c:tx>
          <c:marker>
            <c:symbol val="none"/>
          </c:marker>
          <c:cat>
            <c:strRef>
              <c:f>'[gdp chart.xls]Sheet1'!$B$1:$AF$1</c:f>
              <c:strCache>
                <c:ptCount val="31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</c:strCache>
            </c:strRef>
          </c:cat>
          <c:val>
            <c:numRef>
              <c:f>'[gdp chart.xls]Sheet1'!$B$10:$AF$10</c:f>
              <c:numCache>
                <c:formatCode>General</c:formatCode>
                <c:ptCount val="31"/>
                <c:pt idx="0">
                  <c:v>132.2522826798581</c:v>
                </c:pt>
                <c:pt idx="1">
                  <c:v>140.0558473705077</c:v>
                </c:pt>
                <c:pt idx="2">
                  <c:v>156.9049104563553</c:v>
                </c:pt>
                <c:pt idx="3">
                  <c:v>149.1694318692846</c:v>
                </c:pt>
                <c:pt idx="4">
                  <c:v>162.0014312066812</c:v>
                </c:pt>
                <c:pt idx="5">
                  <c:v>170.6517484839413</c:v>
                </c:pt>
                <c:pt idx="6">
                  <c:v>164.3025606139968</c:v>
                </c:pt>
                <c:pt idx="7">
                  <c:v>171.4276096306002</c:v>
                </c:pt>
                <c:pt idx="8">
                  <c:v>191.6353702827335</c:v>
                </c:pt>
                <c:pt idx="9">
                  <c:v>219.8863240516505</c:v>
                </c:pt>
                <c:pt idx="10">
                  <c:v>217.747231583725</c:v>
                </c:pt>
                <c:pt idx="11">
                  <c:v>239.3309541138178</c:v>
                </c:pt>
                <c:pt idx="12">
                  <c:v>298.3691885679274</c:v>
                </c:pt>
                <c:pt idx="13">
                  <c:v>378.6991027171916</c:v>
                </c:pt>
                <c:pt idx="14">
                  <c:v>405.9781582214512</c:v>
                </c:pt>
                <c:pt idx="15">
                  <c:v>429.7125522666936</c:v>
                </c:pt>
                <c:pt idx="16">
                  <c:v>459.1694256073723</c:v>
                </c:pt>
                <c:pt idx="17">
                  <c:v>498.8722716060141</c:v>
                </c:pt>
                <c:pt idx="18">
                  <c:v>580.160008249033</c:v>
                </c:pt>
                <c:pt idx="19">
                  <c:v>709.8946233836124</c:v>
                </c:pt>
                <c:pt idx="20">
                  <c:v>693.6462987333744</c:v>
                </c:pt>
                <c:pt idx="21">
                  <c:v>630.7451544701905</c:v>
                </c:pt>
                <c:pt idx="22">
                  <c:v>570.8486095350727</c:v>
                </c:pt>
                <c:pt idx="23">
                  <c:v>528.588821096348</c:v>
                </c:pt>
                <c:pt idx="24">
                  <c:v>479.1024911924724</c:v>
                </c:pt>
                <c:pt idx="25">
                  <c:v>514.5605290056066</c:v>
                </c:pt>
                <c:pt idx="26">
                  <c:v>591.4131220611575</c:v>
                </c:pt>
                <c:pt idx="27">
                  <c:v>604.7613471055494</c:v>
                </c:pt>
                <c:pt idx="28">
                  <c:v>610.628907936048</c:v>
                </c:pt>
                <c:pt idx="29">
                  <c:v>597.0362648576479</c:v>
                </c:pt>
                <c:pt idx="30">
                  <c:v>596.8655570320514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5933848"/>
        <c:axId val="-2105988344"/>
      </c:lineChart>
      <c:catAx>
        <c:axId val="-2105933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5988344"/>
        <c:crosses val="autoZero"/>
        <c:auto val="1"/>
        <c:lblAlgn val="ctr"/>
        <c:lblOffset val="100"/>
        <c:noMultiLvlLbl val="0"/>
      </c:catAx>
      <c:valAx>
        <c:axId val="-2105988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5933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Total external debt, selected countries, 1970-2000 (World Bank, billions, current US dollars)</a:t>
            </a:r>
            <a:r>
              <a:rPr lang="en-GB" sz="1800" b="1" i="0" u="none" strike="noStrike" baseline="0" dirty="0" smtClean="0">
                <a:effectLst/>
              </a:rPr>
              <a:t> 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'[Figure 7 external debt 24.07.xls]Sheet1'!$A$14</c:f>
              <c:strCache>
                <c:ptCount val="1"/>
                <c:pt idx="0">
                  <c:v>Nigeria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24.07.xls]Sheet1'!$B$14:$AF$14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1081.762</c:v>
                </c:pt>
                <c:pt idx="3">
                  <c:v>1778.978</c:v>
                </c:pt>
                <c:pt idx="4">
                  <c:v>1880.719</c:v>
                </c:pt>
                <c:pt idx="5">
                  <c:v>1687.172</c:v>
                </c:pt>
                <c:pt idx="6">
                  <c:v>1337.792</c:v>
                </c:pt>
                <c:pt idx="7">
                  <c:v>3146.444</c:v>
                </c:pt>
                <c:pt idx="8">
                  <c:v>5091.172</c:v>
                </c:pt>
                <c:pt idx="9">
                  <c:v>6244.581</c:v>
                </c:pt>
                <c:pt idx="10">
                  <c:v>8938.206</c:v>
                </c:pt>
                <c:pt idx="11">
                  <c:v>11445.508</c:v>
                </c:pt>
                <c:pt idx="12">
                  <c:v>11992.472</c:v>
                </c:pt>
                <c:pt idx="13">
                  <c:v>17576.994</c:v>
                </c:pt>
                <c:pt idx="14">
                  <c:v>17783.31</c:v>
                </c:pt>
                <c:pt idx="15">
                  <c:v>18655.38</c:v>
                </c:pt>
                <c:pt idx="16">
                  <c:v>22215.776</c:v>
                </c:pt>
                <c:pt idx="17">
                  <c:v>29024.888</c:v>
                </c:pt>
                <c:pt idx="18">
                  <c:v>29624.122</c:v>
                </c:pt>
                <c:pt idx="19">
                  <c:v>30121.999</c:v>
                </c:pt>
                <c:pt idx="20">
                  <c:v>33438.924</c:v>
                </c:pt>
                <c:pt idx="21">
                  <c:v>33527.205</c:v>
                </c:pt>
                <c:pt idx="22">
                  <c:v>29018.714</c:v>
                </c:pt>
                <c:pt idx="23">
                  <c:v>30735.623</c:v>
                </c:pt>
                <c:pt idx="24">
                  <c:v>33092.286</c:v>
                </c:pt>
                <c:pt idx="25">
                  <c:v>34094.442</c:v>
                </c:pt>
                <c:pt idx="26">
                  <c:v>31414.751</c:v>
                </c:pt>
                <c:pt idx="27">
                  <c:v>28467.541</c:v>
                </c:pt>
                <c:pt idx="28">
                  <c:v>30313.711</c:v>
                </c:pt>
                <c:pt idx="29">
                  <c:v>29368.025</c:v>
                </c:pt>
                <c:pt idx="30">
                  <c:v>31581.804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'[Figure 7 external debt 24.07.xls]Sheet1'!$A$15</c:f>
              <c:strCache>
                <c:ptCount val="1"/>
                <c:pt idx="0">
                  <c:v>Senegal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24.07.xls]Sheet1'!$B$15:$AF$15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161.629</c:v>
                </c:pt>
                <c:pt idx="3">
                  <c:v>199.392</c:v>
                </c:pt>
                <c:pt idx="4">
                  <c:v>265.056</c:v>
                </c:pt>
                <c:pt idx="5">
                  <c:v>349.085</c:v>
                </c:pt>
                <c:pt idx="6">
                  <c:v>409.7</c:v>
                </c:pt>
                <c:pt idx="7">
                  <c:v>628.092</c:v>
                </c:pt>
                <c:pt idx="8">
                  <c:v>894.938</c:v>
                </c:pt>
                <c:pt idx="9">
                  <c:v>1122.625</c:v>
                </c:pt>
                <c:pt idx="10">
                  <c:v>1473.261</c:v>
                </c:pt>
                <c:pt idx="11">
                  <c:v>1670.739</c:v>
                </c:pt>
                <c:pt idx="12">
                  <c:v>1859.905</c:v>
                </c:pt>
                <c:pt idx="13">
                  <c:v>2072.976</c:v>
                </c:pt>
                <c:pt idx="14">
                  <c:v>2197.167</c:v>
                </c:pt>
                <c:pt idx="15">
                  <c:v>2559.363</c:v>
                </c:pt>
                <c:pt idx="16">
                  <c:v>3230.705</c:v>
                </c:pt>
                <c:pt idx="17">
                  <c:v>4036.699</c:v>
                </c:pt>
                <c:pt idx="18">
                  <c:v>3893.078</c:v>
                </c:pt>
                <c:pt idx="19">
                  <c:v>3278.556</c:v>
                </c:pt>
                <c:pt idx="20">
                  <c:v>3753.922</c:v>
                </c:pt>
                <c:pt idx="21">
                  <c:v>3589.291</c:v>
                </c:pt>
                <c:pt idx="22">
                  <c:v>3684.278</c:v>
                </c:pt>
                <c:pt idx="23">
                  <c:v>3804.937</c:v>
                </c:pt>
                <c:pt idx="24">
                  <c:v>3697.822</c:v>
                </c:pt>
                <c:pt idx="25">
                  <c:v>3916.085</c:v>
                </c:pt>
                <c:pt idx="26">
                  <c:v>3786.104</c:v>
                </c:pt>
                <c:pt idx="27">
                  <c:v>3805.576</c:v>
                </c:pt>
                <c:pt idx="28">
                  <c:v>4096.781</c:v>
                </c:pt>
                <c:pt idx="29">
                  <c:v>4000.85</c:v>
                </c:pt>
                <c:pt idx="30">
                  <c:v>3653.475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'[Figure 7 external debt 24.07.xls]Sheet1'!$A$16</c:f>
              <c:strCache>
                <c:ptCount val="1"/>
                <c:pt idx="0">
                  <c:v>DRC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24.07.xls]Sheet1'!$B$16:$AF$16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676.59</c:v>
                </c:pt>
                <c:pt idx="3">
                  <c:v>1046.503</c:v>
                </c:pt>
                <c:pt idx="4">
                  <c:v>1538.496</c:v>
                </c:pt>
                <c:pt idx="5">
                  <c:v>2038.616</c:v>
                </c:pt>
                <c:pt idx="6">
                  <c:v>2918.442</c:v>
                </c:pt>
                <c:pt idx="7">
                  <c:v>3661.983</c:v>
                </c:pt>
                <c:pt idx="8">
                  <c:v>4491.698</c:v>
                </c:pt>
                <c:pt idx="9">
                  <c:v>4527.131</c:v>
                </c:pt>
                <c:pt idx="10">
                  <c:v>4773.626</c:v>
                </c:pt>
                <c:pt idx="11">
                  <c:v>5091.892</c:v>
                </c:pt>
                <c:pt idx="12">
                  <c:v>5078.871</c:v>
                </c:pt>
                <c:pt idx="13">
                  <c:v>5335.732</c:v>
                </c:pt>
                <c:pt idx="14">
                  <c:v>5289.922</c:v>
                </c:pt>
                <c:pt idx="15">
                  <c:v>6183.446</c:v>
                </c:pt>
                <c:pt idx="16">
                  <c:v>7190.747</c:v>
                </c:pt>
                <c:pt idx="17">
                  <c:v>8776.454999999982</c:v>
                </c:pt>
                <c:pt idx="18">
                  <c:v>8562.156999999976</c:v>
                </c:pt>
                <c:pt idx="19">
                  <c:v>9251.496999999976</c:v>
                </c:pt>
                <c:pt idx="20">
                  <c:v>10258.588</c:v>
                </c:pt>
                <c:pt idx="21">
                  <c:v>10840.413</c:v>
                </c:pt>
                <c:pt idx="22">
                  <c:v>10972.451</c:v>
                </c:pt>
                <c:pt idx="23">
                  <c:v>11273.324</c:v>
                </c:pt>
                <c:pt idx="24">
                  <c:v>12321.601</c:v>
                </c:pt>
                <c:pt idx="25">
                  <c:v>13239.366</c:v>
                </c:pt>
                <c:pt idx="26">
                  <c:v>12830.258</c:v>
                </c:pt>
                <c:pt idx="27">
                  <c:v>12337.528</c:v>
                </c:pt>
                <c:pt idx="28">
                  <c:v>13202.856</c:v>
                </c:pt>
                <c:pt idx="29">
                  <c:v>12166.588</c:v>
                </c:pt>
                <c:pt idx="30">
                  <c:v>11804.913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'[Figure 7 external debt 24.07.xls]Sheet1'!$A$17</c:f>
              <c:strCache>
                <c:ptCount val="1"/>
                <c:pt idx="0">
                  <c:v>Zambia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24.07.xls]Sheet1'!$B$17:$AF$17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943.5119999999994</c:v>
                </c:pt>
                <c:pt idx="3">
                  <c:v>1030.649</c:v>
                </c:pt>
                <c:pt idx="4">
                  <c:v>1196.33</c:v>
                </c:pt>
                <c:pt idx="5">
                  <c:v>1681.369</c:v>
                </c:pt>
                <c:pt idx="6">
                  <c:v>1893.527</c:v>
                </c:pt>
                <c:pt idx="7">
                  <c:v>2336.026</c:v>
                </c:pt>
                <c:pt idx="8">
                  <c:v>2578.003</c:v>
                </c:pt>
                <c:pt idx="9">
                  <c:v>3039.85</c:v>
                </c:pt>
                <c:pt idx="10">
                  <c:v>3252.572</c:v>
                </c:pt>
                <c:pt idx="11">
                  <c:v>3609.975</c:v>
                </c:pt>
                <c:pt idx="12">
                  <c:v>3662.595</c:v>
                </c:pt>
                <c:pt idx="13">
                  <c:v>3747.215</c:v>
                </c:pt>
                <c:pt idx="14">
                  <c:v>3752.798</c:v>
                </c:pt>
                <c:pt idx="15">
                  <c:v>4487.177</c:v>
                </c:pt>
                <c:pt idx="16">
                  <c:v>5633.311</c:v>
                </c:pt>
                <c:pt idx="17">
                  <c:v>6480.351</c:v>
                </c:pt>
                <c:pt idx="18">
                  <c:v>6694.153</c:v>
                </c:pt>
                <c:pt idx="19">
                  <c:v>6553.432</c:v>
                </c:pt>
                <c:pt idx="20">
                  <c:v>6904.821</c:v>
                </c:pt>
                <c:pt idx="21">
                  <c:v>6958.49</c:v>
                </c:pt>
                <c:pt idx="22">
                  <c:v>6700.205</c:v>
                </c:pt>
                <c:pt idx="23">
                  <c:v>6477.912</c:v>
                </c:pt>
                <c:pt idx="24">
                  <c:v>6808.523</c:v>
                </c:pt>
                <c:pt idx="25">
                  <c:v>6957.805</c:v>
                </c:pt>
                <c:pt idx="26">
                  <c:v>7060.06</c:v>
                </c:pt>
                <c:pt idx="27">
                  <c:v>6659.844</c:v>
                </c:pt>
                <c:pt idx="28">
                  <c:v>6870.438999999998</c:v>
                </c:pt>
                <c:pt idx="29">
                  <c:v>5953.165</c:v>
                </c:pt>
                <c:pt idx="30">
                  <c:v>5811.476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'[Figure 7 external debt 24.07.xls]Sheet1'!$A$18</c:f>
              <c:strCache>
                <c:ptCount val="1"/>
                <c:pt idx="0">
                  <c:v>Cote d'Ivoire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24.07.xls]Sheet1'!$B$18:$AF$18</c:f>
              <c:numCache>
                <c:formatCode>General</c:formatCode>
                <c:ptCount val="31"/>
                <c:pt idx="0">
                  <c:v>0.019</c:v>
                </c:pt>
                <c:pt idx="1">
                  <c:v>0.056</c:v>
                </c:pt>
                <c:pt idx="2">
                  <c:v>579.841999999999</c:v>
                </c:pt>
                <c:pt idx="3">
                  <c:v>863.196</c:v>
                </c:pt>
                <c:pt idx="4">
                  <c:v>1066.224</c:v>
                </c:pt>
                <c:pt idx="5">
                  <c:v>1464.556</c:v>
                </c:pt>
                <c:pt idx="6">
                  <c:v>1827.78</c:v>
                </c:pt>
                <c:pt idx="7">
                  <c:v>2572.85</c:v>
                </c:pt>
                <c:pt idx="8">
                  <c:v>3835.978</c:v>
                </c:pt>
                <c:pt idx="9">
                  <c:v>4772.168</c:v>
                </c:pt>
                <c:pt idx="10">
                  <c:v>7462.432</c:v>
                </c:pt>
                <c:pt idx="11">
                  <c:v>8140.841</c:v>
                </c:pt>
                <c:pt idx="12">
                  <c:v>8961.396000000001</c:v>
                </c:pt>
                <c:pt idx="13">
                  <c:v>8858.43</c:v>
                </c:pt>
                <c:pt idx="14">
                  <c:v>8545.897000000001</c:v>
                </c:pt>
                <c:pt idx="15">
                  <c:v>9659.034</c:v>
                </c:pt>
                <c:pt idx="16">
                  <c:v>11449.806</c:v>
                </c:pt>
                <c:pt idx="17">
                  <c:v>13577.092</c:v>
                </c:pt>
                <c:pt idx="18">
                  <c:v>13342.271</c:v>
                </c:pt>
                <c:pt idx="19">
                  <c:v>14820.649</c:v>
                </c:pt>
                <c:pt idx="20">
                  <c:v>17251.134</c:v>
                </c:pt>
                <c:pt idx="21">
                  <c:v>18174.033</c:v>
                </c:pt>
                <c:pt idx="22">
                  <c:v>18546.515</c:v>
                </c:pt>
                <c:pt idx="23">
                  <c:v>19070.885</c:v>
                </c:pt>
                <c:pt idx="24">
                  <c:v>17395.165</c:v>
                </c:pt>
                <c:pt idx="25">
                  <c:v>18898.529</c:v>
                </c:pt>
                <c:pt idx="26">
                  <c:v>19523.631</c:v>
                </c:pt>
                <c:pt idx="27">
                  <c:v>15608.684</c:v>
                </c:pt>
                <c:pt idx="28">
                  <c:v>14851.812</c:v>
                </c:pt>
                <c:pt idx="29">
                  <c:v>13221.902</c:v>
                </c:pt>
                <c:pt idx="30">
                  <c:v>12187.262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'[Figure 7 external debt 24.07.xls]Sheet1'!$A$19</c:f>
              <c:strCache>
                <c:ptCount val="1"/>
                <c:pt idx="0">
                  <c:v>Kenya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24.07.xls]Sheet1'!$B$19:$AF$19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581.1619999999994</c:v>
                </c:pt>
                <c:pt idx="3">
                  <c:v>844.708</c:v>
                </c:pt>
                <c:pt idx="4">
                  <c:v>1152.689</c:v>
                </c:pt>
                <c:pt idx="5">
                  <c:v>1290.223</c:v>
                </c:pt>
                <c:pt idx="6">
                  <c:v>1493.329</c:v>
                </c:pt>
                <c:pt idx="7">
                  <c:v>1658.884</c:v>
                </c:pt>
                <c:pt idx="8">
                  <c:v>2173.736</c:v>
                </c:pt>
                <c:pt idx="9">
                  <c:v>2720.996</c:v>
                </c:pt>
                <c:pt idx="10">
                  <c:v>3386.807</c:v>
                </c:pt>
                <c:pt idx="11">
                  <c:v>3228.163</c:v>
                </c:pt>
                <c:pt idx="12">
                  <c:v>3367.82</c:v>
                </c:pt>
                <c:pt idx="13">
                  <c:v>3628.281</c:v>
                </c:pt>
                <c:pt idx="14">
                  <c:v>3511.512</c:v>
                </c:pt>
                <c:pt idx="15">
                  <c:v>4181.349</c:v>
                </c:pt>
                <c:pt idx="16">
                  <c:v>4603.586</c:v>
                </c:pt>
                <c:pt idx="17">
                  <c:v>5783.677</c:v>
                </c:pt>
                <c:pt idx="18">
                  <c:v>5809.652</c:v>
                </c:pt>
                <c:pt idx="19">
                  <c:v>5889.264</c:v>
                </c:pt>
                <c:pt idx="20">
                  <c:v>7055.596</c:v>
                </c:pt>
                <c:pt idx="21">
                  <c:v>7453.506</c:v>
                </c:pt>
                <c:pt idx="22">
                  <c:v>6898.202</c:v>
                </c:pt>
                <c:pt idx="23">
                  <c:v>7111.502</c:v>
                </c:pt>
                <c:pt idx="24">
                  <c:v>7124.411</c:v>
                </c:pt>
                <c:pt idx="25">
                  <c:v>7309.191</c:v>
                </c:pt>
                <c:pt idx="26">
                  <c:v>6813.759</c:v>
                </c:pt>
                <c:pt idx="27">
                  <c:v>6465.189</c:v>
                </c:pt>
                <c:pt idx="28">
                  <c:v>6824.078</c:v>
                </c:pt>
                <c:pt idx="29">
                  <c:v>6525.706</c:v>
                </c:pt>
                <c:pt idx="30">
                  <c:v>6189.022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'[Figure 7 external debt 24.07.xls]Sheet1'!$A$20</c:f>
              <c:strCache>
                <c:ptCount val="1"/>
                <c:pt idx="0">
                  <c:v>Tanzania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24.07.xls]Sheet1'!$B$20:$AF$20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1395.651</c:v>
                </c:pt>
                <c:pt idx="3">
                  <c:v>1743.027</c:v>
                </c:pt>
                <c:pt idx="4">
                  <c:v>2012.128</c:v>
                </c:pt>
                <c:pt idx="5">
                  <c:v>2341.882</c:v>
                </c:pt>
                <c:pt idx="6">
                  <c:v>2702.044</c:v>
                </c:pt>
                <c:pt idx="7">
                  <c:v>3470.568</c:v>
                </c:pt>
                <c:pt idx="8">
                  <c:v>4369.041</c:v>
                </c:pt>
                <c:pt idx="9">
                  <c:v>4204.048</c:v>
                </c:pt>
                <c:pt idx="10">
                  <c:v>5241.014</c:v>
                </c:pt>
                <c:pt idx="11">
                  <c:v>5757.069</c:v>
                </c:pt>
                <c:pt idx="12">
                  <c:v>6130.169</c:v>
                </c:pt>
                <c:pt idx="13">
                  <c:v>6797.592</c:v>
                </c:pt>
                <c:pt idx="14">
                  <c:v>7159.551</c:v>
                </c:pt>
                <c:pt idx="15">
                  <c:v>9091.014999999989</c:v>
                </c:pt>
                <c:pt idx="16">
                  <c:v>4892.688</c:v>
                </c:pt>
                <c:pt idx="17">
                  <c:v>5498.309</c:v>
                </c:pt>
                <c:pt idx="18">
                  <c:v>6003.411</c:v>
                </c:pt>
                <c:pt idx="19">
                  <c:v>5844.391</c:v>
                </c:pt>
                <c:pt idx="20">
                  <c:v>6446.18</c:v>
                </c:pt>
                <c:pt idx="21">
                  <c:v>6551.885</c:v>
                </c:pt>
                <c:pt idx="22">
                  <c:v>6661.806</c:v>
                </c:pt>
                <c:pt idx="23">
                  <c:v>6761.794</c:v>
                </c:pt>
                <c:pt idx="24">
                  <c:v>7221.095</c:v>
                </c:pt>
                <c:pt idx="25">
                  <c:v>7364.712</c:v>
                </c:pt>
                <c:pt idx="26">
                  <c:v>7336.958</c:v>
                </c:pt>
                <c:pt idx="27">
                  <c:v>7098.967</c:v>
                </c:pt>
                <c:pt idx="28">
                  <c:v>7499.678</c:v>
                </c:pt>
                <c:pt idx="29">
                  <c:v>7901.707</c:v>
                </c:pt>
                <c:pt idx="30">
                  <c:v>7182.828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'[Figure 7 external debt 24.07.xls]Sheet1'!$A$21</c:f>
              <c:strCache>
                <c:ptCount val="1"/>
                <c:pt idx="0">
                  <c:v>Ghana</c:v>
                </c:pt>
              </c:strCache>
            </c:strRef>
          </c:tx>
          <c:marker>
            <c:symbol val="none"/>
          </c:marker>
          <c:cat>
            <c:strRef>
              <c:f>'[Figure 7 external debt 24.07.xls]Sheet1'!$B$13:$AF$13</c:f>
              <c:strCache>
                <c:ptCount val="3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</c:strCache>
            </c:strRef>
          </c:cat>
          <c:val>
            <c:numRef>
              <c:f>'[Figure 7 external debt 24.07.xls]Sheet1'!$B$21:$AF$21</c:f>
              <c:numCache>
                <c:formatCode>General</c:formatCode>
                <c:ptCount val="31"/>
                <c:pt idx="0">
                  <c:v>0.452</c:v>
                </c:pt>
                <c:pt idx="1">
                  <c:v>3.834999999999999</c:v>
                </c:pt>
                <c:pt idx="2">
                  <c:v>605.229</c:v>
                </c:pt>
                <c:pt idx="3">
                  <c:v>756.4319999999991</c:v>
                </c:pt>
                <c:pt idx="4">
                  <c:v>759.284</c:v>
                </c:pt>
                <c:pt idx="5">
                  <c:v>734.976</c:v>
                </c:pt>
                <c:pt idx="6">
                  <c:v>712.713</c:v>
                </c:pt>
                <c:pt idx="7">
                  <c:v>1066.621</c:v>
                </c:pt>
                <c:pt idx="8">
                  <c:v>1278.643</c:v>
                </c:pt>
                <c:pt idx="9">
                  <c:v>1282.473</c:v>
                </c:pt>
                <c:pt idx="10">
                  <c:v>1401.747</c:v>
                </c:pt>
                <c:pt idx="11">
                  <c:v>1538.843</c:v>
                </c:pt>
                <c:pt idx="12">
                  <c:v>1484.228</c:v>
                </c:pt>
                <c:pt idx="13">
                  <c:v>1665.925</c:v>
                </c:pt>
                <c:pt idx="14">
                  <c:v>1959.412</c:v>
                </c:pt>
                <c:pt idx="15">
                  <c:v>2243.294</c:v>
                </c:pt>
                <c:pt idx="16">
                  <c:v>2746.613</c:v>
                </c:pt>
                <c:pt idx="17">
                  <c:v>3284.443</c:v>
                </c:pt>
                <c:pt idx="18">
                  <c:v>3056.441</c:v>
                </c:pt>
                <c:pt idx="19">
                  <c:v>3294.417</c:v>
                </c:pt>
                <c:pt idx="20">
                  <c:v>3734.359</c:v>
                </c:pt>
                <c:pt idx="21">
                  <c:v>4156.472</c:v>
                </c:pt>
                <c:pt idx="22">
                  <c:v>4238.474999999999</c:v>
                </c:pt>
                <c:pt idx="23">
                  <c:v>4575.159</c:v>
                </c:pt>
                <c:pt idx="24">
                  <c:v>5101.13</c:v>
                </c:pt>
                <c:pt idx="25">
                  <c:v>5494.858</c:v>
                </c:pt>
                <c:pt idx="26">
                  <c:v>5787.693</c:v>
                </c:pt>
                <c:pt idx="27">
                  <c:v>5712.273999999999</c:v>
                </c:pt>
                <c:pt idx="28">
                  <c:v>6310.867</c:v>
                </c:pt>
                <c:pt idx="29">
                  <c:v>6506.32</c:v>
                </c:pt>
                <c:pt idx="30">
                  <c:v>6260.848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6529128"/>
        <c:axId val="-2107801304"/>
      </c:lineChart>
      <c:catAx>
        <c:axId val="-2106529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7801304"/>
        <c:crosses val="autoZero"/>
        <c:auto val="1"/>
        <c:lblAlgn val="ctr"/>
        <c:lblOffset val="100"/>
        <c:noMultiLvlLbl val="0"/>
      </c:catAx>
      <c:valAx>
        <c:axId val="-2107801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65291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4389-6E1C-6247-B54B-D624C7E00B80}" type="datetimeFigureOut">
              <a:rPr lang="en-US" smtClean="0"/>
              <a:t>29/10/16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C10C2-DE61-6E44-9EDE-41B86AAF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C64B-9DA1-C24E-96D5-1069BE5C1862}" type="datetimeFigureOut">
              <a:rPr lang="en-US" smtClean="0"/>
              <a:t>29/10/16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A57F5-4601-AD49-8142-0D87596CE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1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29/10/16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icholas.cheeseman@politics.ox.ac.uk" TargetMode="External"/><Relationship Id="rId3" Type="http://schemas.openxmlformats.org/officeDocument/2006/relationships/hyperlink" Target="http://www.democracyinafric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775634" cy="1524000"/>
          </a:xfrm>
        </p:spPr>
        <p:txBody>
          <a:bodyPr/>
          <a:lstStyle/>
          <a:p>
            <a:r>
              <a:rPr lang="en-US" sz="7800" b="1" dirty="0" err="1" smtClean="0"/>
              <a:t>Dr</a:t>
            </a:r>
            <a:r>
              <a:rPr lang="en-US" sz="7800" b="1" dirty="0" smtClean="0"/>
              <a:t> Nic Cheeseman</a:t>
            </a:r>
            <a:endParaRPr lang="en-US" sz="7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429404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badi MT Condensed Extra Bold"/>
                <a:cs typeface="Abadi MT Condensed Extra Bold"/>
              </a:rPr>
              <a:t>Why it is too early to give up on democracy in Africa</a:t>
            </a:r>
            <a:endParaRPr lang="en-US" sz="32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47695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Argument 2 </a:t>
            </a:r>
            <a:r>
              <a:rPr lang="mr-IN" sz="3400" dirty="0" smtClean="0"/>
              <a:t>–</a:t>
            </a:r>
            <a:r>
              <a:rPr lang="en-US" sz="3400" dirty="0" smtClean="0"/>
              <a:t> Democracy </a:t>
            </a:r>
            <a:r>
              <a:rPr lang="en-US" sz="3400" dirty="0" smtClean="0"/>
              <a:t>&amp; development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69924"/>
            <a:ext cx="7543800" cy="446646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The only countries in Africa not to offer free primary education are </a:t>
            </a:r>
            <a:r>
              <a:rPr lang="mr-IN" sz="3000" dirty="0" smtClean="0">
                <a:latin typeface="Abadi MT Condensed Extra Bold"/>
                <a:cs typeface="Abadi MT Condensed Extra Bold"/>
              </a:rPr>
              <a:t>…</a:t>
            </a:r>
            <a:endParaRPr lang="en-GB" sz="3000" dirty="0" smtClean="0">
              <a:latin typeface="Abadi MT Condensed Extra Bold"/>
              <a:cs typeface="Abadi MT Condensed Extra Bold"/>
            </a:endParaRP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GB" sz="3000" dirty="0" smtClean="0">
                <a:latin typeface="Abadi MT Condensed Extra Bold"/>
                <a:cs typeface="Abadi MT Condensed Extra Bold"/>
              </a:rPr>
              <a:t>Angola</a:t>
            </a: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GB" sz="3000" dirty="0" smtClean="0">
                <a:latin typeface="Abadi MT Condensed Extra Bold"/>
                <a:cs typeface="Abadi MT Condensed Extra Bold"/>
              </a:rPr>
              <a:t>Cameroon</a:t>
            </a: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GB" sz="3000" dirty="0" smtClean="0">
                <a:latin typeface="Abadi MT Condensed Extra Bold"/>
                <a:cs typeface="Abadi MT Condensed Extra Bold"/>
              </a:rPr>
              <a:t>Gabon</a:t>
            </a: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GB" sz="3000" dirty="0" smtClean="0">
                <a:latin typeface="Abadi MT Condensed Extra Bold"/>
                <a:cs typeface="Abadi MT Condensed Extra Bold"/>
              </a:rPr>
              <a:t>Cote d’Ivoire </a:t>
            </a: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GB" sz="3000" dirty="0" smtClean="0">
                <a:latin typeface="Abadi MT Condensed Extra Bold"/>
                <a:cs typeface="Abadi MT Condensed Extra Bold"/>
              </a:rPr>
              <a:t>Somalia</a:t>
            </a: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GB" sz="3000" dirty="0" smtClean="0">
                <a:latin typeface="Abadi MT Condensed Extra Bold"/>
                <a:cs typeface="Abadi MT Condensed Extra Bold"/>
              </a:rPr>
              <a:t>Sudan</a:t>
            </a:r>
            <a:endParaRPr lang="en-US" sz="27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32759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Argument 3 </a:t>
            </a:r>
            <a:r>
              <a:rPr lang="mr-IN" sz="3400" dirty="0" smtClean="0"/>
              <a:t>–</a:t>
            </a:r>
            <a:r>
              <a:rPr lang="en-US" sz="3400" dirty="0" smtClean="0"/>
              <a:t> Authoritarianism is worse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1960"/>
            <a:ext cx="7543800" cy="4588227"/>
          </a:xfrm>
        </p:spPr>
        <p:txBody>
          <a:bodyPr>
            <a:noAutofit/>
          </a:bodyPr>
          <a:lstStyle/>
          <a:p>
            <a:pPr marL="0" indent="0">
              <a:spcBef>
                <a:spcPts val="1400"/>
              </a:spcBef>
              <a:buNone/>
            </a:pPr>
            <a:endParaRPr lang="en-US" sz="2700" dirty="0" smtClean="0">
              <a:latin typeface="Abadi MT Condensed Extra Bold"/>
              <a:cs typeface="Abadi MT Condensed Extra Bold"/>
            </a:endParaRP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Authoritarian states fail to achieve growth or state building in Africa: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badi MT Condensed Extra Bold"/>
                <a:cs typeface="Abadi MT Condensed Extra Bold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  <a:sym typeface="Wingdings"/>
              </a:rPr>
              <a:t> economic collapse and civil conflict in 1980s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Abadi MT Condensed Extra Bold"/>
                <a:cs typeface="Abadi MT Condensed Extra Bold"/>
                <a:sym typeface="Wingdings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badi MT Condensed Extra Bold"/>
                <a:cs typeface="Abadi MT Condensed Extra Bold"/>
                <a:sym typeface="Wingdings"/>
              </a:rPr>
              <a:t> few parties manage to sustain early gains</a:t>
            </a:r>
            <a:endParaRPr lang="en-US" dirty="0" smtClean="0">
              <a:solidFill>
                <a:srgbClr val="000000"/>
              </a:solidFill>
              <a:latin typeface="Abadi MT Condensed Extra Bold"/>
              <a:cs typeface="Abadi MT Condensed Extra Bold"/>
            </a:endParaRP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dirty="0" smtClean="0">
                <a:latin typeface="Abadi MT Condensed Extra Bold"/>
                <a:cs typeface="Abadi MT Condensed Extra Bold"/>
              </a:rPr>
              <a:t>Increasing breakdown of electoral-authoritarian states: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>
                <a:latin typeface="Abadi MT Condensed Extra Bold"/>
                <a:cs typeface="Abadi MT Condensed Extra Bold"/>
              </a:rPr>
              <a:t>	</a:t>
            </a:r>
            <a:r>
              <a:rPr lang="en-US" dirty="0" smtClean="0">
                <a:latin typeface="Abadi MT Condensed Extra Bold"/>
                <a:cs typeface="Abadi MT Condensed Extra Bold"/>
                <a:sym typeface="Wingdings"/>
              </a:rPr>
              <a:t> </a:t>
            </a:r>
            <a:r>
              <a:rPr lang="en-US" dirty="0" smtClean="0">
                <a:latin typeface="Abadi MT Condensed Extra Bold"/>
                <a:cs typeface="Abadi MT Condensed Extra Bold"/>
              </a:rPr>
              <a:t>Burkina Faso	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>
                <a:latin typeface="Abadi MT Condensed Extra Bold"/>
                <a:cs typeface="Abadi MT Condensed Extra Bold"/>
              </a:rPr>
              <a:t>	</a:t>
            </a:r>
            <a:r>
              <a:rPr lang="en-US" dirty="0" smtClean="0">
                <a:latin typeface="Abadi MT Condensed Extra Bold"/>
                <a:cs typeface="Abadi MT Condensed Extra Bold"/>
                <a:sym typeface="Wingdings"/>
              </a:rPr>
              <a:t> </a:t>
            </a:r>
            <a:r>
              <a:rPr lang="en-US" dirty="0" smtClean="0">
                <a:latin typeface="Abadi MT Condensed Extra Bold"/>
                <a:cs typeface="Abadi MT Condensed Extra Bold"/>
              </a:rPr>
              <a:t>Burundi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>
                <a:latin typeface="Abadi MT Condensed Extra Bold"/>
                <a:cs typeface="Abadi MT Condensed Extra Bold"/>
              </a:rPr>
              <a:t>	</a:t>
            </a:r>
            <a:r>
              <a:rPr lang="en-US" dirty="0" smtClean="0">
                <a:latin typeface="Abadi MT Condensed Extra Bold"/>
                <a:cs typeface="Abadi MT Condensed Extra Bold"/>
                <a:sym typeface="Wingdings"/>
              </a:rPr>
              <a:t> Eritrea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>
                <a:latin typeface="Abadi MT Condensed Extra Bold"/>
                <a:cs typeface="Abadi MT Condensed Extra Bold"/>
                <a:sym typeface="Wingdings"/>
              </a:rPr>
              <a:t>	</a:t>
            </a:r>
            <a:r>
              <a:rPr lang="en-US" dirty="0" smtClean="0">
                <a:latin typeface="Abadi MT Condensed Extra Bold"/>
                <a:cs typeface="Abadi MT Condensed Extra Bold"/>
                <a:sym typeface="Wingdings"/>
              </a:rPr>
              <a:t> </a:t>
            </a:r>
            <a:r>
              <a:rPr lang="en-US" dirty="0" smtClean="0">
                <a:latin typeface="Abadi MT Condensed Extra Bold"/>
                <a:cs typeface="Abadi MT Condensed Extra Bold"/>
              </a:rPr>
              <a:t>Ethiopia</a:t>
            </a:r>
          </a:p>
          <a:p>
            <a:pPr marL="0" indent="0">
              <a:spcBef>
                <a:spcPts val="1400"/>
              </a:spcBef>
              <a:buNone/>
            </a:pPr>
            <a:endParaRPr lang="en-US" sz="27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63027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Cheeseman (2015)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3574050"/>
              </p:ext>
            </p:extLst>
          </p:nvPr>
        </p:nvGraphicFramePr>
        <p:xfrm>
          <a:off x="474133" y="355599"/>
          <a:ext cx="844973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68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Cheeseman (2015)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32364270"/>
              </p:ext>
            </p:extLst>
          </p:nvPr>
        </p:nvGraphicFramePr>
        <p:xfrm>
          <a:off x="237067" y="355601"/>
          <a:ext cx="8771466" cy="516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18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GB" sz="3400" dirty="0" smtClean="0"/>
              <a:t>Conclusion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96060"/>
            <a:ext cx="7543800" cy="4588227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Democracy in Africa is doing better than you think</a:t>
            </a: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Democracy generates a wide range of other benefits in terms of development</a:t>
            </a: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Authoritarian states perform worse than their democratic counterparts</a:t>
            </a: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So </a:t>
            </a:r>
            <a:r>
              <a:rPr lang="mr-IN" sz="2700" dirty="0" smtClean="0">
                <a:latin typeface="Abadi MT Condensed Extra Bold"/>
                <a:cs typeface="Abadi MT Condensed Extra Bold"/>
              </a:rPr>
              <a:t>…</a:t>
            </a:r>
            <a:r>
              <a:rPr lang="en-GB" sz="2700" dirty="0" smtClean="0">
                <a:latin typeface="Abadi MT Condensed Extra Bold"/>
                <a:cs typeface="Abadi MT Condensed Extra Bold"/>
              </a:rPr>
              <a:t> it</a:t>
            </a:r>
            <a:r>
              <a:rPr lang="en-US" sz="2700" dirty="0" smtClean="0">
                <a:latin typeface="Abadi MT Condensed Extra Bold"/>
                <a:cs typeface="Abadi MT Condensed Extra Bold"/>
              </a:rPr>
              <a:t> is far too early to give up on democracy in Africa </a:t>
            </a:r>
            <a:r>
              <a:rPr lang="mr-IN" sz="2700" dirty="0" smtClean="0">
                <a:latin typeface="Abadi MT Condensed Extra Bold"/>
                <a:cs typeface="Abadi MT Condensed Extra Bold"/>
              </a:rPr>
              <a:t>…</a:t>
            </a:r>
            <a:endParaRPr lang="en-GB" sz="2700" dirty="0" smtClean="0">
              <a:latin typeface="Abadi MT Condensed Extra Bold"/>
              <a:cs typeface="Abadi MT Condensed Extra Bold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GB" sz="2700" dirty="0">
                <a:latin typeface="Abadi MT Condensed Extra Bold"/>
                <a:cs typeface="Abadi MT Condensed Extra Bold"/>
              </a:rPr>
              <a:t>	</a:t>
            </a:r>
            <a:r>
              <a:rPr lang="mr-IN" sz="2700" dirty="0" smtClean="0">
                <a:latin typeface="Abadi MT Condensed Extra Bold"/>
                <a:cs typeface="Abadi MT Condensed Extra Bold"/>
              </a:rPr>
              <a:t>…</a:t>
            </a:r>
            <a:r>
              <a:rPr lang="en-GB" sz="2700" dirty="0" smtClean="0">
                <a:latin typeface="Abadi MT Condensed Extra Bold"/>
                <a:cs typeface="Abadi MT Condensed Extra Bold"/>
              </a:rPr>
              <a:t> and doing so would be politically unfeasible</a:t>
            </a:r>
          </a:p>
          <a:p>
            <a:pPr marL="0" indent="0">
              <a:spcBef>
                <a:spcPts val="1400"/>
              </a:spcBef>
              <a:buNone/>
            </a:pPr>
            <a:endParaRPr lang="en-GB" sz="2600" dirty="0">
              <a:latin typeface="Abadi MT Condensed Extra Bold"/>
              <a:cs typeface="Abadi MT Condensed Extra Bold"/>
            </a:endParaRPr>
          </a:p>
          <a:p>
            <a:pPr marL="0" indent="0">
              <a:spcBef>
                <a:spcPts val="1400"/>
              </a:spcBef>
              <a:buNone/>
            </a:pPr>
            <a:endParaRPr lang="en-US" sz="2600" dirty="0" smtClean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11359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5118"/>
            <a:ext cx="7543800" cy="4811270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@</a:t>
            </a:r>
            <a:r>
              <a:rPr lang="en-US" sz="2800" dirty="0" err="1" smtClean="0">
                <a:latin typeface="Abadi MT Condensed Extra Bold"/>
                <a:cs typeface="Abadi MT Condensed Extra Bold"/>
              </a:rPr>
              <a:t>fromagehomme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</a:t>
            </a:r>
          </a:p>
          <a:p>
            <a:pPr marL="0" lvl="1" indent="0" algn="ctr">
              <a:buNone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0" lvl="1" indent="0" algn="ctr">
              <a:buNone/>
            </a:pPr>
            <a:r>
              <a:rPr lang="en-US" sz="2800" dirty="0" smtClean="0">
                <a:latin typeface="Abadi MT Condensed Extra Bold"/>
                <a:cs typeface="Abadi MT Condensed Extra Bold"/>
                <a:hlinkClick r:id="rId2"/>
              </a:rPr>
              <a:t>nicholas.cheeseman@politics.ox.ac.uk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</a:t>
            </a:r>
          </a:p>
          <a:p>
            <a:pPr marL="0" lvl="1" indent="0" algn="ctr">
              <a:buNone/>
            </a:pPr>
            <a:endParaRPr lang="en-US" sz="2800" dirty="0">
              <a:latin typeface="Abadi MT Condensed Extra Bold"/>
              <a:cs typeface="Abadi MT Condensed Extra Bold"/>
            </a:endParaRPr>
          </a:p>
          <a:p>
            <a:pPr marL="0" lvl="1" indent="0" algn="ctr">
              <a:buNone/>
            </a:pPr>
            <a:r>
              <a:rPr lang="en-US" sz="2800" dirty="0" smtClean="0">
                <a:latin typeface="Abadi MT Condensed Extra Bold"/>
                <a:cs typeface="Abadi MT Condensed Extra Bold"/>
                <a:hlinkClick r:id="rId3"/>
              </a:rPr>
              <a:t>www.democracyinafrica.org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 </a:t>
            </a:r>
            <a:endParaRPr lang="en-US" sz="2800" dirty="0">
              <a:latin typeface="Abadi MT Condensed Extra Bold"/>
              <a:cs typeface="Abadi MT Condensed Extra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4114"/>
            <a:ext cx="7543800" cy="1116850"/>
          </a:xfrm>
        </p:spPr>
        <p:txBody>
          <a:bodyPr/>
          <a:lstStyle/>
          <a:p>
            <a:r>
              <a:rPr lang="en-US" dirty="0" smtClean="0"/>
              <a:t>Argument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5118"/>
            <a:ext cx="8077200" cy="4811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Abadi MT Condensed Extra Bold"/>
              <a:cs typeface="Abadi MT Condensed Extra Bold"/>
            </a:endParaRPr>
          </a:p>
          <a:p>
            <a:pPr marL="0" indent="0">
              <a:buNone/>
            </a:pPr>
            <a:r>
              <a:rPr lang="en-US" sz="3200" dirty="0" smtClean="0">
                <a:latin typeface="Abadi MT Condensed Extra Bold"/>
                <a:cs typeface="Abadi MT Condensed Extra Bold"/>
              </a:rPr>
              <a:t>Argu</a:t>
            </a:r>
            <a:r>
              <a:rPr lang="en-US" sz="3200" dirty="0" smtClean="0">
                <a:latin typeface="Abadi MT Condensed Extra Bold"/>
                <a:cs typeface="Abadi MT Condensed Extra Bold"/>
              </a:rPr>
              <a:t>ment 1 </a:t>
            </a:r>
            <a:r>
              <a:rPr lang="mr-IN" sz="3200" dirty="0" smtClean="0">
                <a:latin typeface="Abadi MT Condensed Extra Bold"/>
                <a:cs typeface="Abadi MT Condensed Extra Bold"/>
              </a:rPr>
              <a:t>–</a:t>
            </a:r>
            <a:r>
              <a:rPr lang="en-US" sz="3200" dirty="0" smtClean="0">
                <a:latin typeface="Abadi MT Condensed Extra Bold"/>
                <a:cs typeface="Abadi MT Condensed Extra Bold"/>
              </a:rPr>
              <a:t> 	Democracy is doing better 				than you think</a:t>
            </a:r>
          </a:p>
          <a:p>
            <a:pPr marL="0" indent="0">
              <a:buNone/>
            </a:pPr>
            <a:endParaRPr lang="en-US" sz="3200" dirty="0">
              <a:latin typeface="Abadi MT Condensed Extra Bold"/>
              <a:cs typeface="Abadi MT Condensed Extra Bold"/>
            </a:endParaRPr>
          </a:p>
          <a:p>
            <a:pPr marL="0" indent="0">
              <a:buNone/>
            </a:pPr>
            <a:r>
              <a:rPr lang="en-US" sz="3200" dirty="0" smtClean="0">
                <a:latin typeface="Abadi MT Condensed Extra Bold"/>
                <a:cs typeface="Abadi MT Condensed Extra Bold"/>
              </a:rPr>
              <a:t>Argument 2 </a:t>
            </a:r>
            <a:r>
              <a:rPr lang="mr-IN" sz="3200" dirty="0" smtClean="0">
                <a:latin typeface="Abadi MT Condensed Extra Bold"/>
                <a:cs typeface="Abadi MT Condensed Extra Bold"/>
              </a:rPr>
              <a:t>–</a:t>
            </a:r>
            <a:r>
              <a:rPr lang="en-US" sz="3200" dirty="0" smtClean="0">
                <a:latin typeface="Abadi MT Condensed Extra Bold"/>
                <a:cs typeface="Abadi MT Condensed Extra Bold"/>
              </a:rPr>
              <a:t> 	Democracy is good for 					development</a:t>
            </a:r>
          </a:p>
          <a:p>
            <a:pPr marL="0" indent="0">
              <a:buNone/>
            </a:pPr>
            <a:endParaRPr lang="en-US" sz="3200" dirty="0">
              <a:latin typeface="Abadi MT Condensed Extra Bold"/>
              <a:cs typeface="Abadi MT Condensed Extra Bold"/>
            </a:endParaRPr>
          </a:p>
          <a:p>
            <a:pPr marL="0" indent="0">
              <a:buNone/>
            </a:pPr>
            <a:r>
              <a:rPr lang="en-US" sz="3200" dirty="0" smtClean="0">
                <a:latin typeface="Abadi MT Condensed Extra Bold"/>
                <a:cs typeface="Abadi MT Condensed Extra Bold"/>
              </a:rPr>
              <a:t>Argument 3 </a:t>
            </a:r>
            <a:r>
              <a:rPr lang="mr-IN" sz="3200" dirty="0" smtClean="0">
                <a:latin typeface="Abadi MT Condensed Extra Bold"/>
                <a:cs typeface="Abadi MT Condensed Extra Bold"/>
              </a:rPr>
              <a:t>–</a:t>
            </a:r>
            <a:r>
              <a:rPr lang="en-US" sz="3200" dirty="0" smtClean="0">
                <a:latin typeface="Abadi MT Condensed Extra Bold"/>
                <a:cs typeface="Abadi MT Condensed Extra Bold"/>
              </a:rPr>
              <a:t> 	Authoritarianism is performing 			worse than democracy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5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Argument 1 </a:t>
            </a:r>
            <a:r>
              <a:rPr lang="mr-IN" sz="3400" dirty="0" smtClean="0"/>
              <a:t>–</a:t>
            </a:r>
            <a:r>
              <a:rPr lang="en-US" sz="3400" dirty="0" smtClean="0"/>
              <a:t> The state of democracy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8579"/>
            <a:ext cx="7543800" cy="4466463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Ke</a:t>
            </a:r>
            <a:r>
              <a:rPr lang="en-US" sz="3000" dirty="0" smtClean="0">
                <a:latin typeface="Abadi MT Condensed Extra Bold"/>
                <a:cs typeface="Abadi MT Condensed Extra Bold"/>
              </a:rPr>
              <a:t>y indicators of competition and institutionalization are getting better not worse.</a:t>
            </a:r>
          </a:p>
          <a:p>
            <a:pPr marL="514350" indent="-514350">
              <a:spcBef>
                <a:spcPts val="1400"/>
              </a:spcBef>
              <a:spcAft>
                <a:spcPts val="1400"/>
              </a:spcAft>
              <a:buAutoNum type="arabicParenR"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badi MT Condensed Extra Bold"/>
                <a:cs typeface="Abadi MT Condensed Extra Bold"/>
              </a:rPr>
              <a:t>Competition: The level of political dominance on the continent is declining (Ian Cooper)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badi MT Condensed Extra Bold"/>
              <a:cs typeface="Abadi MT Condensed Extra Bold"/>
            </a:endParaRPr>
          </a:p>
          <a:p>
            <a:pPr marL="514350" indent="-514350">
              <a:spcBef>
                <a:spcPts val="1400"/>
              </a:spcBef>
              <a:spcAft>
                <a:spcPts val="1400"/>
              </a:spcAft>
              <a:buAutoNum type="arabicParenR"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Institutionalization: More presidents are respecting term-limits than breaking them (Posner and Young)</a:t>
            </a:r>
            <a:endParaRPr lang="en-US" sz="3000" dirty="0" smtClean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13024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Ian Cooper </a:t>
            </a:r>
            <a:r>
              <a:rPr lang="mr-IN" sz="2500" dirty="0" smtClean="0"/>
              <a:t>–</a:t>
            </a:r>
            <a:r>
              <a:rPr lang="en-US" sz="2500" dirty="0" smtClean="0"/>
              <a:t> The Decline of Dominance</a:t>
            </a:r>
            <a:endParaRPr lang="en-US" sz="25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43806283"/>
              </p:ext>
            </p:extLst>
          </p:nvPr>
        </p:nvGraphicFramePr>
        <p:xfrm>
          <a:off x="487100" y="556642"/>
          <a:ext cx="8506856" cy="520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30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Posner and Young </a:t>
            </a:r>
            <a:r>
              <a:rPr lang="mr-IN" sz="2500" dirty="0" smtClean="0"/>
              <a:t>–</a:t>
            </a:r>
            <a:r>
              <a:rPr lang="en-US" sz="2500" dirty="0" smtClean="0"/>
              <a:t> Term Limits</a:t>
            </a:r>
            <a:endParaRPr lang="en-US" sz="25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14471944"/>
              </p:ext>
            </p:extLst>
          </p:nvPr>
        </p:nvGraphicFramePr>
        <p:xfrm>
          <a:off x="417514" y="574037"/>
          <a:ext cx="8726486" cy="494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02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296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14715"/>
              </p:ext>
            </p:extLst>
          </p:nvPr>
        </p:nvGraphicFramePr>
        <p:xfrm>
          <a:off x="38100" y="0"/>
          <a:ext cx="9067800" cy="704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ocument" r:id="rId3" imgW="9067466" imgH="5079813" progId="Word.Document.12">
                  <p:embed/>
                </p:oleObj>
              </mc:Choice>
              <mc:Fallback>
                <p:oleObj name="Document" r:id="rId3" imgW="9067466" imgH="507981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0"/>
                        <a:ext cx="9067800" cy="7043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6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Argument 1 </a:t>
            </a:r>
            <a:r>
              <a:rPr lang="mr-IN" sz="3400" dirty="0" smtClean="0"/>
              <a:t>–</a:t>
            </a:r>
            <a:r>
              <a:rPr lang="en-US" sz="3400" dirty="0" smtClean="0"/>
              <a:t> The state of democracy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83661"/>
            <a:ext cx="7543800" cy="4466463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Support for democracy is high &amp; rising:</a:t>
            </a:r>
          </a:p>
          <a:p>
            <a:pPr marL="0" indent="0">
              <a:spcBef>
                <a:spcPts val="140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	“Demand for democracy is rising in Africa”</a:t>
            </a:r>
            <a:br>
              <a:rPr lang="en-US" sz="2800" dirty="0" smtClean="0">
                <a:latin typeface="Abadi MT Condensed Extra Bold"/>
                <a:cs typeface="Abadi MT Condensed Extra Bold"/>
              </a:rPr>
            </a:br>
            <a:r>
              <a:rPr lang="en-US" sz="2800" dirty="0" smtClean="0">
                <a:latin typeface="Abadi MT Condensed Extra Bold"/>
                <a:cs typeface="Abadi MT Condensed Extra Bold"/>
              </a:rPr>
              <a:t>	(</a:t>
            </a:r>
            <a:r>
              <a:rPr lang="en-US" sz="2800" dirty="0">
                <a:latin typeface="Abadi MT Condensed Extra Bold"/>
                <a:cs typeface="Abadi MT Condensed Extra Bold"/>
              </a:rPr>
              <a:t>Afrobarometer </a:t>
            </a:r>
            <a:r>
              <a:rPr lang="en-US" sz="2800" dirty="0" smtClean="0">
                <a:latin typeface="Abadi MT Condensed Extra Bold"/>
                <a:cs typeface="Abadi MT Condensed Extra Bold"/>
              </a:rPr>
              <a:t>2014)</a:t>
            </a:r>
            <a:endParaRPr lang="en-US" sz="2800" dirty="0">
              <a:latin typeface="Abadi MT Condensed Extra Bold"/>
              <a:cs typeface="Abadi MT Condensed Extra Bold"/>
            </a:endParaRPr>
          </a:p>
          <a:p>
            <a:pPr>
              <a:spcBef>
                <a:spcPts val="140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71% want democracy</a:t>
            </a:r>
          </a:p>
          <a:p>
            <a:pPr>
              <a:spcBef>
                <a:spcPts val="140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77% reject one-party rule, 84% one-man rule</a:t>
            </a:r>
          </a:p>
          <a:p>
            <a:pPr>
              <a:spcBef>
                <a:spcPts val="140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en-US" sz="2800" dirty="0" smtClean="0">
                <a:latin typeface="Abadi MT Condensed Extra Bold"/>
                <a:cs typeface="Abadi MT Condensed Extra Bold"/>
              </a:rPr>
              <a:t>“Demand for Democracy” index increased by 15% from 2002 to 2012  </a:t>
            </a:r>
            <a:endParaRPr lang="en-US" sz="28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02280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Argument 1 </a:t>
            </a:r>
            <a:r>
              <a:rPr lang="mr-IN" sz="3400" dirty="0" smtClean="0"/>
              <a:t>–</a:t>
            </a:r>
            <a:r>
              <a:rPr lang="en-US" sz="3400" dirty="0" smtClean="0"/>
              <a:t> The state of democracy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69924"/>
            <a:ext cx="7543800" cy="4466463"/>
          </a:xfrm>
        </p:spPr>
        <p:txBody>
          <a:bodyPr/>
          <a:lstStyle/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Africans continue to believe in democracy</a:t>
            </a: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Support for democracy as the best form of political system has remained high</a:t>
            </a:r>
          </a:p>
          <a:p>
            <a:pPr>
              <a:spcBef>
                <a:spcPts val="1400"/>
              </a:spcBef>
              <a:buFont typeface="Wingdings" charset="2"/>
              <a:buChar char="§"/>
            </a:pPr>
            <a:r>
              <a:rPr lang="en-US" sz="2700" dirty="0" smtClean="0">
                <a:latin typeface="Abadi MT Condensed Extra Bold"/>
                <a:cs typeface="Abadi MT Condensed Extra Bold"/>
              </a:rPr>
              <a:t>High public support for term limits</a:t>
            </a:r>
            <a:endParaRPr lang="en-US" sz="2700" dirty="0">
              <a:latin typeface="Abadi MT Condensed Extra Bold"/>
              <a:cs typeface="Abadi MT Condensed Extra Bold"/>
            </a:endParaRPr>
          </a:p>
          <a:p>
            <a:pPr>
              <a:spcBef>
                <a:spcPts val="1400"/>
              </a:spcBef>
              <a:buFont typeface="Wingdings" charset="2"/>
              <a:buChar char="§"/>
            </a:pPr>
            <a:endParaRPr lang="en-US" sz="2700" dirty="0" smtClean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3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8268"/>
            <a:ext cx="8040230" cy="1116850"/>
          </a:xfrm>
        </p:spPr>
        <p:txBody>
          <a:bodyPr>
            <a:noAutofit/>
          </a:bodyPr>
          <a:lstStyle/>
          <a:p>
            <a:r>
              <a:rPr lang="en-US" sz="3400" dirty="0" smtClean="0"/>
              <a:t>Argument 2 </a:t>
            </a:r>
            <a:r>
              <a:rPr lang="mr-IN" sz="3400" dirty="0" smtClean="0"/>
              <a:t>–</a:t>
            </a:r>
            <a:r>
              <a:rPr lang="en-US" sz="3400" dirty="0" smtClean="0"/>
              <a:t> Democracy </a:t>
            </a:r>
            <a:r>
              <a:rPr lang="en-US" sz="3400" dirty="0" smtClean="0"/>
              <a:t>&amp; development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03790"/>
            <a:ext cx="7543800" cy="4466463"/>
          </a:xfrm>
        </p:spPr>
        <p:txBody>
          <a:bodyPr/>
          <a:lstStyle/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Democracy is good for development</a:t>
            </a:r>
          </a:p>
          <a:p>
            <a:pPr>
              <a:spcBef>
                <a:spcPts val="1400"/>
              </a:spcBef>
              <a:spcAft>
                <a:spcPts val="700"/>
              </a:spcAft>
              <a:buFont typeface="Wingdings" charset="2"/>
              <a:buChar char="§"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On average, democracies grow faster than authoritarian states (Masaki and van de Walle)	</a:t>
            </a:r>
            <a:endParaRPr lang="en-US" sz="3000" dirty="0" smtClean="0">
              <a:latin typeface="Abadi MT Condensed Extra Bold"/>
              <a:cs typeface="Abadi MT Condensed Extra Bold"/>
            </a:endParaRP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	</a:t>
            </a:r>
            <a:r>
              <a:rPr lang="en-US" sz="3000" dirty="0" smtClean="0">
                <a:latin typeface="Abadi MT Condensed Extra Bold"/>
                <a:cs typeface="Abadi MT Condensed Extra Bold"/>
                <a:sym typeface="Wingdings"/>
              </a:rPr>
              <a:t> the longer countries are democratic, the 	greater the advantage</a:t>
            </a:r>
            <a:endParaRPr lang="en-US" sz="3000" dirty="0">
              <a:latin typeface="Abadi MT Condensed Extra Bold"/>
              <a:cs typeface="Abadi MT Condensed Extra Bold"/>
            </a:endParaRPr>
          </a:p>
          <a:p>
            <a:pPr>
              <a:spcBef>
                <a:spcPts val="1400"/>
              </a:spcBef>
              <a:spcAft>
                <a:spcPts val="700"/>
              </a:spcAft>
              <a:buFont typeface="Wingdings" charset="2"/>
              <a:buChar char="§"/>
            </a:pPr>
            <a:r>
              <a:rPr lang="en-US" sz="3000" dirty="0" smtClean="0">
                <a:latin typeface="Abadi MT Condensed Extra Bold"/>
                <a:cs typeface="Abadi MT Condensed Extra Bold"/>
              </a:rPr>
              <a:t>Democracies are more likely to provide free education (Harding and </a:t>
            </a:r>
            <a:r>
              <a:rPr lang="en-US" sz="3000" dirty="0" err="1" smtClean="0">
                <a:latin typeface="Abadi MT Condensed Extra Bold"/>
                <a:cs typeface="Abadi MT Condensed Extra Bold"/>
              </a:rPr>
              <a:t>Stasavage</a:t>
            </a:r>
            <a:r>
              <a:rPr lang="en-US" sz="3000" dirty="0" smtClean="0">
                <a:latin typeface="Abadi MT Condensed Extra Bold"/>
                <a:cs typeface="Abadi MT Condensed Extra Bold"/>
              </a:rPr>
              <a:t>)</a:t>
            </a:r>
            <a:endParaRPr lang="en-US" sz="2700" dirty="0">
              <a:latin typeface="Abadi MT Condensed Extra Bold"/>
              <a:cs typeface="Abadi MT Condensed Extra Bold"/>
            </a:endParaRPr>
          </a:p>
          <a:p>
            <a:pPr>
              <a:spcBef>
                <a:spcPts val="1400"/>
              </a:spcBef>
              <a:buFont typeface="Wingdings" charset="2"/>
              <a:buChar char="§"/>
            </a:pPr>
            <a:endParaRPr lang="en-US" sz="2700" dirty="0" smtClean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92311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310</TotalTime>
  <Words>324</Words>
  <Application>Microsoft Macintosh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Newsprint</vt:lpstr>
      <vt:lpstr>Microsoft Word Document</vt:lpstr>
      <vt:lpstr>Dr Nic Cheeseman</vt:lpstr>
      <vt:lpstr>Argument outline</vt:lpstr>
      <vt:lpstr>Argument 1 – The state of democracy</vt:lpstr>
      <vt:lpstr>Ian Cooper – The Decline of Dominance</vt:lpstr>
      <vt:lpstr>Posner and Young – Term Limits</vt:lpstr>
      <vt:lpstr>PowerPoint Presentation</vt:lpstr>
      <vt:lpstr>Argument 1 – The state of democracy</vt:lpstr>
      <vt:lpstr>Argument 1 – The state of democracy</vt:lpstr>
      <vt:lpstr>Argument 2 – Democracy &amp; development</vt:lpstr>
      <vt:lpstr>Argument 2 – Democracy &amp; development</vt:lpstr>
      <vt:lpstr>Argument 3 – Authoritarianism is worse</vt:lpstr>
      <vt:lpstr>Cheeseman (2015)</vt:lpstr>
      <vt:lpstr>Cheeseman (2015)</vt:lpstr>
      <vt:lpstr>Conclusion</vt:lpstr>
      <vt:lpstr>PowerPoint Presentation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Nic Cheeseman</dc:title>
  <dc:creator>Nic Cheeseman</dc:creator>
  <cp:lastModifiedBy>Nic Cheeseman</cp:lastModifiedBy>
  <cp:revision>171</cp:revision>
  <cp:lastPrinted>2016-09-19T11:49:36Z</cp:lastPrinted>
  <dcterms:created xsi:type="dcterms:W3CDTF">2016-09-14T09:34:17Z</dcterms:created>
  <dcterms:modified xsi:type="dcterms:W3CDTF">2016-10-29T22:46:19Z</dcterms:modified>
</cp:coreProperties>
</file>