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330" r:id="rId2"/>
    <p:sldId id="372" r:id="rId3"/>
    <p:sldId id="466" r:id="rId4"/>
    <p:sldId id="453" r:id="rId5"/>
    <p:sldId id="470" r:id="rId6"/>
    <p:sldId id="472" r:id="rId7"/>
    <p:sldId id="471" r:id="rId8"/>
    <p:sldId id="442" r:id="rId9"/>
    <p:sldId id="473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BE493-A3C7-4B3E-9826-FC34AF35670A}" type="datetimeFigureOut">
              <a:rPr lang="de-DE" smtClean="0"/>
              <a:pPr/>
              <a:t>02.12.2014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70128-4E5A-4DE3-AD86-F6E9A9741CD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97633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D256D7-D106-4D02-9187-7CE8E1E63540}" type="datetimeFigureOut">
              <a:rPr lang="de-DE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B4F043-97A3-4C0F-8931-43835F6490F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647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Not</a:t>
            </a:r>
            <a:r>
              <a:rPr lang="de-DE" baseline="0" dirty="0" smtClean="0"/>
              <a:t> just a </a:t>
            </a:r>
            <a:r>
              <a:rPr lang="de-DE" baseline="0" dirty="0" err="1" smtClean="0"/>
              <a:t>policy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agenda</a:t>
            </a:r>
            <a:r>
              <a:rPr lang="de-DE" baseline="0" dirty="0" smtClean="0"/>
              <a:t>, but a </a:t>
            </a:r>
            <a:r>
              <a:rPr lang="de-DE" baseline="0" dirty="0" err="1" smtClean="0"/>
              <a:t>scientific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agenda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gaps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current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research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, on </a:t>
            </a:r>
            <a:r>
              <a:rPr lang="de-DE" baseline="0" dirty="0" err="1" smtClean="0"/>
              <a:t>measurement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drivers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poverty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reduction</a:t>
            </a:r>
            <a:r>
              <a:rPr lang="de-DE" baseline="0" dirty="0" smtClean="0"/>
              <a:t> </a:t>
            </a:r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y.,-mn&lt;nsdf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B4F043-97A3-4C0F-8931-43835F6490FA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781F4-4816-491B-8122-05ADE80250AE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81F814CF-5A90-43DF-8CEA-EDF6353C18A9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9FDDF-F39A-4D4A-8EEC-6310B49A7AEC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68F99-CFB0-40DE-B294-51D091BC67B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5AD8B-4501-46F5-B061-230D7A4039FB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4AAB6-A3E1-43BD-8BBB-E2A62200982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EF0B4-98A0-4235-97FB-1C15F14C2109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D597D16D-A175-4936-BA3A-25D6C9A8587F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D5E11-ADE0-4A64-989A-F4FA1AF45CD5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A23FA-2F2B-4C6A-8F69-BA766C0DE0F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7BEA0-31B3-4584-A6A6-1033ACA68CF2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1AC3D-8927-43F1-85C6-E147016B807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FB0C8-1844-4CA8-B172-D77CB0995AA2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FBD8F-D86F-4469-B817-16B1508E1E1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26A42-49F3-4FAB-B8BC-5682149DC94E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005A4-F082-4AB8-A54F-D3A5986BEE9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009D9-B0D0-43F3-B756-7B64E9F50E0F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E618A-62A5-4294-BBD9-4889532F173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D07F1-B5FF-45E4-AABE-074D15B70939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9298-D88C-427D-B5CC-D7FDC7AD3CB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5F91-9CAA-4E07-8979-4C24897E93CC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166F-C4A8-4253-A7DB-1545F4ECA8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2438400"/>
            <a:ext cx="822960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411AB6-83F6-4257-8F15-D787FA4A6E52}" type="datetime1">
              <a:rPr lang="de-DE" smtClean="0"/>
              <a:pPr>
                <a:defRPr/>
              </a:pPr>
              <a:t>02.12.2014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3C98D2-E192-4E2F-8D40-D2C1D07874F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1031" name="Picture 2" descr="brief_CRC_Poverty_eng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228600"/>
            <a:ext cx="86344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 Verbindung 8"/>
          <p:cNvCxnSpPr/>
          <p:nvPr/>
        </p:nvCxnSpPr>
        <p:spPr>
          <a:xfrm>
            <a:off x="381000" y="6324600"/>
            <a:ext cx="8534400" cy="1588"/>
          </a:xfrm>
          <a:prstGeom prst="line">
            <a:avLst/>
          </a:prstGeom>
          <a:ln w="15875">
            <a:solidFill>
              <a:srgbClr val="112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rot="5400000" flipH="1" flipV="1">
            <a:off x="8724901" y="6134100"/>
            <a:ext cx="381000" cy="3175"/>
          </a:xfrm>
          <a:prstGeom prst="line">
            <a:avLst/>
          </a:prstGeom>
          <a:ln w="15875">
            <a:solidFill>
              <a:srgbClr val="1128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200400"/>
            <a:ext cx="8228763" cy="123645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b="1" dirty="0" smtClean="0"/>
              <a:t>Should inequality be a central goal of the post-2015 development framework?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800" b="1" dirty="0"/>
              <a:t>Stephan </a:t>
            </a:r>
            <a:r>
              <a:rPr lang="en-US" sz="2800" b="1" dirty="0" smtClean="0"/>
              <a:t>Klasen</a:t>
            </a:r>
            <a:br>
              <a:rPr lang="en-US" sz="2800" b="1" dirty="0" smtClean="0"/>
            </a:br>
            <a:r>
              <a:rPr lang="en-US" sz="2800" dirty="0" err="1" smtClean="0"/>
              <a:t>Universität</a:t>
            </a:r>
            <a:r>
              <a:rPr lang="en-US" sz="2800" dirty="0" smtClean="0"/>
              <a:t> Göttingen</a:t>
            </a:r>
            <a:br>
              <a:rPr lang="en-US" sz="2800" dirty="0" smtClean="0"/>
            </a:br>
            <a:r>
              <a:rPr lang="en-US" sz="2800" dirty="0" smtClean="0"/>
              <a:t>Debating Development</a:t>
            </a:r>
            <a:br>
              <a:rPr lang="en-US" sz="2800" dirty="0" smtClean="0"/>
            </a:br>
            <a:r>
              <a:rPr lang="en-US" sz="2800" dirty="0" smtClean="0"/>
              <a:t>December 2, 2014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r>
              <a:rPr lang="de-DE" sz="4000" b="1" dirty="0" err="1" smtClean="0"/>
              <a:t>Introduction</a:t>
            </a:r>
            <a:endParaRPr lang="de-DE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371601"/>
            <a:ext cx="8534400" cy="4038599"/>
          </a:xfrm>
        </p:spPr>
        <p:txBody>
          <a:bodyPr/>
          <a:lstStyle/>
          <a:p>
            <a:r>
              <a:rPr lang="de-DE" sz="2800" dirty="0" err="1" smtClean="0"/>
              <a:t>Inequality</a:t>
            </a:r>
            <a:r>
              <a:rPr lang="de-DE" sz="2800" dirty="0" smtClean="0"/>
              <a:t> </a:t>
            </a:r>
            <a:r>
              <a:rPr lang="de-DE" sz="2800" dirty="0" err="1" smtClean="0"/>
              <a:t>discussions</a:t>
            </a:r>
            <a:r>
              <a:rPr lang="de-DE" sz="2800" dirty="0" smtClean="0"/>
              <a:t> </a:t>
            </a:r>
            <a:r>
              <a:rPr lang="de-DE" sz="2800" dirty="0" err="1" smtClean="0"/>
              <a:t>ubiquitous</a:t>
            </a:r>
            <a:r>
              <a:rPr lang="de-DE" sz="2800" dirty="0" smtClean="0"/>
              <a:t>:</a:t>
            </a:r>
          </a:p>
          <a:p>
            <a:pPr lvl="1"/>
            <a:r>
              <a:rPr lang="de-DE" sz="2400" dirty="0" err="1" smtClean="0"/>
              <a:t>Picketty</a:t>
            </a:r>
            <a:r>
              <a:rPr lang="de-DE" sz="2400" dirty="0" smtClean="0"/>
              <a:t>: </a:t>
            </a:r>
            <a:r>
              <a:rPr lang="de-DE" sz="2400" dirty="0" err="1" smtClean="0"/>
              <a:t>focus</a:t>
            </a:r>
            <a:r>
              <a:rPr lang="de-DE" sz="2400" dirty="0" smtClean="0"/>
              <a:t> on </a:t>
            </a:r>
            <a:r>
              <a:rPr lang="de-DE" sz="2400" dirty="0" err="1" smtClean="0"/>
              <a:t>capital</a:t>
            </a:r>
            <a:r>
              <a:rPr lang="de-DE" sz="2400" dirty="0" smtClean="0"/>
              <a:t> </a:t>
            </a:r>
            <a:r>
              <a:rPr lang="de-DE" sz="2400" dirty="0" err="1" smtClean="0"/>
              <a:t>income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super-</a:t>
            </a:r>
            <a:r>
              <a:rPr lang="de-DE" sz="2400" dirty="0" err="1" smtClean="0"/>
              <a:t>rich</a:t>
            </a:r>
            <a:r>
              <a:rPr lang="de-DE" sz="2400" dirty="0" smtClean="0"/>
              <a:t>;</a:t>
            </a:r>
          </a:p>
          <a:p>
            <a:pPr lvl="1"/>
            <a:r>
              <a:rPr lang="de-DE" sz="2400" dirty="0" smtClean="0"/>
              <a:t>Milanovic: </a:t>
            </a:r>
            <a:r>
              <a:rPr lang="de-DE" sz="2400" dirty="0" err="1" smtClean="0"/>
              <a:t>focus</a:t>
            </a:r>
            <a:r>
              <a:rPr lang="de-DE" sz="2400" dirty="0" smtClean="0"/>
              <a:t> on global </a:t>
            </a:r>
            <a:r>
              <a:rPr lang="de-DE" sz="2400" dirty="0" err="1" smtClean="0"/>
              <a:t>income</a:t>
            </a:r>
            <a:r>
              <a:rPr lang="de-DE" sz="2400" dirty="0" smtClean="0"/>
              <a:t>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;</a:t>
            </a:r>
          </a:p>
          <a:p>
            <a:pPr lvl="1"/>
            <a:r>
              <a:rPr lang="de-DE" sz="2400" dirty="0" smtClean="0"/>
              <a:t>Roemer, Ferreira: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opportunities</a:t>
            </a:r>
            <a:r>
              <a:rPr lang="de-DE" sz="2400" dirty="0" smtClean="0"/>
              <a:t>;</a:t>
            </a:r>
          </a:p>
          <a:p>
            <a:pPr lvl="1"/>
            <a:r>
              <a:rPr lang="de-DE" sz="2400" dirty="0" smtClean="0"/>
              <a:t>World Bank: </a:t>
            </a:r>
            <a:r>
              <a:rPr lang="de-DE" sz="2400" dirty="0" err="1" smtClean="0"/>
              <a:t>Poverty</a:t>
            </a:r>
            <a:r>
              <a:rPr lang="de-DE" sz="2400" dirty="0" smtClean="0"/>
              <a:t>,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 </a:t>
            </a:r>
            <a:r>
              <a:rPr lang="de-DE" sz="2400" dirty="0" err="1" smtClean="0"/>
              <a:t>goal</a:t>
            </a:r>
            <a:r>
              <a:rPr lang="de-DE" sz="2400" dirty="0" smtClean="0"/>
              <a:t> (</a:t>
            </a:r>
            <a:r>
              <a:rPr lang="de-DE" sz="2400" dirty="0" err="1" smtClean="0"/>
              <a:t>growth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poorest</a:t>
            </a:r>
            <a:r>
              <a:rPr lang="de-DE" sz="2400" dirty="0" smtClean="0"/>
              <a:t> 40%)</a:t>
            </a:r>
          </a:p>
          <a:p>
            <a:r>
              <a:rPr lang="de-DE" sz="2800" dirty="0" err="1" smtClean="0"/>
              <a:t>Many</a:t>
            </a:r>
            <a:r>
              <a:rPr lang="de-DE" sz="2800" dirty="0" smtClean="0"/>
              <a:t> </a:t>
            </a:r>
            <a:r>
              <a:rPr lang="de-DE" sz="2800" dirty="0" err="1" smtClean="0"/>
              <a:t>demand</a:t>
            </a:r>
            <a:r>
              <a:rPr lang="de-DE" sz="2800" dirty="0" smtClean="0"/>
              <a:t> </a:t>
            </a:r>
            <a:r>
              <a:rPr lang="de-DE" sz="2800" dirty="0" err="1" smtClean="0"/>
              <a:t>that</a:t>
            </a:r>
            <a:r>
              <a:rPr lang="de-DE" sz="2800" dirty="0" smtClean="0"/>
              <a:t> </a:t>
            </a:r>
            <a:r>
              <a:rPr lang="de-DE" sz="2800" dirty="0" err="1" smtClean="0"/>
              <a:t>inequality</a:t>
            </a:r>
            <a:r>
              <a:rPr lang="de-DE" sz="2800" dirty="0" smtClean="0"/>
              <a:t> </a:t>
            </a:r>
            <a:r>
              <a:rPr lang="de-DE" sz="2800" dirty="0" err="1" smtClean="0"/>
              <a:t>be</a:t>
            </a:r>
            <a:r>
              <a:rPr lang="de-DE" sz="2800" dirty="0" smtClean="0"/>
              <a:t> </a:t>
            </a:r>
            <a:r>
              <a:rPr lang="de-DE" sz="2800" dirty="0" err="1" smtClean="0"/>
              <a:t>included</a:t>
            </a:r>
            <a:r>
              <a:rPr lang="de-DE" sz="2800" dirty="0" smtClean="0"/>
              <a:t> in MDGs </a:t>
            </a:r>
            <a:r>
              <a:rPr lang="de-DE" sz="2800" dirty="0" err="1" smtClean="0"/>
              <a:t>as</a:t>
            </a:r>
            <a:r>
              <a:rPr lang="de-DE" sz="2800" dirty="0" smtClean="0"/>
              <a:t> separate </a:t>
            </a:r>
            <a:r>
              <a:rPr lang="de-DE" sz="2800" dirty="0" err="1" smtClean="0"/>
              <a:t>goal</a:t>
            </a:r>
            <a:r>
              <a:rPr lang="de-DE" sz="2800" dirty="0" smtClean="0"/>
              <a:t> (</a:t>
            </a:r>
            <a:r>
              <a:rPr lang="de-DE" sz="2800" dirty="0" err="1" smtClean="0"/>
              <a:t>with</a:t>
            </a:r>
            <a:r>
              <a:rPr lang="de-DE" sz="2800" dirty="0" smtClean="0"/>
              <a:t> </a:t>
            </a:r>
            <a:r>
              <a:rPr lang="de-DE" sz="2800" dirty="0" err="1" smtClean="0"/>
              <a:t>targets</a:t>
            </a:r>
            <a:r>
              <a:rPr lang="de-DE" sz="2800" dirty="0" smtClean="0"/>
              <a:t>, </a:t>
            </a:r>
            <a:r>
              <a:rPr lang="de-DE" sz="2800" dirty="0" err="1" smtClean="0"/>
              <a:t>etc</a:t>
            </a:r>
            <a:r>
              <a:rPr lang="de-DE" sz="2800" dirty="0" smtClean="0"/>
              <a:t>);</a:t>
            </a:r>
          </a:p>
          <a:p>
            <a:r>
              <a:rPr lang="de-DE" sz="2800" dirty="0" err="1" smtClean="0"/>
              <a:t>This</a:t>
            </a:r>
            <a:r>
              <a:rPr lang="de-DE" sz="2800" dirty="0" smtClean="0"/>
              <a:t> </a:t>
            </a:r>
            <a:r>
              <a:rPr lang="de-DE" sz="2800" dirty="0" err="1" smtClean="0"/>
              <a:t>short</a:t>
            </a:r>
            <a:r>
              <a:rPr lang="de-DE" sz="2800" dirty="0" smtClean="0"/>
              <a:t> </a:t>
            </a:r>
            <a:r>
              <a:rPr lang="de-DE" sz="2800" dirty="0" err="1" smtClean="0"/>
              <a:t>presentation</a:t>
            </a:r>
            <a:r>
              <a:rPr lang="de-DE" sz="2800" dirty="0" smtClean="0"/>
              <a:t>:</a:t>
            </a:r>
          </a:p>
          <a:p>
            <a:pPr lvl="1"/>
            <a:r>
              <a:rPr lang="de-DE" sz="2400" dirty="0" err="1" smtClean="0"/>
              <a:t>Clarifies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 </a:t>
            </a:r>
            <a:r>
              <a:rPr lang="de-DE" sz="2400" dirty="0" err="1" smtClean="0"/>
              <a:t>ought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considered</a:t>
            </a:r>
            <a:r>
              <a:rPr lang="de-DE" sz="2400" dirty="0" smtClean="0"/>
              <a:t>;</a:t>
            </a:r>
          </a:p>
          <a:p>
            <a:pPr lvl="1"/>
            <a:r>
              <a:rPr lang="de-DE" sz="2400" dirty="0" err="1" smtClean="0"/>
              <a:t>Considers</a:t>
            </a:r>
            <a:r>
              <a:rPr lang="de-DE" sz="2400" dirty="0" smtClean="0"/>
              <a:t> </a:t>
            </a:r>
            <a:r>
              <a:rPr lang="de-DE" sz="2400" dirty="0" err="1" smtClean="0"/>
              <a:t>impact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 on </a:t>
            </a:r>
            <a:r>
              <a:rPr lang="de-DE" sz="2400" dirty="0" err="1" smtClean="0"/>
              <a:t>development</a:t>
            </a:r>
            <a:r>
              <a:rPr lang="de-DE" sz="2400" dirty="0" smtClean="0"/>
              <a:t>;</a:t>
            </a:r>
          </a:p>
          <a:p>
            <a:pPr lvl="1"/>
            <a:r>
              <a:rPr lang="de-DE" sz="2400" dirty="0" err="1" smtClean="0"/>
              <a:t>Should</a:t>
            </a:r>
            <a:r>
              <a:rPr lang="de-DE" sz="2400" dirty="0" smtClean="0"/>
              <a:t> </a:t>
            </a:r>
            <a:r>
              <a:rPr lang="de-DE" sz="2400" dirty="0" err="1" smtClean="0"/>
              <a:t>there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an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 MDG?</a:t>
            </a:r>
          </a:p>
          <a:p>
            <a:endParaRPr lang="de-DE" sz="1800" dirty="0" smtClean="0"/>
          </a:p>
          <a:p>
            <a:pPr lvl="1"/>
            <a:endParaRPr lang="de-DE" sz="2400" dirty="0" smtClean="0"/>
          </a:p>
          <a:p>
            <a:endParaRPr lang="de-DE" sz="2800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E618A-62A5-4294-BBD9-4889532F1739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de-DE" sz="3600" b="1" dirty="0" err="1" smtClean="0"/>
              <a:t>Which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inequalities</a:t>
            </a:r>
            <a:r>
              <a:rPr lang="de-DE" sz="3600" b="1" dirty="0" smtClean="0"/>
              <a:t> matter?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de-DE" sz="2800" dirty="0" smtClean="0"/>
              <a:t>Dimension:</a:t>
            </a:r>
          </a:p>
          <a:p>
            <a:pPr lvl="1"/>
            <a:r>
              <a:rPr lang="de-DE" sz="2400" dirty="0" smtClean="0"/>
              <a:t>Income?  Education? </a:t>
            </a:r>
            <a:r>
              <a:rPr lang="de-DE" sz="2400" dirty="0" err="1" smtClean="0"/>
              <a:t>Health</a:t>
            </a:r>
            <a:r>
              <a:rPr lang="de-DE" sz="2400" dirty="0" smtClean="0"/>
              <a:t>?</a:t>
            </a:r>
          </a:p>
          <a:p>
            <a:pPr lvl="1"/>
            <a:r>
              <a:rPr lang="de-DE" sz="2400" dirty="0" err="1" smtClean="0"/>
              <a:t>Inequalities</a:t>
            </a:r>
            <a:r>
              <a:rPr lang="de-DE" sz="2400" dirty="0" smtClean="0"/>
              <a:t> in </a:t>
            </a:r>
            <a:r>
              <a:rPr lang="de-DE" sz="2400" dirty="0" err="1" smtClean="0"/>
              <a:t>education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health</a:t>
            </a:r>
            <a:r>
              <a:rPr lang="de-DE" sz="2400" dirty="0" smtClean="0"/>
              <a:t> </a:t>
            </a:r>
            <a:r>
              <a:rPr lang="de-DE" sz="2400" dirty="0" err="1" smtClean="0"/>
              <a:t>much</a:t>
            </a:r>
            <a:r>
              <a:rPr lang="de-DE" sz="2400" dirty="0" smtClean="0"/>
              <a:t> </a:t>
            </a:r>
            <a:r>
              <a:rPr lang="de-DE" sz="2400" dirty="0" err="1" smtClean="0"/>
              <a:t>lower</a:t>
            </a:r>
            <a:r>
              <a:rPr lang="de-DE" sz="2400" dirty="0" smtClean="0"/>
              <a:t> </a:t>
            </a:r>
            <a:r>
              <a:rPr lang="de-DE" sz="2400" dirty="0" err="1" smtClean="0"/>
              <a:t>than</a:t>
            </a:r>
            <a:r>
              <a:rPr lang="de-DE" sz="2400" dirty="0" smtClean="0"/>
              <a:t> in </a:t>
            </a:r>
            <a:r>
              <a:rPr lang="de-DE" sz="2400" dirty="0" err="1" smtClean="0"/>
              <a:t>income</a:t>
            </a:r>
            <a:r>
              <a:rPr lang="de-DE" sz="2400" dirty="0" smtClean="0"/>
              <a:t>,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tend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close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rising</a:t>
            </a:r>
            <a:r>
              <a:rPr lang="de-DE" sz="2400" dirty="0" smtClean="0"/>
              <a:t> </a:t>
            </a:r>
            <a:r>
              <a:rPr lang="de-DE" sz="2400" dirty="0" err="1" smtClean="0"/>
              <a:t>achievements</a:t>
            </a:r>
            <a:r>
              <a:rPr lang="de-DE" sz="2400" dirty="0" smtClean="0"/>
              <a:t>;</a:t>
            </a:r>
            <a:endParaRPr lang="de-DE" sz="2000" dirty="0" smtClean="0"/>
          </a:p>
          <a:p>
            <a:r>
              <a:rPr lang="de-DE" sz="2800" dirty="0" err="1" smtClean="0"/>
              <a:t>What</a:t>
            </a:r>
            <a:r>
              <a:rPr lang="de-DE" sz="2800" dirty="0" smtClean="0"/>
              <a:t> </a:t>
            </a:r>
            <a:r>
              <a:rPr lang="de-DE" sz="2800" dirty="0" err="1" smtClean="0"/>
              <a:t>is</a:t>
            </a:r>
            <a:r>
              <a:rPr lang="de-DE" sz="2800" dirty="0" smtClean="0"/>
              <a:t> </a:t>
            </a:r>
            <a:r>
              <a:rPr lang="de-DE" sz="2800" dirty="0" err="1" smtClean="0"/>
              <a:t>the</a:t>
            </a:r>
            <a:r>
              <a:rPr lang="de-DE" sz="2800" dirty="0" smtClean="0"/>
              <a:t> relevant </a:t>
            </a:r>
            <a:r>
              <a:rPr lang="de-DE" sz="2800" dirty="0" err="1" smtClean="0"/>
              <a:t>group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consider</a:t>
            </a:r>
            <a:r>
              <a:rPr lang="de-DE" sz="2800" dirty="0" smtClean="0"/>
              <a:t>?</a:t>
            </a:r>
          </a:p>
          <a:p>
            <a:pPr lvl="1"/>
            <a:r>
              <a:rPr lang="de-DE" sz="2400" dirty="0" err="1" smtClean="0"/>
              <a:t>Between</a:t>
            </a:r>
            <a:r>
              <a:rPr lang="de-DE" sz="2400" dirty="0" smtClean="0"/>
              <a:t> countries? (</a:t>
            </a:r>
            <a:r>
              <a:rPr lang="de-DE" sz="2400" dirty="0" err="1" smtClean="0"/>
              <a:t>high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little</a:t>
            </a:r>
            <a:r>
              <a:rPr lang="de-DE" sz="2400" dirty="0" smtClean="0"/>
              <a:t> </a:t>
            </a:r>
            <a:r>
              <a:rPr lang="de-DE" sz="2400" dirty="0" err="1" smtClean="0"/>
              <a:t>change</a:t>
            </a:r>
            <a:r>
              <a:rPr lang="de-DE" sz="2400" dirty="0" smtClean="0"/>
              <a:t>)</a:t>
            </a:r>
          </a:p>
          <a:p>
            <a:pPr lvl="1"/>
            <a:r>
              <a:rPr lang="de-DE" sz="2400" dirty="0" err="1" smtClean="0"/>
              <a:t>Within</a:t>
            </a:r>
            <a:r>
              <a:rPr lang="de-DE" sz="2400" dirty="0" smtClean="0"/>
              <a:t> countries? (</a:t>
            </a:r>
            <a:r>
              <a:rPr lang="de-DE" sz="2400" dirty="0" err="1" smtClean="0"/>
              <a:t>mostly</a:t>
            </a:r>
            <a:r>
              <a:rPr lang="de-DE" sz="2400" dirty="0" smtClean="0"/>
              <a:t> </a:t>
            </a:r>
            <a:r>
              <a:rPr lang="de-DE" sz="2400" dirty="0" err="1" smtClean="0"/>
              <a:t>increasing</a:t>
            </a:r>
            <a:r>
              <a:rPr lang="de-DE" sz="2400" dirty="0" smtClean="0"/>
              <a:t>, </a:t>
            </a:r>
            <a:r>
              <a:rPr lang="de-DE" sz="2400" dirty="0" err="1" smtClean="0"/>
              <a:t>except</a:t>
            </a:r>
            <a:r>
              <a:rPr lang="de-DE" sz="2400" dirty="0" smtClean="0"/>
              <a:t> Lat. </a:t>
            </a:r>
            <a:r>
              <a:rPr lang="de-DE" sz="2400" dirty="0" err="1" smtClean="0"/>
              <a:t>America</a:t>
            </a:r>
            <a:r>
              <a:rPr lang="de-DE" sz="2400" dirty="0" smtClean="0"/>
              <a:t>)</a:t>
            </a:r>
          </a:p>
          <a:p>
            <a:pPr lvl="1"/>
            <a:r>
              <a:rPr lang="de-DE" sz="2400" dirty="0" err="1" smtClean="0"/>
              <a:t>Among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world‘s</a:t>
            </a:r>
            <a:r>
              <a:rPr lang="de-DE" sz="2400" dirty="0" smtClean="0"/>
              <a:t> </a:t>
            </a:r>
            <a:r>
              <a:rPr lang="de-DE" sz="2400" dirty="0" err="1" smtClean="0"/>
              <a:t>population</a:t>
            </a:r>
            <a:r>
              <a:rPr lang="de-DE" sz="2400" dirty="0" smtClean="0"/>
              <a:t>? (</a:t>
            </a:r>
            <a:r>
              <a:rPr lang="de-DE" sz="2400" dirty="0" err="1" smtClean="0"/>
              <a:t>some</a:t>
            </a:r>
            <a:r>
              <a:rPr lang="de-DE" sz="2400" dirty="0" smtClean="0"/>
              <a:t> </a:t>
            </a:r>
            <a:r>
              <a:rPr lang="de-DE" sz="2400" dirty="0" err="1" smtClean="0"/>
              <a:t>decline</a:t>
            </a:r>
            <a:r>
              <a:rPr lang="de-DE" sz="2400" dirty="0" smtClean="0"/>
              <a:t> </a:t>
            </a:r>
            <a:r>
              <a:rPr lang="de-DE" sz="2400" dirty="0" err="1" smtClean="0"/>
              <a:t>recently</a:t>
            </a:r>
            <a:r>
              <a:rPr lang="de-DE" sz="2400" dirty="0" smtClean="0"/>
              <a:t>)</a:t>
            </a:r>
          </a:p>
          <a:p>
            <a:pPr lvl="1"/>
            <a:r>
              <a:rPr lang="de-DE" sz="2400" dirty="0" smtClean="0"/>
              <a:t>Levels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trends</a:t>
            </a:r>
            <a:r>
              <a:rPr lang="de-DE" sz="2400" dirty="0" smtClean="0"/>
              <a:t> </a:t>
            </a:r>
            <a:r>
              <a:rPr lang="de-DE" sz="2400" dirty="0" err="1" smtClean="0"/>
              <a:t>depend</a:t>
            </a:r>
            <a:r>
              <a:rPr lang="de-DE" sz="2400" dirty="0" smtClean="0"/>
              <a:t> </a:t>
            </a:r>
            <a:r>
              <a:rPr lang="de-DE" sz="2400" dirty="0" err="1" smtClean="0"/>
              <a:t>greatly</a:t>
            </a:r>
            <a:r>
              <a:rPr lang="de-DE" sz="2400" dirty="0" smtClean="0"/>
              <a:t> on </a:t>
            </a:r>
            <a:r>
              <a:rPr lang="de-DE" sz="2400" dirty="0" err="1" smtClean="0"/>
              <a:t>these</a:t>
            </a:r>
            <a:r>
              <a:rPr lang="de-DE" sz="2400" dirty="0" smtClean="0"/>
              <a:t> </a:t>
            </a:r>
            <a:r>
              <a:rPr lang="de-DE" sz="2400" dirty="0" err="1" smtClean="0"/>
              <a:t>choices</a:t>
            </a:r>
            <a:r>
              <a:rPr lang="de-DE" sz="2400" dirty="0" smtClean="0"/>
              <a:t>;</a:t>
            </a:r>
          </a:p>
          <a:p>
            <a:r>
              <a:rPr lang="de-DE" sz="2800" dirty="0" smtClean="0"/>
              <a:t>Most </a:t>
            </a:r>
            <a:r>
              <a:rPr lang="de-DE" sz="2800" dirty="0" err="1" smtClean="0"/>
              <a:t>discussion</a:t>
            </a:r>
            <a:r>
              <a:rPr lang="de-DE" sz="2800" dirty="0" smtClean="0"/>
              <a:t> </a:t>
            </a:r>
            <a:r>
              <a:rPr lang="de-DE" sz="2800" dirty="0" err="1" smtClean="0"/>
              <a:t>focuses</a:t>
            </a:r>
            <a:r>
              <a:rPr lang="de-DE" sz="2800" dirty="0" smtClean="0"/>
              <a:t> on </a:t>
            </a:r>
            <a:r>
              <a:rPr lang="de-DE" sz="2800" dirty="0" err="1" smtClean="0"/>
              <a:t>within-country</a:t>
            </a:r>
            <a:r>
              <a:rPr lang="de-DE" sz="2800" dirty="0" smtClean="0"/>
              <a:t> </a:t>
            </a:r>
            <a:r>
              <a:rPr lang="de-DE" sz="2800" dirty="0" err="1" smtClean="0"/>
              <a:t>income</a:t>
            </a:r>
            <a:r>
              <a:rPr lang="de-DE" sz="2800" dirty="0" smtClean="0"/>
              <a:t> </a:t>
            </a:r>
            <a:r>
              <a:rPr lang="de-DE" sz="2800" dirty="0" err="1" smtClean="0"/>
              <a:t>inequality</a:t>
            </a:r>
            <a:r>
              <a:rPr lang="de-DE" sz="2800" dirty="0" smtClean="0"/>
              <a:t>.</a:t>
            </a:r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7D16D-A175-4936-BA3A-25D6C9A8587F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553200" y="5638800"/>
            <a:ext cx="2076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Source: World Bank (2014) </a:t>
            </a:r>
            <a:endParaRPr lang="de-DE" sz="1200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7D16D-A175-4936-BA3A-25D6C9A8587F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819400" y="3124200"/>
            <a:ext cx="76200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19800" y="4191000"/>
            <a:ext cx="76200" cy="4572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8458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181600" y="1295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Source: Grimm et al.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7D16D-A175-4936-BA3A-25D6C9A8587F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33424"/>
            <a:ext cx="8153400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181600" y="1295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Source: Grimm et al.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Evaluation April 15, 2011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E618A-62A5-4294-BBD9-4889532F1739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066800"/>
            <a:ext cx="87249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86400" y="22860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Source: Lakner qnd Milanovic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7D16D-A175-4936-BA3A-25D6C9A8587F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66800"/>
            <a:ext cx="9143999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feld 13"/>
          <p:cNvSpPr txBox="1"/>
          <p:nvPr/>
        </p:nvSpPr>
        <p:spPr>
          <a:xfrm>
            <a:off x="6629400" y="55626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Source: Ravallion (2014)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de-DE" sz="3600" b="1" dirty="0" err="1" smtClean="0"/>
              <a:t>Why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does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inequality</a:t>
            </a:r>
            <a:r>
              <a:rPr lang="de-DE" sz="3600" b="1" dirty="0" smtClean="0"/>
              <a:t> matter </a:t>
            </a:r>
            <a:r>
              <a:rPr lang="de-DE" sz="3600" b="1" dirty="0" err="1" smtClean="0"/>
              <a:t>for</a:t>
            </a:r>
            <a:r>
              <a:rPr lang="de-DE" sz="3600" b="1" dirty="0" smtClean="0"/>
              <a:t> MDGs?</a:t>
            </a:r>
            <a:endParaRPr lang="de-DE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/>
          <a:lstStyle/>
          <a:p>
            <a:r>
              <a:rPr lang="de-DE" sz="2400" dirty="0" smtClean="0"/>
              <a:t>Triple </a:t>
            </a:r>
            <a:r>
              <a:rPr lang="de-DE" sz="2400" dirty="0" err="1" smtClean="0"/>
              <a:t>effect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income</a:t>
            </a:r>
            <a:r>
              <a:rPr lang="de-DE" sz="2400" dirty="0" smtClean="0"/>
              <a:t>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 on absolute </a:t>
            </a:r>
            <a:r>
              <a:rPr lang="de-DE" sz="2400" dirty="0" err="1" smtClean="0"/>
              <a:t>poverty</a:t>
            </a:r>
            <a:r>
              <a:rPr lang="de-DE" sz="2400" dirty="0" smtClean="0"/>
              <a:t> </a:t>
            </a:r>
            <a:r>
              <a:rPr lang="de-DE" sz="2400" dirty="0" err="1" smtClean="0"/>
              <a:t>reduction</a:t>
            </a:r>
            <a:r>
              <a:rPr lang="de-DE" sz="2400" dirty="0" smtClean="0"/>
              <a:t>:</a:t>
            </a:r>
          </a:p>
          <a:p>
            <a:pPr lvl="1"/>
            <a:r>
              <a:rPr lang="de-DE" sz="2000" dirty="0" err="1" smtClean="0"/>
              <a:t>Reduces</a:t>
            </a:r>
            <a:r>
              <a:rPr lang="de-DE" sz="2000" dirty="0" smtClean="0"/>
              <a:t> </a:t>
            </a:r>
            <a:r>
              <a:rPr lang="de-DE" sz="2000" dirty="0" err="1" smtClean="0"/>
              <a:t>poverty</a:t>
            </a:r>
            <a:r>
              <a:rPr lang="de-DE" sz="2000" dirty="0" smtClean="0"/>
              <a:t> </a:t>
            </a:r>
            <a:r>
              <a:rPr lang="de-DE" sz="2000" dirty="0" err="1" smtClean="0"/>
              <a:t>directly</a:t>
            </a:r>
            <a:r>
              <a:rPr lang="de-DE" sz="2000" dirty="0" smtClean="0"/>
              <a:t>;</a:t>
            </a:r>
          </a:p>
          <a:p>
            <a:pPr lvl="1"/>
            <a:r>
              <a:rPr lang="de-DE" sz="2000" dirty="0" err="1" smtClean="0"/>
              <a:t>Reduces</a:t>
            </a:r>
            <a:r>
              <a:rPr lang="de-DE" sz="2000" dirty="0" smtClean="0"/>
              <a:t> </a:t>
            </a:r>
            <a:r>
              <a:rPr lang="de-DE" sz="2000" dirty="0" err="1" smtClean="0"/>
              <a:t>poverty</a:t>
            </a:r>
            <a:r>
              <a:rPr lang="de-DE" sz="2000" dirty="0" smtClean="0"/>
              <a:t> </a:t>
            </a:r>
            <a:r>
              <a:rPr lang="de-DE" sz="2000" dirty="0" err="1" smtClean="0"/>
              <a:t>impact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growth</a:t>
            </a:r>
            <a:r>
              <a:rPr lang="de-DE" sz="2000" dirty="0" smtClean="0"/>
              <a:t>;</a:t>
            </a:r>
          </a:p>
          <a:p>
            <a:pPr lvl="1"/>
            <a:r>
              <a:rPr lang="de-DE" sz="2000" dirty="0" err="1" smtClean="0"/>
              <a:t>Increases</a:t>
            </a:r>
            <a:r>
              <a:rPr lang="de-DE" sz="2000" dirty="0" smtClean="0"/>
              <a:t> </a:t>
            </a:r>
            <a:r>
              <a:rPr lang="de-DE" sz="2000" dirty="0" err="1" smtClean="0"/>
              <a:t>growth</a:t>
            </a:r>
            <a:r>
              <a:rPr lang="de-DE" sz="2000" dirty="0" smtClean="0"/>
              <a:t> (?);</a:t>
            </a:r>
          </a:p>
          <a:p>
            <a:r>
              <a:rPr lang="de-DE" sz="2400" dirty="0" smtClean="0"/>
              <a:t>Impact on non-</a:t>
            </a:r>
            <a:r>
              <a:rPr lang="de-DE" sz="2400" dirty="0" err="1" smtClean="0"/>
              <a:t>income</a:t>
            </a:r>
            <a:r>
              <a:rPr lang="de-DE" sz="2400" dirty="0" smtClean="0"/>
              <a:t> MDGs:</a:t>
            </a:r>
          </a:p>
          <a:p>
            <a:pPr lvl="1"/>
            <a:r>
              <a:rPr lang="de-DE" sz="2000" dirty="0" err="1" smtClean="0"/>
              <a:t>Achieving</a:t>
            </a:r>
            <a:r>
              <a:rPr lang="de-DE" sz="2000" dirty="0" smtClean="0"/>
              <a:t> non-</a:t>
            </a:r>
            <a:r>
              <a:rPr lang="de-DE" sz="2000" dirty="0" err="1" smtClean="0"/>
              <a:t>income</a:t>
            </a:r>
            <a:r>
              <a:rPr lang="de-DE" sz="2000" dirty="0" smtClean="0"/>
              <a:t> MDGs </a:t>
            </a:r>
            <a:r>
              <a:rPr lang="de-DE" sz="2000" dirty="0" err="1" smtClean="0"/>
              <a:t>only</a:t>
            </a:r>
            <a:r>
              <a:rPr lang="de-DE" sz="2000" dirty="0" smtClean="0"/>
              <a:t> </a:t>
            </a:r>
            <a:r>
              <a:rPr lang="de-DE" sz="2000" dirty="0" err="1" smtClean="0"/>
              <a:t>possible</a:t>
            </a:r>
            <a:r>
              <a:rPr lang="de-DE" sz="2000" dirty="0" smtClean="0"/>
              <a:t> </a:t>
            </a:r>
            <a:r>
              <a:rPr lang="de-DE" sz="2000" dirty="0" err="1" smtClean="0"/>
              <a:t>if</a:t>
            </a:r>
            <a:r>
              <a:rPr lang="de-DE" sz="2000" dirty="0" smtClean="0"/>
              <a:t> </a:t>
            </a:r>
            <a:r>
              <a:rPr lang="de-DE" sz="2000" dirty="0" err="1" smtClean="0"/>
              <a:t>worst</a:t>
            </a:r>
            <a:r>
              <a:rPr lang="de-DE" sz="2000" dirty="0" smtClean="0"/>
              <a:t> </a:t>
            </a:r>
            <a:r>
              <a:rPr lang="de-DE" sz="2000" dirty="0" err="1" smtClean="0"/>
              <a:t>performers</a:t>
            </a:r>
            <a:r>
              <a:rPr lang="de-DE" sz="2000" dirty="0" smtClean="0"/>
              <a:t> </a:t>
            </a:r>
            <a:r>
              <a:rPr lang="de-DE" sz="2000" dirty="0" err="1" smtClean="0"/>
              <a:t>improve</a:t>
            </a:r>
            <a:r>
              <a:rPr lang="de-DE" sz="2000" dirty="0" smtClean="0"/>
              <a:t>; </a:t>
            </a:r>
          </a:p>
          <a:p>
            <a:pPr lvl="2"/>
            <a:r>
              <a:rPr lang="de-DE" sz="1600" dirty="0" smtClean="0"/>
              <a:t>E.g. </a:t>
            </a:r>
            <a:r>
              <a:rPr lang="de-DE" sz="1600" dirty="0" err="1" smtClean="0"/>
              <a:t>They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ones</a:t>
            </a:r>
            <a:r>
              <a:rPr lang="de-DE" sz="1600" dirty="0" smtClean="0"/>
              <a:t> out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school</a:t>
            </a:r>
            <a:r>
              <a:rPr lang="de-DE" sz="1600" dirty="0" smtClean="0"/>
              <a:t>;</a:t>
            </a:r>
          </a:p>
          <a:p>
            <a:pPr lvl="2"/>
            <a:r>
              <a:rPr lang="de-DE" sz="1600" dirty="0" smtClean="0"/>
              <a:t>E. g. </a:t>
            </a:r>
            <a:r>
              <a:rPr lang="de-DE" sz="1600" dirty="0" err="1" smtClean="0"/>
              <a:t>They</a:t>
            </a:r>
            <a:r>
              <a:rPr lang="de-DE" sz="1600" dirty="0" smtClean="0"/>
              <a:t> </a:t>
            </a:r>
            <a:r>
              <a:rPr lang="de-DE" sz="1600" dirty="0" err="1" smtClean="0"/>
              <a:t>disproporationately</a:t>
            </a:r>
            <a:r>
              <a:rPr lang="de-DE" sz="1600" dirty="0" smtClean="0"/>
              <a:t> </a:t>
            </a:r>
            <a:r>
              <a:rPr lang="de-DE" sz="1600" dirty="0" err="1" smtClean="0"/>
              <a:t>affect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average</a:t>
            </a:r>
            <a:r>
              <a:rPr lang="de-DE" sz="1600" dirty="0" smtClean="0"/>
              <a:t> </a:t>
            </a:r>
            <a:r>
              <a:rPr lang="de-DE" sz="1600" dirty="0" err="1" smtClean="0"/>
              <a:t>performance</a:t>
            </a:r>
            <a:r>
              <a:rPr lang="de-DE" sz="1600" dirty="0" smtClean="0"/>
              <a:t> (e.g. U5M 1990: 270, 30, </a:t>
            </a:r>
            <a:r>
              <a:rPr lang="de-DE" sz="1600" dirty="0" err="1" smtClean="0"/>
              <a:t>average</a:t>
            </a:r>
            <a:r>
              <a:rPr lang="de-DE" sz="1600" dirty="0" smtClean="0"/>
              <a:t> 150, </a:t>
            </a:r>
            <a:r>
              <a:rPr lang="de-DE" sz="1600" dirty="0" err="1" smtClean="0"/>
              <a:t>goal</a:t>
            </a:r>
            <a:r>
              <a:rPr lang="de-DE" sz="1600" dirty="0" smtClean="0"/>
              <a:t> 50; U5M 2015: 140, 0, </a:t>
            </a:r>
            <a:r>
              <a:rPr lang="de-DE" sz="1600" dirty="0" err="1" smtClean="0"/>
              <a:t>average</a:t>
            </a:r>
            <a:r>
              <a:rPr lang="de-DE" sz="1600" dirty="0" smtClean="0"/>
              <a:t> 70; </a:t>
            </a:r>
            <a:r>
              <a:rPr lang="de-DE" sz="1600" dirty="0" err="1" smtClean="0"/>
              <a:t>or</a:t>
            </a:r>
            <a:r>
              <a:rPr lang="de-DE" sz="1600" dirty="0" smtClean="0"/>
              <a:t>:  60, 30 </a:t>
            </a:r>
            <a:r>
              <a:rPr lang="de-DE" sz="1600" dirty="0" err="1" smtClean="0"/>
              <a:t>average</a:t>
            </a:r>
            <a:r>
              <a:rPr lang="de-DE" sz="1600" dirty="0" smtClean="0"/>
              <a:t>: 45);</a:t>
            </a:r>
          </a:p>
          <a:p>
            <a:pPr lvl="1"/>
            <a:r>
              <a:rPr lang="de-DE" sz="2000" dirty="0" err="1" smtClean="0"/>
              <a:t>Linkage</a:t>
            </a:r>
            <a:r>
              <a:rPr lang="de-DE" sz="2000" dirty="0" smtClean="0"/>
              <a:t> </a:t>
            </a:r>
            <a:r>
              <a:rPr lang="de-DE" sz="2000" dirty="0" err="1" smtClean="0"/>
              <a:t>income</a:t>
            </a:r>
            <a:r>
              <a:rPr lang="de-DE" sz="2000" dirty="0" smtClean="0"/>
              <a:t> </a:t>
            </a:r>
            <a:r>
              <a:rPr lang="de-DE" sz="2000" dirty="0" err="1" smtClean="0"/>
              <a:t>inequality</a:t>
            </a:r>
            <a:r>
              <a:rPr lang="de-DE" sz="2000" dirty="0" smtClean="0"/>
              <a:t> non-</a:t>
            </a:r>
            <a:r>
              <a:rPr lang="de-DE" sz="2000" dirty="0" err="1" smtClean="0"/>
              <a:t>income</a:t>
            </a:r>
            <a:r>
              <a:rPr lang="de-DE" sz="2000" dirty="0" smtClean="0"/>
              <a:t> </a:t>
            </a:r>
            <a:r>
              <a:rPr lang="de-DE" sz="2000" dirty="0" err="1" smtClean="0"/>
              <a:t>inequality</a:t>
            </a:r>
            <a:r>
              <a:rPr lang="de-DE" sz="2000" dirty="0" smtClean="0"/>
              <a:t>;</a:t>
            </a:r>
          </a:p>
          <a:p>
            <a:r>
              <a:rPr lang="de-DE" sz="2400" dirty="0" smtClean="0"/>
              <a:t>Impact on </a:t>
            </a:r>
            <a:r>
              <a:rPr lang="de-DE" sz="2400" dirty="0" err="1" smtClean="0"/>
              <a:t>governance</a:t>
            </a:r>
            <a:r>
              <a:rPr lang="de-DE" sz="2400" dirty="0" smtClean="0"/>
              <a:t>, </a:t>
            </a:r>
            <a:r>
              <a:rPr lang="de-DE" sz="2400" dirty="0" err="1" smtClean="0"/>
              <a:t>subjective</a:t>
            </a:r>
            <a:r>
              <a:rPr lang="de-DE" sz="2400" dirty="0" smtClean="0"/>
              <a:t> well-</a:t>
            </a:r>
            <a:r>
              <a:rPr lang="de-DE" sz="2400" dirty="0" err="1" smtClean="0"/>
              <a:t>being</a:t>
            </a:r>
            <a:r>
              <a:rPr lang="de-DE" sz="2400" dirty="0" smtClean="0"/>
              <a:t>, </a:t>
            </a:r>
            <a:r>
              <a:rPr lang="de-DE" sz="2400" dirty="0" err="1" smtClean="0"/>
              <a:t>stability</a:t>
            </a:r>
            <a:r>
              <a:rPr lang="de-DE" sz="2400" dirty="0" smtClean="0"/>
              <a:t>;</a:t>
            </a:r>
          </a:p>
          <a:p>
            <a:pPr lvl="1"/>
            <a:r>
              <a:rPr lang="de-DE" sz="2000" dirty="0" err="1" smtClean="0"/>
              <a:t>Indirect</a:t>
            </a:r>
            <a:r>
              <a:rPr lang="de-DE" sz="2000" dirty="0" smtClean="0"/>
              <a:t> </a:t>
            </a:r>
            <a:r>
              <a:rPr lang="de-DE" sz="2000" dirty="0" err="1" smtClean="0"/>
              <a:t>impact</a:t>
            </a:r>
            <a:r>
              <a:rPr lang="de-DE" sz="2000" dirty="0" smtClean="0"/>
              <a:t> on MDG </a:t>
            </a:r>
            <a:r>
              <a:rPr lang="de-DE" sz="2000" dirty="0" err="1" smtClean="0"/>
              <a:t>achievements</a:t>
            </a:r>
            <a:r>
              <a:rPr lang="de-DE" sz="2000" dirty="0" smtClean="0"/>
              <a:t>;</a:t>
            </a:r>
          </a:p>
          <a:p>
            <a:r>
              <a:rPr lang="de-DE" sz="2400" dirty="0" smtClean="0"/>
              <a:t>But </a:t>
            </a: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optimal </a:t>
            </a:r>
            <a:r>
              <a:rPr lang="de-DE" sz="2400" dirty="0" err="1" smtClean="0"/>
              <a:t>level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?</a:t>
            </a:r>
          </a:p>
          <a:p>
            <a:pPr lvl="1"/>
            <a:endParaRPr lang="de-DE" sz="2400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7D16D-A175-4936-BA3A-25D6C9A8587F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de-DE" sz="3600" b="1" dirty="0" smtClean="0"/>
              <a:t>A separate </a:t>
            </a:r>
            <a:r>
              <a:rPr lang="de-DE" sz="3600" b="1" dirty="0" err="1" smtClean="0"/>
              <a:t>goal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for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inequality</a:t>
            </a:r>
            <a:r>
              <a:rPr lang="de-DE" sz="3600" b="1" dirty="0" smtClean="0"/>
              <a:t>?</a:t>
            </a:r>
            <a:endParaRPr lang="de-DE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/>
          <a:lstStyle/>
          <a:p>
            <a:r>
              <a:rPr lang="de-DE" sz="2400" dirty="0" err="1" smtClean="0"/>
              <a:t>Current</a:t>
            </a:r>
            <a:r>
              <a:rPr lang="de-DE" sz="2400" dirty="0" smtClean="0"/>
              <a:t> </a:t>
            </a:r>
            <a:r>
              <a:rPr lang="de-DE" sz="2400" dirty="0" err="1" smtClean="0"/>
              <a:t>problems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MDG </a:t>
            </a:r>
            <a:r>
              <a:rPr lang="de-DE" sz="2400" dirty="0" err="1" smtClean="0"/>
              <a:t>process</a:t>
            </a:r>
            <a:r>
              <a:rPr lang="de-DE" sz="2400" dirty="0" smtClean="0"/>
              <a:t>:</a:t>
            </a:r>
          </a:p>
          <a:p>
            <a:pPr lvl="1"/>
            <a:r>
              <a:rPr lang="de-DE" sz="2000" dirty="0" err="1" smtClean="0"/>
              <a:t>Farcical</a:t>
            </a:r>
            <a:r>
              <a:rPr lang="de-DE" sz="2000" dirty="0" smtClean="0"/>
              <a:t> </a:t>
            </a:r>
            <a:r>
              <a:rPr lang="de-DE" sz="2000" dirty="0" err="1" smtClean="0"/>
              <a:t>number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goals</a:t>
            </a:r>
            <a:r>
              <a:rPr lang="de-DE" sz="2000" dirty="0" smtClean="0"/>
              <a:t>, </a:t>
            </a:r>
            <a:r>
              <a:rPr lang="de-DE" sz="2000" dirty="0" err="1" smtClean="0"/>
              <a:t>targets</a:t>
            </a:r>
            <a:r>
              <a:rPr lang="de-DE" sz="2000" dirty="0" smtClean="0"/>
              <a:t> in </a:t>
            </a:r>
            <a:r>
              <a:rPr lang="de-DE" sz="2000" dirty="0" err="1" smtClean="0"/>
              <a:t>indicators</a:t>
            </a:r>
            <a:r>
              <a:rPr lang="de-DE" sz="2000" dirty="0" smtClean="0"/>
              <a:t>;</a:t>
            </a:r>
          </a:p>
          <a:p>
            <a:pPr lvl="1"/>
            <a:r>
              <a:rPr lang="de-DE" sz="2000" dirty="0" err="1" smtClean="0"/>
              <a:t>Impossible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see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as</a:t>
            </a:r>
            <a:r>
              <a:rPr lang="de-DE" sz="2000" dirty="0" smtClean="0"/>
              <a:t> a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 </a:t>
            </a:r>
            <a:r>
              <a:rPr lang="de-DE" sz="2000" dirty="0" err="1" smtClean="0"/>
              <a:t>framework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can</a:t>
            </a:r>
            <a:r>
              <a:rPr lang="de-DE" sz="2000" dirty="0" smtClean="0"/>
              <a:t> </a:t>
            </a:r>
            <a:r>
              <a:rPr lang="de-DE" sz="2000" dirty="0" err="1" smtClean="0"/>
              <a:t>lead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concrete</a:t>
            </a:r>
            <a:r>
              <a:rPr lang="de-DE" sz="2000" dirty="0" smtClean="0"/>
              <a:t> </a:t>
            </a:r>
            <a:r>
              <a:rPr lang="de-DE" sz="2000" dirty="0" err="1" smtClean="0"/>
              <a:t>prioritized</a:t>
            </a:r>
            <a:r>
              <a:rPr lang="de-DE" sz="2000" dirty="0" smtClean="0"/>
              <a:t> </a:t>
            </a:r>
            <a:r>
              <a:rPr lang="de-DE" sz="2000" dirty="0" err="1" smtClean="0"/>
              <a:t>action</a:t>
            </a:r>
            <a:r>
              <a:rPr lang="de-DE" sz="2000" dirty="0" smtClean="0"/>
              <a:t>;</a:t>
            </a:r>
          </a:p>
          <a:p>
            <a:pPr lvl="1"/>
            <a:r>
              <a:rPr lang="de-DE" sz="2000" dirty="0" err="1" smtClean="0"/>
              <a:t>Confusion</a:t>
            </a:r>
            <a:r>
              <a:rPr lang="de-DE" sz="2000" dirty="0" smtClean="0"/>
              <a:t> </a:t>
            </a:r>
            <a:r>
              <a:rPr lang="de-DE" sz="2000" dirty="0" err="1" smtClean="0"/>
              <a:t>between</a:t>
            </a:r>
            <a:r>
              <a:rPr lang="de-DE" sz="2000" dirty="0" smtClean="0"/>
              <a:t> </a:t>
            </a:r>
            <a:r>
              <a:rPr lang="de-DE" sz="2000" dirty="0" err="1" smtClean="0"/>
              <a:t>means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ends</a:t>
            </a:r>
            <a:r>
              <a:rPr lang="de-DE" sz="2000" dirty="0" smtClean="0"/>
              <a:t> (e.g. </a:t>
            </a:r>
            <a:r>
              <a:rPr lang="de-DE" sz="2000" dirty="0" err="1" smtClean="0"/>
              <a:t>wastewater</a:t>
            </a:r>
            <a:r>
              <a:rPr lang="de-DE" sz="2000" dirty="0" smtClean="0"/>
              <a:t>, </a:t>
            </a:r>
            <a:r>
              <a:rPr lang="de-DE" sz="2000" dirty="0" err="1" smtClean="0"/>
              <a:t>harvest</a:t>
            </a:r>
            <a:r>
              <a:rPr lang="de-DE" sz="2000" dirty="0" smtClean="0"/>
              <a:t> </a:t>
            </a:r>
            <a:r>
              <a:rPr lang="de-DE" sz="2000" dirty="0" err="1" smtClean="0"/>
              <a:t>loss</a:t>
            </a:r>
            <a:r>
              <a:rPr lang="de-DE" sz="2000" dirty="0" smtClean="0"/>
              <a:t>)</a:t>
            </a:r>
          </a:p>
          <a:p>
            <a:pPr lvl="1"/>
            <a:r>
              <a:rPr lang="de-DE" sz="2000" dirty="0" err="1" smtClean="0"/>
              <a:t>Many</a:t>
            </a:r>
            <a:r>
              <a:rPr lang="de-DE" sz="2000" dirty="0" smtClean="0"/>
              <a:t> </a:t>
            </a:r>
            <a:r>
              <a:rPr lang="de-DE" sz="2000" dirty="0" err="1" smtClean="0"/>
              <a:t>unmeasurable</a:t>
            </a:r>
            <a:r>
              <a:rPr lang="de-DE" sz="2000" dirty="0" smtClean="0"/>
              <a:t> </a:t>
            </a:r>
            <a:r>
              <a:rPr lang="de-DE" sz="2000" dirty="0" err="1" smtClean="0"/>
              <a:t>items</a:t>
            </a:r>
            <a:r>
              <a:rPr lang="de-DE" sz="2000" dirty="0" smtClean="0"/>
              <a:t> (‚</a:t>
            </a:r>
            <a:r>
              <a:rPr lang="de-DE" sz="2000" dirty="0" err="1" smtClean="0"/>
              <a:t>good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decent</a:t>
            </a:r>
            <a:r>
              <a:rPr lang="de-DE" sz="2000" dirty="0" smtClean="0"/>
              <a:t>‘ </a:t>
            </a:r>
            <a:r>
              <a:rPr lang="de-DE" sz="2000" dirty="0" err="1" smtClean="0"/>
              <a:t>jobs</a:t>
            </a:r>
            <a:r>
              <a:rPr lang="de-DE" sz="2000" dirty="0" smtClean="0"/>
              <a:t>? </a:t>
            </a:r>
            <a:r>
              <a:rPr lang="de-DE" sz="2000" dirty="0" err="1" smtClean="0"/>
              <a:t>Sustainable</a:t>
            </a:r>
            <a:r>
              <a:rPr lang="de-DE" sz="2000" dirty="0" smtClean="0"/>
              <a:t> </a:t>
            </a:r>
            <a:r>
              <a:rPr lang="de-DE" sz="2000" dirty="0" err="1" smtClean="0"/>
              <a:t>practices</a:t>
            </a:r>
            <a:r>
              <a:rPr lang="de-DE" sz="2000" dirty="0" smtClean="0"/>
              <a:t>? </a:t>
            </a:r>
            <a:r>
              <a:rPr lang="de-DE" sz="2000" dirty="0" err="1" smtClean="0"/>
              <a:t>Enabling</a:t>
            </a:r>
            <a:r>
              <a:rPr lang="de-DE" sz="2000" dirty="0" smtClean="0"/>
              <a:t> </a:t>
            </a:r>
            <a:r>
              <a:rPr lang="de-DE" sz="2000" dirty="0" err="1" smtClean="0"/>
              <a:t>environment</a:t>
            </a:r>
            <a:r>
              <a:rPr lang="de-DE" sz="2000" dirty="0" smtClean="0"/>
              <a:t>?)</a:t>
            </a:r>
          </a:p>
          <a:p>
            <a:r>
              <a:rPr lang="de-DE" sz="2400" dirty="0" smtClean="0"/>
              <a:t>In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context</a:t>
            </a:r>
            <a:r>
              <a:rPr lang="de-DE" sz="2400" dirty="0" smtClean="0"/>
              <a:t>, </a:t>
            </a:r>
            <a:r>
              <a:rPr lang="de-DE" sz="2400" dirty="0" err="1" smtClean="0"/>
              <a:t>inclusion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inequality</a:t>
            </a:r>
            <a:r>
              <a:rPr lang="de-DE" sz="2400" dirty="0" smtClean="0"/>
              <a:t> </a:t>
            </a:r>
            <a:r>
              <a:rPr lang="de-DE" sz="2400" dirty="0" err="1" smtClean="0"/>
              <a:t>goal</a:t>
            </a:r>
            <a:r>
              <a:rPr lang="de-DE" sz="2400" dirty="0" smtClean="0"/>
              <a:t> </a:t>
            </a:r>
            <a:r>
              <a:rPr lang="de-DE" sz="2400" dirty="0" err="1" smtClean="0"/>
              <a:t>possible</a:t>
            </a:r>
            <a:r>
              <a:rPr lang="de-DE" sz="2400" dirty="0" smtClean="0"/>
              <a:t>;</a:t>
            </a:r>
          </a:p>
          <a:p>
            <a:r>
              <a:rPr lang="de-DE" sz="2400" dirty="0" smtClean="0"/>
              <a:t>Alternative </a:t>
            </a:r>
            <a:r>
              <a:rPr lang="de-DE" sz="2400" dirty="0" err="1" smtClean="0"/>
              <a:t>approach</a:t>
            </a:r>
            <a:r>
              <a:rPr lang="de-DE" sz="2400" dirty="0" smtClean="0"/>
              <a:t>: </a:t>
            </a:r>
          </a:p>
          <a:p>
            <a:pPr lvl="1"/>
            <a:r>
              <a:rPr lang="de-DE" sz="2000" dirty="0" smtClean="0"/>
              <a:t>Focus on </a:t>
            </a:r>
            <a:r>
              <a:rPr lang="de-DE" sz="2000" dirty="0" err="1" smtClean="0"/>
              <a:t>few</a:t>
            </a:r>
            <a:r>
              <a:rPr lang="de-DE" sz="2000" dirty="0" smtClean="0"/>
              <a:t> </a:t>
            </a:r>
            <a:r>
              <a:rPr lang="de-DE" sz="2000" dirty="0" err="1" smtClean="0"/>
              <a:t>ends</a:t>
            </a:r>
            <a:r>
              <a:rPr lang="de-DE" sz="2000" dirty="0" smtClean="0"/>
              <a:t>: </a:t>
            </a:r>
            <a:r>
              <a:rPr lang="de-DE" sz="2000" dirty="0" err="1" smtClean="0"/>
              <a:t>income</a:t>
            </a:r>
            <a:r>
              <a:rPr lang="de-DE" sz="2000" dirty="0" smtClean="0"/>
              <a:t> </a:t>
            </a:r>
            <a:r>
              <a:rPr lang="de-DE" sz="2000" dirty="0" err="1" smtClean="0"/>
              <a:t>poverty</a:t>
            </a:r>
            <a:r>
              <a:rPr lang="de-DE" sz="2000" dirty="0" smtClean="0"/>
              <a:t>, </a:t>
            </a:r>
            <a:r>
              <a:rPr lang="de-DE" sz="2000" dirty="0" err="1" smtClean="0"/>
              <a:t>health</a:t>
            </a:r>
            <a:r>
              <a:rPr lang="de-DE" sz="2000" dirty="0" smtClean="0"/>
              <a:t>, </a:t>
            </a:r>
            <a:r>
              <a:rPr lang="de-DE" sz="2000" dirty="0" err="1" smtClean="0"/>
              <a:t>nutrition</a:t>
            </a:r>
            <a:r>
              <a:rPr lang="de-DE" sz="2000" dirty="0" smtClean="0"/>
              <a:t>, </a:t>
            </a:r>
            <a:r>
              <a:rPr lang="de-DE" sz="2000" dirty="0" err="1" smtClean="0"/>
              <a:t>basic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equal</a:t>
            </a:r>
            <a:r>
              <a:rPr lang="de-DE" sz="2000" dirty="0" smtClean="0"/>
              <a:t> </a:t>
            </a:r>
            <a:r>
              <a:rPr lang="de-DE" sz="2000" dirty="0" err="1" smtClean="0"/>
              <a:t>social</a:t>
            </a:r>
            <a:r>
              <a:rPr lang="de-DE" sz="2000" dirty="0" smtClean="0"/>
              <a:t> </a:t>
            </a:r>
            <a:r>
              <a:rPr lang="de-DE" sz="2000" dirty="0" err="1" smtClean="0"/>
              <a:t>rights</a:t>
            </a:r>
            <a:r>
              <a:rPr lang="de-DE" sz="2000" dirty="0" smtClean="0"/>
              <a:t>, </a:t>
            </a:r>
            <a:r>
              <a:rPr lang="de-DE" sz="2000" dirty="0" err="1" smtClean="0"/>
              <a:t>safety</a:t>
            </a:r>
            <a:r>
              <a:rPr lang="de-DE" sz="2000" dirty="0" smtClean="0"/>
              <a:t>; </a:t>
            </a:r>
            <a:r>
              <a:rPr lang="de-DE" sz="2000" dirty="0" err="1" smtClean="0"/>
              <a:t>education</a:t>
            </a:r>
            <a:r>
              <a:rPr lang="de-DE" sz="2000" dirty="0" smtClean="0"/>
              <a:t>, </a:t>
            </a:r>
            <a:r>
              <a:rPr lang="de-DE" sz="2000" dirty="0" err="1" smtClean="0"/>
              <a:t>sustainability</a:t>
            </a:r>
            <a:r>
              <a:rPr lang="de-DE" sz="2000" dirty="0" smtClean="0"/>
              <a:t>;</a:t>
            </a:r>
          </a:p>
          <a:p>
            <a:pPr lvl="1"/>
            <a:r>
              <a:rPr lang="de-DE" sz="2000" dirty="0" err="1" smtClean="0"/>
              <a:t>Inequality</a:t>
            </a:r>
            <a:r>
              <a:rPr lang="de-DE" sz="2000" dirty="0" smtClean="0"/>
              <a:t> </a:t>
            </a:r>
            <a:r>
              <a:rPr lang="de-DE" sz="2000" dirty="0" err="1" smtClean="0"/>
              <a:t>would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important</a:t>
            </a:r>
            <a:r>
              <a:rPr lang="de-DE" sz="2000" dirty="0" smtClean="0"/>
              <a:t> </a:t>
            </a:r>
            <a:r>
              <a:rPr lang="de-DE" sz="2000" dirty="0" err="1" smtClean="0"/>
              <a:t>means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achieve</a:t>
            </a:r>
            <a:r>
              <a:rPr lang="de-DE" sz="2000" dirty="0" smtClean="0"/>
              <a:t> </a:t>
            </a:r>
            <a:r>
              <a:rPr lang="de-DE" sz="2000" dirty="0" err="1" smtClean="0"/>
              <a:t>these</a:t>
            </a:r>
            <a:r>
              <a:rPr lang="de-DE" sz="2000" dirty="0" smtClean="0"/>
              <a:t> </a:t>
            </a:r>
            <a:r>
              <a:rPr lang="de-DE" sz="2000" dirty="0" err="1" smtClean="0"/>
              <a:t>ends</a:t>
            </a:r>
            <a:r>
              <a:rPr lang="de-DE" sz="2000" dirty="0" smtClean="0"/>
              <a:t>;</a:t>
            </a:r>
          </a:p>
          <a:p>
            <a:pPr lvl="1"/>
            <a:r>
              <a:rPr lang="de-DE" sz="2000" dirty="0" smtClean="0"/>
              <a:t>But </a:t>
            </a:r>
            <a:r>
              <a:rPr lang="de-DE" sz="2000" dirty="0" err="1" smtClean="0"/>
              <a:t>no</a:t>
            </a:r>
            <a:r>
              <a:rPr lang="de-DE" sz="2000" dirty="0" smtClean="0"/>
              <a:t> separate </a:t>
            </a:r>
            <a:r>
              <a:rPr lang="de-DE" sz="2000" dirty="0" err="1" smtClean="0"/>
              <a:t>goal</a:t>
            </a:r>
            <a:r>
              <a:rPr lang="de-DE" sz="2000" dirty="0" smtClean="0"/>
              <a:t> (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target</a:t>
            </a:r>
            <a:r>
              <a:rPr lang="de-DE" sz="2000" dirty="0" smtClean="0"/>
              <a:t>);</a:t>
            </a:r>
          </a:p>
          <a:p>
            <a:pPr marL="342900" lvl="1" indent="-342900"/>
            <a:endParaRPr lang="de-DE" sz="2800" dirty="0" smtClean="0"/>
          </a:p>
          <a:p>
            <a:pPr marL="342900" lvl="1" indent="-342900"/>
            <a:endParaRPr lang="de-DE" dirty="0" smtClean="0"/>
          </a:p>
          <a:p>
            <a:pPr lvl="1"/>
            <a:endParaRPr lang="de-DE" sz="2400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7D16D-A175-4936-BA3A-25D6C9A8587F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urant Centr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Courant Centre</Template>
  <TotalTime>89</TotalTime>
  <Words>516</Words>
  <Application>Microsoft Office PowerPoint</Application>
  <PresentationFormat>On-screen Show (4:3)</PresentationFormat>
  <Paragraphs>70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Courant Centre</vt:lpstr>
      <vt:lpstr>Should inequality be a central goal of the post-2015 development framework?   Stephan Klasen Universität Göttingen Debating Development December 2, 2014</vt:lpstr>
      <vt:lpstr>Introduction</vt:lpstr>
      <vt:lpstr>Which inequalities matter?</vt:lpstr>
      <vt:lpstr>Slide 4</vt:lpstr>
      <vt:lpstr>Slide 5</vt:lpstr>
      <vt:lpstr>Slide 6</vt:lpstr>
      <vt:lpstr>Slide 7</vt:lpstr>
      <vt:lpstr>Why does inequality matter for MDGs?</vt:lpstr>
      <vt:lpstr>A separate goal for inequality?</vt:lpstr>
    </vt:vector>
  </TitlesOfParts>
  <Company>Courant Centre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Junior Group ' … '</dc:title>
  <dc:creator>Dominik Noe</dc:creator>
  <cp:lastModifiedBy>docent</cp:lastModifiedBy>
  <cp:revision>490</cp:revision>
  <dcterms:created xsi:type="dcterms:W3CDTF">2009-11-04T10:47:20Z</dcterms:created>
  <dcterms:modified xsi:type="dcterms:W3CDTF">2014-12-02T20:42:42Z</dcterms:modified>
</cp:coreProperties>
</file>