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8" r:id="rId10"/>
    <p:sldId id="267" r:id="rId11"/>
    <p:sldId id="266" r:id="rId12"/>
    <p:sldId id="269" r:id="rId13"/>
    <p:sldId id="268" r:id="rId14"/>
    <p:sldId id="270" r:id="rId15"/>
    <p:sldId id="25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fective-states.org/" TargetMode="External"/><Relationship Id="rId2" Type="http://schemas.openxmlformats.org/officeDocument/2006/relationships/hyperlink" Target="http://www.manchester.ac.uk/bwp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vote.myworld2015.org/" TargetMode="External"/><Relationship Id="rId2" Type="http://schemas.openxmlformats.org/officeDocument/2006/relationships/hyperlink" Target="http://www.brazil4afric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Inside and beyond the BRIC</a:t>
            </a:r>
            <a:r>
              <a:rPr lang="en-GB" b="1" dirty="0"/>
              <a:t>s</a:t>
            </a:r>
            <a:r>
              <a:rPr lang="en-GB" b="1" dirty="0" smtClean="0"/>
              <a:t>: Strategies to influence the global order of development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2133600"/>
          </a:xfrm>
        </p:spPr>
        <p:txBody>
          <a:bodyPr>
            <a:normAutofit fontScale="85000" lnSpcReduction="20000"/>
          </a:bodyPr>
          <a:lstStyle/>
          <a:p>
            <a:r>
              <a:rPr lang="en-GB" b="1" i="1" dirty="0" smtClean="0"/>
              <a:t>David Hulme</a:t>
            </a:r>
          </a:p>
          <a:p>
            <a:r>
              <a:rPr lang="en-GB" b="1" i="1" dirty="0" smtClean="0"/>
              <a:t>University of Manchester</a:t>
            </a:r>
          </a:p>
          <a:p>
            <a:r>
              <a:rPr lang="en-GB" b="1" i="1" dirty="0" smtClean="0">
                <a:hlinkClick r:id="rId2"/>
              </a:rPr>
              <a:t>www.manchester.ac.uk/bwpi</a:t>
            </a:r>
            <a:endParaRPr lang="en-GB" b="1" i="1" dirty="0" smtClean="0"/>
          </a:p>
          <a:p>
            <a:r>
              <a:rPr lang="en-GB" b="1" i="1" dirty="0" smtClean="0">
                <a:hlinkClick r:id="rId3"/>
              </a:rPr>
              <a:t>www.effective-states.org</a:t>
            </a:r>
            <a:endParaRPr lang="en-GB" b="1" i="1" dirty="0" smtClean="0"/>
          </a:p>
          <a:p>
            <a:r>
              <a:rPr lang="en-GB" b="1" i="1" dirty="0" smtClean="0"/>
              <a:t>University of Antwerp, 18 November 2014</a:t>
            </a:r>
            <a:endParaRPr lang="en-GB" b="1" i="1" dirty="0"/>
          </a:p>
        </p:txBody>
      </p:sp>
      <p:pic>
        <p:nvPicPr>
          <p:cNvPr id="12290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8003" y="5715000"/>
            <a:ext cx="27051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Brooks World Poverty Institu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5980329"/>
            <a:ext cx="2479066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413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GB" b="1" dirty="0" smtClean="0"/>
              <a:t>Ideas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35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i="1" dirty="0" smtClean="0"/>
              <a:t>MDGs to SDGs</a:t>
            </a:r>
            <a:r>
              <a:rPr lang="en-GB" dirty="0" smtClean="0"/>
              <a:t> - from poverty reduction to poverty eradication, sustainability and growth</a:t>
            </a:r>
          </a:p>
          <a:p>
            <a:pPr algn="just"/>
            <a:r>
              <a:rPr lang="en-GB" dirty="0" smtClean="0"/>
              <a:t>Rise of </a:t>
            </a:r>
            <a:r>
              <a:rPr lang="en-GB" b="1" i="1" dirty="0" smtClean="0"/>
              <a:t>‘inequality’</a:t>
            </a:r>
            <a:r>
              <a:rPr lang="en-GB" dirty="0" smtClean="0"/>
              <a:t> on agenda (and as a measure)</a:t>
            </a:r>
          </a:p>
          <a:p>
            <a:pPr algn="just"/>
            <a:r>
              <a:rPr lang="en-GB" dirty="0" smtClean="0"/>
              <a:t>From ‘good governance’ to </a:t>
            </a:r>
            <a:r>
              <a:rPr lang="en-GB" b="1" i="1" dirty="0" smtClean="0"/>
              <a:t>‘effective institutions’</a:t>
            </a:r>
          </a:p>
          <a:p>
            <a:pPr algn="just"/>
            <a:r>
              <a:rPr lang="en-GB" dirty="0" smtClean="0"/>
              <a:t>Common but differentiated responsibilities (</a:t>
            </a:r>
            <a:r>
              <a:rPr lang="en-GB" b="1" i="1" dirty="0" smtClean="0"/>
              <a:t>CBDR</a:t>
            </a:r>
            <a:r>
              <a:rPr lang="en-GB" dirty="0" smtClean="0"/>
              <a:t>)</a:t>
            </a:r>
          </a:p>
          <a:p>
            <a:pPr algn="just"/>
            <a:r>
              <a:rPr lang="en-GB" dirty="0" smtClean="0"/>
              <a:t>Measurement &amp; Indexes - </a:t>
            </a:r>
            <a:r>
              <a:rPr lang="en-GB" b="1" i="1" dirty="0" smtClean="0"/>
              <a:t>Governance by measurement</a:t>
            </a:r>
          </a:p>
          <a:p>
            <a:pPr algn="just"/>
            <a:r>
              <a:rPr lang="en-GB" b="1" i="1" dirty="0" smtClean="0"/>
              <a:t>Turkey</a:t>
            </a:r>
            <a:r>
              <a:rPr lang="en-GB" dirty="0" smtClean="0"/>
              <a:t> – moderate Islam/growth/democracy</a:t>
            </a:r>
          </a:p>
          <a:p>
            <a:pPr algn="just"/>
            <a:r>
              <a:rPr lang="en-GB" dirty="0" smtClean="0"/>
              <a:t>BRICs and Next 11 are recognising </a:t>
            </a:r>
            <a:r>
              <a:rPr lang="en-GB" b="1" i="1" dirty="0" smtClean="0"/>
              <a:t>‘soft power’</a:t>
            </a:r>
          </a:p>
          <a:p>
            <a:pPr algn="just"/>
            <a:r>
              <a:rPr lang="en-GB" b="1" i="1" dirty="0"/>
              <a:t>Latin American intelligentsia</a:t>
            </a:r>
            <a:r>
              <a:rPr lang="en-GB" dirty="0"/>
              <a:t>…US and beyond</a:t>
            </a:r>
          </a:p>
          <a:p>
            <a:pPr algn="just"/>
            <a:endParaRPr lang="en-GB" b="1" i="1" dirty="0"/>
          </a:p>
        </p:txBody>
      </p:sp>
      <p:pic>
        <p:nvPicPr>
          <p:cNvPr id="3074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5768" y="5943600"/>
            <a:ext cx="2705100" cy="8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95999"/>
            <a:ext cx="2479066" cy="6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05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GB" b="1" dirty="0" smtClean="0"/>
              <a:t>Institutions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34" y="990600"/>
            <a:ext cx="8727466" cy="5135563"/>
          </a:xfrm>
        </p:spPr>
        <p:txBody>
          <a:bodyPr/>
          <a:lstStyle/>
          <a:p>
            <a:r>
              <a:rPr lang="en-GB" dirty="0" smtClean="0"/>
              <a:t>For development key institutions still designed to solve the problems of </a:t>
            </a:r>
            <a:r>
              <a:rPr lang="en-GB" b="1" i="1" dirty="0" smtClean="0"/>
              <a:t>mid-20</a:t>
            </a:r>
            <a:r>
              <a:rPr lang="en-GB" b="1" i="1" baseline="30000" dirty="0" smtClean="0"/>
              <a:t>th</a:t>
            </a:r>
            <a:r>
              <a:rPr lang="en-GB" b="1" i="1" dirty="0" smtClean="0"/>
              <a:t> century</a:t>
            </a:r>
          </a:p>
          <a:p>
            <a:r>
              <a:rPr lang="en-GB" dirty="0" smtClean="0"/>
              <a:t>Pressure for change at </a:t>
            </a:r>
            <a:r>
              <a:rPr lang="en-GB" b="1" i="1" dirty="0" smtClean="0"/>
              <a:t>moments of crisis</a:t>
            </a:r>
            <a:r>
              <a:rPr lang="en-GB" dirty="0" smtClean="0"/>
              <a:t>…2008 and G20?</a:t>
            </a:r>
          </a:p>
          <a:p>
            <a:r>
              <a:rPr lang="en-GB" dirty="0"/>
              <a:t>BRICs New </a:t>
            </a:r>
            <a:r>
              <a:rPr lang="en-GB" dirty="0" smtClean="0"/>
              <a:t>Development Bank (</a:t>
            </a:r>
            <a:r>
              <a:rPr lang="en-GB" b="1" i="1" dirty="0" smtClean="0"/>
              <a:t>NDB</a:t>
            </a:r>
            <a:r>
              <a:rPr lang="en-GB" dirty="0" smtClean="0"/>
              <a:t>) and Contingency Reserve Arrangement (</a:t>
            </a:r>
            <a:r>
              <a:rPr lang="en-GB" b="1" i="1" dirty="0" smtClean="0"/>
              <a:t>CRA</a:t>
            </a:r>
            <a:r>
              <a:rPr lang="en-GB" dirty="0" smtClean="0"/>
              <a:t>)</a:t>
            </a:r>
          </a:p>
          <a:p>
            <a:r>
              <a:rPr lang="en-GB" dirty="0" smtClean="0"/>
              <a:t>New </a:t>
            </a:r>
            <a:r>
              <a:rPr lang="en-GB" b="1" i="1" dirty="0" smtClean="0"/>
              <a:t>financial institutions</a:t>
            </a:r>
          </a:p>
          <a:p>
            <a:r>
              <a:rPr lang="en-GB" dirty="0"/>
              <a:t>M</a:t>
            </a:r>
            <a:r>
              <a:rPr lang="en-GB" dirty="0" smtClean="0"/>
              <a:t>ore energy/strategic focus in </a:t>
            </a:r>
            <a:r>
              <a:rPr lang="en-GB" b="1" i="1" dirty="0" smtClean="0"/>
              <a:t>G77 and AU</a:t>
            </a:r>
            <a:r>
              <a:rPr lang="en-GB" dirty="0" smtClean="0"/>
              <a:t>?</a:t>
            </a:r>
          </a:p>
        </p:txBody>
      </p:sp>
      <p:pic>
        <p:nvPicPr>
          <p:cNvPr id="2050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980328"/>
            <a:ext cx="2705100" cy="80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95999"/>
            <a:ext cx="2479066" cy="6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3018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Strategies to Influence the Emerging Order 1?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419600"/>
          </a:xfrm>
        </p:spPr>
        <p:txBody>
          <a:bodyPr/>
          <a:lstStyle/>
          <a:p>
            <a:pPr algn="just"/>
            <a:r>
              <a:rPr lang="en-GB" b="1" i="1" dirty="0" smtClean="0"/>
              <a:t>Material capabilities</a:t>
            </a:r>
          </a:p>
          <a:p>
            <a:pPr lvl="1" algn="just"/>
            <a:r>
              <a:rPr lang="en-GB" dirty="0" smtClean="0"/>
              <a:t>Difficult for individuals/groups to reshape this…unless you are </a:t>
            </a:r>
            <a:r>
              <a:rPr lang="en-GB" b="1" i="1" dirty="0" smtClean="0"/>
              <a:t>Bill Gates</a:t>
            </a:r>
            <a:r>
              <a:rPr lang="en-GB" dirty="0" smtClean="0"/>
              <a:t> (he does)</a:t>
            </a:r>
          </a:p>
          <a:p>
            <a:pPr lvl="1" algn="just"/>
            <a:r>
              <a:rPr lang="en-GB" b="1" i="1" dirty="0" smtClean="0"/>
              <a:t>EU as a ‘unit’</a:t>
            </a:r>
            <a:r>
              <a:rPr lang="en-GB" dirty="0" smtClean="0"/>
              <a:t> on development agenda? But lack of EU voice and reversals…Netherlands. </a:t>
            </a:r>
          </a:p>
          <a:p>
            <a:pPr lvl="1" algn="just"/>
            <a:r>
              <a:rPr lang="en-GB" b="1" i="1" dirty="0" smtClean="0"/>
              <a:t>UK</a:t>
            </a:r>
            <a:r>
              <a:rPr lang="en-GB" dirty="0" smtClean="0"/>
              <a:t> still playing/seeking global leadership role</a:t>
            </a:r>
          </a:p>
          <a:p>
            <a:pPr lvl="1" algn="just"/>
            <a:r>
              <a:rPr lang="en-GB" b="1" i="1" dirty="0" smtClean="0"/>
              <a:t>Brazil</a:t>
            </a:r>
            <a:r>
              <a:rPr lang="en-GB" dirty="0" smtClean="0"/>
              <a:t> appears to have a strategic understanding of how its rising capabilities might be used</a:t>
            </a:r>
            <a:endParaRPr lang="en-GB" dirty="0"/>
          </a:p>
        </p:txBody>
      </p:sp>
      <p:pic>
        <p:nvPicPr>
          <p:cNvPr id="1026" name="Picture 2" descr="Brooks World Poverty Institu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2514600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943600"/>
            <a:ext cx="2705100" cy="76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13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724900" cy="609600"/>
          </a:xfrm>
        </p:spPr>
        <p:txBody>
          <a:bodyPr>
            <a:noAutofit/>
          </a:bodyPr>
          <a:lstStyle/>
          <a:p>
            <a:r>
              <a:rPr lang="en-GB" sz="3500" b="1" dirty="0"/>
              <a:t>Strategies to Influence the Emerging </a:t>
            </a:r>
            <a:r>
              <a:rPr lang="en-GB" sz="3500" b="1" dirty="0" smtClean="0"/>
              <a:t>Order 2?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34" y="685800"/>
            <a:ext cx="8651266" cy="5638800"/>
          </a:xfrm>
        </p:spPr>
        <p:txBody>
          <a:bodyPr>
            <a:normAutofit/>
          </a:bodyPr>
          <a:lstStyle/>
          <a:p>
            <a:r>
              <a:rPr lang="en-GB" b="1" i="1" dirty="0" smtClean="0"/>
              <a:t>Ideas</a:t>
            </a:r>
          </a:p>
          <a:p>
            <a:pPr lvl="1" algn="just"/>
            <a:r>
              <a:rPr lang="en-GB" sz="2400" dirty="0" smtClean="0"/>
              <a:t>Why it’s good to be an academic…lot’s happening</a:t>
            </a:r>
          </a:p>
          <a:p>
            <a:pPr lvl="1" algn="just"/>
            <a:r>
              <a:rPr lang="en-GB" sz="2400" dirty="0" smtClean="0"/>
              <a:t>Especially by links to Southern partners - </a:t>
            </a:r>
            <a:r>
              <a:rPr lang="en-GB" sz="2400" b="1" i="1" dirty="0" smtClean="0"/>
              <a:t>Bangladesh</a:t>
            </a:r>
          </a:p>
          <a:p>
            <a:pPr lvl="1" algn="just"/>
            <a:r>
              <a:rPr lang="en-GB" sz="2400" b="1" i="1" dirty="0" smtClean="0"/>
              <a:t>Social protection</a:t>
            </a:r>
          </a:p>
          <a:p>
            <a:pPr lvl="1" algn="just"/>
            <a:r>
              <a:rPr lang="en-GB" sz="2400" b="1" i="1" dirty="0" smtClean="0"/>
              <a:t>Sustainability</a:t>
            </a:r>
            <a:r>
              <a:rPr lang="en-GB" sz="2400" dirty="0" smtClean="0"/>
              <a:t>…sustainable growth/green growth?</a:t>
            </a:r>
          </a:p>
          <a:p>
            <a:pPr lvl="1" algn="just"/>
            <a:r>
              <a:rPr lang="en-GB" sz="2400" b="1" i="1" dirty="0" smtClean="0"/>
              <a:t>Inclusivity</a:t>
            </a:r>
            <a:r>
              <a:rPr lang="en-GB" sz="2400" dirty="0" smtClean="0"/>
              <a:t>…’leave no one behind’</a:t>
            </a:r>
          </a:p>
          <a:p>
            <a:pPr lvl="1" algn="just"/>
            <a:r>
              <a:rPr lang="en-GB" sz="2400" b="1" i="1" dirty="0" smtClean="0"/>
              <a:t>Inequality</a:t>
            </a:r>
            <a:r>
              <a:rPr lang="en-GB" sz="2400" dirty="0" smtClean="0"/>
              <a:t>…progress on agenda compared to </a:t>
            </a:r>
            <a:r>
              <a:rPr lang="en-GB" sz="2400" b="1" i="1" dirty="0" smtClean="0"/>
              <a:t>human rights</a:t>
            </a:r>
          </a:p>
          <a:p>
            <a:pPr lvl="1"/>
            <a:r>
              <a:rPr lang="en-GB" sz="2400" dirty="0" smtClean="0"/>
              <a:t> </a:t>
            </a:r>
            <a:r>
              <a:rPr lang="en-GB" sz="2400" b="1" i="1" dirty="0" smtClean="0"/>
              <a:t>Measures</a:t>
            </a:r>
            <a:r>
              <a:rPr lang="en-GB" sz="2400" dirty="0" smtClean="0"/>
              <a:t> (goals, targets, indicators) especially of ‘governance’ and ‘institutions’…but from Washington DC ? 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13314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82756"/>
            <a:ext cx="2705100" cy="7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82755"/>
            <a:ext cx="2479066" cy="70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61" y="4650289"/>
            <a:ext cx="22844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1" y="4671166"/>
            <a:ext cx="2819400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blogs.worldbank.org/files/images/wblogo-en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1937" y="4671166"/>
            <a:ext cx="21304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597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34" y="274638"/>
            <a:ext cx="8803666" cy="792162"/>
          </a:xfrm>
        </p:spPr>
        <p:txBody>
          <a:bodyPr>
            <a:noAutofit/>
          </a:bodyPr>
          <a:lstStyle/>
          <a:p>
            <a:r>
              <a:rPr lang="en-GB" sz="3600" b="1" dirty="0"/>
              <a:t>Strategies to Influence the Emerging </a:t>
            </a:r>
            <a:r>
              <a:rPr lang="en-GB" sz="3600" b="1" dirty="0" smtClean="0"/>
              <a:t>Order 3?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GB" b="1" i="1" dirty="0" smtClean="0"/>
              <a:t>Institutions</a:t>
            </a:r>
          </a:p>
          <a:p>
            <a:pPr lvl="1" algn="just"/>
            <a:r>
              <a:rPr lang="en-GB" b="1" i="1" dirty="0" smtClean="0"/>
              <a:t>UN is very ‘sticky’</a:t>
            </a:r>
            <a:r>
              <a:rPr lang="en-GB" dirty="0" smtClean="0"/>
              <a:t>...sclerotic…support UNA?</a:t>
            </a:r>
          </a:p>
          <a:p>
            <a:pPr lvl="1" algn="just"/>
            <a:r>
              <a:rPr lang="en-GB" b="1" i="1" dirty="0" smtClean="0"/>
              <a:t>IFIs</a:t>
            </a:r>
            <a:r>
              <a:rPr lang="en-GB" dirty="0" smtClean="0"/>
              <a:t>…reform or slide towards financial irrelevance?</a:t>
            </a:r>
          </a:p>
          <a:p>
            <a:pPr lvl="1" algn="just"/>
            <a:r>
              <a:rPr lang="en-GB" dirty="0" smtClean="0"/>
              <a:t>Evolving - </a:t>
            </a:r>
            <a:r>
              <a:rPr lang="en-GB" b="1" i="1" dirty="0" smtClean="0"/>
              <a:t>chaos or multi-multilateralism</a:t>
            </a:r>
            <a:r>
              <a:rPr lang="en-GB" dirty="0" smtClean="0"/>
              <a:t>?</a:t>
            </a:r>
          </a:p>
          <a:p>
            <a:pPr lvl="1" algn="just"/>
            <a:r>
              <a:rPr lang="en-GB" b="1" i="1" dirty="0" smtClean="0"/>
              <a:t>BRICs and BRICS, G20 (and L20), 3G, g20</a:t>
            </a:r>
          </a:p>
          <a:p>
            <a:pPr lvl="1" algn="just"/>
            <a:r>
              <a:rPr lang="en-GB" b="1" i="1" dirty="0" smtClean="0"/>
              <a:t>NGOs</a:t>
            </a:r>
            <a:r>
              <a:rPr lang="en-GB" dirty="0" smtClean="0"/>
              <a:t>…for me INGOs now too professional and donor-centric. Return to the grassroots?</a:t>
            </a:r>
          </a:p>
          <a:p>
            <a:pPr lvl="1" algn="just"/>
            <a:r>
              <a:rPr lang="en-GB" b="1" i="1" dirty="0" smtClean="0"/>
              <a:t>Social media</a:t>
            </a:r>
            <a:r>
              <a:rPr lang="en-GB" dirty="0" smtClean="0"/>
              <a:t>, crowd-power…Arab Spring with all change/no change</a:t>
            </a:r>
          </a:p>
          <a:p>
            <a:pPr lvl="1"/>
            <a:endParaRPr lang="en-GB" dirty="0"/>
          </a:p>
        </p:txBody>
      </p:sp>
      <p:pic>
        <p:nvPicPr>
          <p:cNvPr id="14338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867400"/>
            <a:ext cx="27051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5943601"/>
            <a:ext cx="2326666" cy="84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73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96300" cy="50292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Development looked in relative </a:t>
            </a:r>
            <a:r>
              <a:rPr lang="en-GB" b="1" i="1" dirty="0" smtClean="0"/>
              <a:t>gridlock in 2010</a:t>
            </a:r>
            <a:r>
              <a:rPr lang="en-GB" dirty="0" smtClean="0"/>
              <a:t>…stuck in the 20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</a:p>
          <a:p>
            <a:pPr lvl="1" algn="just"/>
            <a:r>
              <a:rPr lang="en-GB" dirty="0"/>
              <a:t>Aid-centric and the MDGs </a:t>
            </a:r>
            <a:r>
              <a:rPr lang="en-GB" dirty="0" smtClean="0"/>
              <a:t>agenda</a:t>
            </a:r>
          </a:p>
          <a:p>
            <a:pPr lvl="1" algn="just"/>
            <a:r>
              <a:rPr lang="en-GB" dirty="0" smtClean="0"/>
              <a:t>World Bank leading…and UN struggling</a:t>
            </a:r>
          </a:p>
          <a:p>
            <a:pPr algn="just"/>
            <a:r>
              <a:rPr lang="en-GB" dirty="0" smtClean="0"/>
              <a:t>But, clear that </a:t>
            </a:r>
            <a:r>
              <a:rPr lang="en-GB" b="1" i="1" dirty="0" smtClean="0"/>
              <a:t>change is underway in 2014</a:t>
            </a:r>
          </a:p>
          <a:p>
            <a:pPr lvl="1" algn="just"/>
            <a:r>
              <a:rPr lang="en-GB" dirty="0"/>
              <a:t>C</a:t>
            </a:r>
            <a:r>
              <a:rPr lang="en-GB" dirty="0" smtClean="0"/>
              <a:t>hoices for </a:t>
            </a:r>
            <a:r>
              <a:rPr lang="en-GB" b="1" i="1" dirty="0" smtClean="0"/>
              <a:t>development finance</a:t>
            </a:r>
          </a:p>
          <a:p>
            <a:pPr lvl="1" algn="just"/>
            <a:r>
              <a:rPr lang="en-GB" dirty="0" smtClean="0"/>
              <a:t> </a:t>
            </a:r>
            <a:r>
              <a:rPr lang="en-GB" b="1" i="1" dirty="0" smtClean="0"/>
              <a:t>New ideas</a:t>
            </a:r>
            <a:r>
              <a:rPr lang="en-GB" dirty="0" smtClean="0"/>
              <a:t> on agenda: sustainability, inequality, inclusiveness, effective institutions</a:t>
            </a:r>
          </a:p>
          <a:p>
            <a:pPr lvl="1" algn="just"/>
            <a:r>
              <a:rPr lang="en-GB" b="1" i="1" dirty="0" smtClean="0"/>
              <a:t>New institutions</a:t>
            </a:r>
            <a:r>
              <a:rPr lang="en-GB" dirty="0" smtClean="0"/>
              <a:t>: NDB, CRA, AIIB</a:t>
            </a:r>
            <a:r>
              <a:rPr lang="en-GB" b="1" i="1" dirty="0" smtClean="0"/>
              <a:t> </a:t>
            </a:r>
          </a:p>
          <a:p>
            <a:pPr algn="just"/>
            <a:r>
              <a:rPr lang="en-GB" dirty="0" smtClean="0"/>
              <a:t>Could 2015 be a </a:t>
            </a:r>
            <a:r>
              <a:rPr lang="en-GB" b="1" i="1" dirty="0" smtClean="0"/>
              <a:t>tipping point? </a:t>
            </a:r>
            <a:r>
              <a:rPr lang="en-GB" dirty="0" smtClean="0"/>
              <a:t>It may be.</a:t>
            </a:r>
            <a:endParaRPr lang="en-GB" b="1" i="1" dirty="0" smtClean="0"/>
          </a:p>
          <a:p>
            <a:pPr algn="just"/>
            <a:r>
              <a:rPr lang="en-GB" b="1" i="1" dirty="0" smtClean="0"/>
              <a:t>I am optimistic</a:t>
            </a:r>
            <a:r>
              <a:rPr lang="en-GB" dirty="0" smtClean="0"/>
              <a:t>…naïve? Chinese/Brazilian/Turkish &amp; other duplicity replaces US/European duplicity?</a:t>
            </a:r>
            <a:endParaRPr lang="en-GB" b="1" i="1" dirty="0"/>
          </a:p>
        </p:txBody>
      </p:sp>
      <p:pic>
        <p:nvPicPr>
          <p:cNvPr id="15362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80329"/>
            <a:ext cx="27051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5980329"/>
            <a:ext cx="2326666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011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GB" b="1" dirty="0"/>
              <a:t>R</a:t>
            </a:r>
            <a:r>
              <a:rPr lang="en-GB" b="1" dirty="0" smtClean="0"/>
              <a:t>eferences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487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Banks</a:t>
            </a:r>
            <a:r>
              <a:rPr lang="en-GB" dirty="0" smtClean="0"/>
              <a:t>, N., Hulme, D. and Edwards, M. (2015) ‘NGOs, States and donors revisited: Still too close for comfort?’, </a:t>
            </a:r>
            <a:r>
              <a:rPr lang="en-GB" b="1" i="1" dirty="0" smtClean="0"/>
              <a:t>World </a:t>
            </a:r>
            <a:r>
              <a:rPr lang="en-GB" b="1" i="1" dirty="0"/>
              <a:t>Development</a:t>
            </a:r>
            <a:r>
              <a:rPr lang="en-GB" dirty="0"/>
              <a:t> </a:t>
            </a:r>
            <a:r>
              <a:rPr lang="en-GB" dirty="0" smtClean="0"/>
              <a:t>66(2), 707 – 718. </a:t>
            </a:r>
            <a:endParaRPr lang="en-GB" dirty="0"/>
          </a:p>
          <a:p>
            <a:pPr algn="just"/>
            <a:r>
              <a:rPr lang="en-GB" dirty="0" smtClean="0"/>
              <a:t>David Hulme (2010 and 2015) </a:t>
            </a:r>
            <a:r>
              <a:rPr lang="en-GB" b="1" i="1" dirty="0" smtClean="0"/>
              <a:t>Global Poverty: How Global Governance is Failing the Poor</a:t>
            </a:r>
            <a:r>
              <a:rPr lang="en-GB" dirty="0" smtClean="0"/>
              <a:t>, </a:t>
            </a:r>
            <a:r>
              <a:rPr lang="en-GB" dirty="0"/>
              <a:t>London : Routledge </a:t>
            </a:r>
            <a:endParaRPr lang="en-GB" dirty="0" smtClean="0"/>
          </a:p>
          <a:p>
            <a:pPr algn="just"/>
            <a:r>
              <a:rPr lang="en-GB" dirty="0"/>
              <a:t>Emma </a:t>
            </a:r>
            <a:r>
              <a:rPr lang="en-GB" dirty="0" err="1"/>
              <a:t>Mawdsley</a:t>
            </a:r>
            <a:r>
              <a:rPr lang="en-GB" dirty="0"/>
              <a:t> (2012) </a:t>
            </a:r>
            <a:r>
              <a:rPr lang="en-GB" b="1" i="1" dirty="0"/>
              <a:t>From Recipients to Donors: Emerging Powers and the Changing Development Landscape</a:t>
            </a:r>
            <a:r>
              <a:rPr lang="en-GB" i="1" dirty="0"/>
              <a:t>, </a:t>
            </a:r>
            <a:r>
              <a:rPr lang="en-GB" dirty="0"/>
              <a:t>London : </a:t>
            </a:r>
            <a:r>
              <a:rPr lang="en-GB" dirty="0" smtClean="0"/>
              <a:t>Zed</a:t>
            </a:r>
            <a:endParaRPr lang="en-GB" i="1" dirty="0" smtClean="0"/>
          </a:p>
          <a:p>
            <a:pPr algn="just"/>
            <a:r>
              <a:rPr lang="en-GB" dirty="0" err="1" smtClean="0"/>
              <a:t>Vom</a:t>
            </a:r>
            <a:r>
              <a:rPr lang="en-GB" dirty="0" smtClean="0"/>
              <a:t> </a:t>
            </a:r>
            <a:r>
              <a:rPr lang="en-GB" dirty="0" err="1" smtClean="0"/>
              <a:t>Hau</a:t>
            </a:r>
            <a:r>
              <a:rPr lang="en-GB" dirty="0" smtClean="0"/>
              <a:t>, M., Scott</a:t>
            </a:r>
            <a:r>
              <a:rPr lang="en-GB" dirty="0"/>
              <a:t>, </a:t>
            </a:r>
            <a:r>
              <a:rPr lang="en-GB" dirty="0" smtClean="0"/>
              <a:t>J. and Hulme, D. (2012) </a:t>
            </a:r>
            <a:r>
              <a:rPr lang="en-GB" dirty="0"/>
              <a:t>‘Beyond the </a:t>
            </a:r>
            <a:r>
              <a:rPr lang="en-GB" dirty="0" smtClean="0"/>
              <a:t>BRICs</a:t>
            </a:r>
            <a:r>
              <a:rPr lang="en-GB" dirty="0"/>
              <a:t>: </a:t>
            </a:r>
            <a:r>
              <a:rPr lang="en-GB" dirty="0" smtClean="0"/>
              <a:t>Alternative strategies of influence in the global politics of development’, </a:t>
            </a:r>
            <a:r>
              <a:rPr lang="en-GB" b="1" i="1" dirty="0" smtClean="0"/>
              <a:t>European Journal of Development Research</a:t>
            </a:r>
            <a:r>
              <a:rPr lang="en-GB" dirty="0" smtClean="0"/>
              <a:t>, 24, 187 – 204. </a:t>
            </a:r>
          </a:p>
          <a:p>
            <a:pPr algn="just"/>
            <a:r>
              <a:rPr lang="en-GB" dirty="0"/>
              <a:t>IRIBA website: </a:t>
            </a:r>
            <a:r>
              <a:rPr lang="en-GB" dirty="0">
                <a:hlinkClick r:id="rId2"/>
              </a:rPr>
              <a:t>http://www.brazil4africa.org</a:t>
            </a:r>
            <a:r>
              <a:rPr lang="en-GB" dirty="0"/>
              <a:t> </a:t>
            </a:r>
          </a:p>
          <a:p>
            <a:pPr algn="just"/>
            <a:r>
              <a:rPr lang="en-GB" dirty="0"/>
              <a:t>My World website: </a:t>
            </a: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  <a:hlinkClick r:id="rId3"/>
              </a:rPr>
              <a:t>http://</a:t>
            </a:r>
            <a:r>
              <a:rPr lang="en-GB" u="sng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3"/>
              </a:rPr>
              <a:t>vote.myworld2015.org</a:t>
            </a:r>
            <a:r>
              <a:rPr lang="en-GB" dirty="0" smtClean="0"/>
              <a:t>  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6386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06621"/>
            <a:ext cx="27051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5980329"/>
            <a:ext cx="2326666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768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7200" i="1" dirty="0" smtClean="0"/>
          </a:p>
          <a:p>
            <a:pPr marL="0" indent="0" algn="ctr">
              <a:buNone/>
            </a:pPr>
            <a:r>
              <a:rPr lang="en-GB" sz="7200" i="1" dirty="0" smtClean="0"/>
              <a:t>Thank You</a:t>
            </a:r>
            <a:endParaRPr lang="en-GB" sz="7200" i="1" dirty="0"/>
          </a:p>
        </p:txBody>
      </p:sp>
      <p:pic>
        <p:nvPicPr>
          <p:cNvPr id="17410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9214" y="5980329"/>
            <a:ext cx="27051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5980329"/>
            <a:ext cx="2326666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194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Development – the Great Escape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64163"/>
          </a:xfrm>
        </p:spPr>
        <p:txBody>
          <a:bodyPr>
            <a:normAutofit/>
          </a:bodyPr>
          <a:lstStyle/>
          <a:p>
            <a:r>
              <a:rPr lang="en-GB" dirty="0" smtClean="0"/>
              <a:t>How is humanity doing?</a:t>
            </a:r>
          </a:p>
          <a:p>
            <a:r>
              <a:rPr lang="en-GB" dirty="0" smtClean="0"/>
              <a:t>Incomes up, life expectancy up, human development up…best time to be born!</a:t>
            </a:r>
          </a:p>
          <a:p>
            <a:r>
              <a:rPr lang="en-GB" dirty="0" smtClean="0"/>
              <a:t>But, spiralling inequality and unsustainability</a:t>
            </a:r>
          </a:p>
          <a:p>
            <a:endParaRPr lang="en-GB" dirty="0"/>
          </a:p>
        </p:txBody>
      </p:sp>
      <p:pic>
        <p:nvPicPr>
          <p:cNvPr id="11266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7051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96000"/>
            <a:ext cx="2479066" cy="69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Product Detail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836" y="3200399"/>
            <a:ext cx="3124200" cy="282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roduct Detai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399"/>
            <a:ext cx="3048000" cy="282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Product Detail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00400"/>
            <a:ext cx="2971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84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GB" b="1" dirty="0" smtClean="0"/>
              <a:t>Global governance and gridlock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34" y="762000"/>
            <a:ext cx="8879866" cy="54864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Gridlock: Why Global Cooperation is Failing when we need it  most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sz="2800" dirty="0" smtClean="0"/>
              <a:t>Key idea in IR of </a:t>
            </a:r>
            <a:r>
              <a:rPr lang="en-GB" sz="2800" b="1" i="1" dirty="0" smtClean="0"/>
              <a:t>Gridlock</a:t>
            </a:r>
            <a:r>
              <a:rPr lang="en-GB" sz="2800" dirty="0" smtClean="0"/>
              <a:t> – security, trade, environment</a:t>
            </a:r>
          </a:p>
          <a:p>
            <a:r>
              <a:rPr lang="en-GB" sz="2800" dirty="0" smtClean="0"/>
              <a:t>But, this is </a:t>
            </a:r>
            <a:r>
              <a:rPr lang="en-GB" sz="2800" b="1" i="1" dirty="0" smtClean="0"/>
              <a:t>not the case for development</a:t>
            </a:r>
            <a:r>
              <a:rPr lang="en-GB" sz="2800" dirty="0" smtClean="0"/>
              <a:t> – major changes</a:t>
            </a:r>
            <a:endParaRPr lang="en-GB" sz="2800" dirty="0"/>
          </a:p>
        </p:txBody>
      </p:sp>
      <p:pic>
        <p:nvPicPr>
          <p:cNvPr id="10242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19800"/>
            <a:ext cx="27051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19799"/>
            <a:ext cx="2326666" cy="77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home\user\camera\IMG-20141117-011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219200"/>
            <a:ext cx="48577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5815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The global order and development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61" y="1600200"/>
            <a:ext cx="8826239" cy="51897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r>
              <a:rPr lang="en-GB" sz="1200" dirty="0" smtClean="0"/>
              <a:t>1) A New AU Headquarters in Addis Ababa built </a:t>
            </a:r>
          </a:p>
          <a:p>
            <a:pPr marL="0" indent="0">
              <a:buNone/>
            </a:pPr>
            <a:r>
              <a:rPr lang="en-GB" sz="1200" dirty="0" smtClean="0"/>
              <a:t>and donated by China;                                         2) Gulen Movement School in Pakistan; </a:t>
            </a:r>
          </a:p>
          <a:p>
            <a:pPr marL="0" indent="0">
              <a:buNone/>
            </a:pPr>
            <a:r>
              <a:rPr lang="en-GB" sz="1200" dirty="0"/>
              <a:t> </a:t>
            </a:r>
            <a:r>
              <a:rPr lang="en-GB" sz="1200" dirty="0" smtClean="0"/>
              <a:t>                                                                3)  </a:t>
            </a:r>
            <a:r>
              <a:rPr lang="en-GB" sz="1200" dirty="0"/>
              <a:t>President </a:t>
            </a:r>
            <a:r>
              <a:rPr lang="en-GB" sz="1200" dirty="0" err="1" smtClean="0"/>
              <a:t>Rousseff</a:t>
            </a:r>
            <a:r>
              <a:rPr lang="en-GB" sz="1200" dirty="0" smtClean="0"/>
              <a:t> </a:t>
            </a:r>
            <a:r>
              <a:rPr lang="en-GB" sz="1200" dirty="0"/>
              <a:t>of Brazil and her Nigerian counterpart Goodluck Jonathan in Abuja, Nigeria</a:t>
            </a:r>
          </a:p>
          <a:p>
            <a:pPr marL="0" indent="0">
              <a:buNone/>
            </a:pPr>
            <a:endParaRPr lang="en-GB" sz="1200" dirty="0" smtClean="0"/>
          </a:p>
        </p:txBody>
      </p:sp>
      <p:pic>
        <p:nvPicPr>
          <p:cNvPr id="9218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80328"/>
            <a:ext cx="2705100" cy="80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5980329"/>
            <a:ext cx="2326666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timeslive.co.za/incoming/2012/01/27/au-hq.jpg/ALTERNATES/crop_630x400/AU+H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561" y="1295400"/>
            <a:ext cx="303503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8-girl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266382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en.mercopress.com/data/cache/noticias/39450/0x0/dilma-goodluc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295400"/>
            <a:ext cx="3013077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5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Global governance and development: times of change in finance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7661"/>
            <a:ext cx="8420100" cy="5257800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 smtClean="0"/>
              <a:t>End of the World Bank/IMF control on finance</a:t>
            </a:r>
          </a:p>
          <a:p>
            <a:r>
              <a:rPr lang="en-GB" sz="9600" dirty="0" smtClean="0"/>
              <a:t>New Development Bank and Contingency </a:t>
            </a:r>
          </a:p>
          <a:p>
            <a:pPr marL="0" indent="0">
              <a:buNone/>
            </a:pPr>
            <a:r>
              <a:rPr lang="en-GB" sz="9600" dirty="0" smtClean="0"/>
              <a:t>Reserve Agreement (BRICS)</a:t>
            </a:r>
          </a:p>
          <a:p>
            <a:r>
              <a:rPr lang="en-GB" sz="9600" dirty="0" smtClean="0"/>
              <a:t>Asian Infrastructure Investment Bank</a:t>
            </a:r>
          </a:p>
          <a:p>
            <a:r>
              <a:rPr lang="en-GB" sz="9600" dirty="0" smtClean="0"/>
              <a:t>Mega-bilateral funds for infrastructure</a:t>
            </a:r>
            <a:endParaRPr lang="en-GB" sz="8000" dirty="0" smtClean="0"/>
          </a:p>
          <a:p>
            <a:endParaRPr lang="en-GB" sz="8000" dirty="0"/>
          </a:p>
          <a:p>
            <a:pPr marL="0" indent="0">
              <a:buNone/>
            </a:pPr>
            <a:r>
              <a:rPr lang="en-GB" sz="8000" dirty="0" smtClean="0"/>
              <a:t>- China US$20 Billion for India (5 years)</a:t>
            </a:r>
          </a:p>
          <a:p>
            <a:pPr marL="0" indent="0">
              <a:buNone/>
            </a:pPr>
            <a:r>
              <a:rPr lang="en-GB" sz="8000" dirty="0" smtClean="0"/>
              <a:t>- Japan US$35 billion for India (5years)</a:t>
            </a:r>
          </a:p>
          <a:p>
            <a:pPr marL="0" indent="0">
              <a:buNone/>
            </a:pPr>
            <a:r>
              <a:rPr lang="en-GB" sz="8000" dirty="0" smtClean="0"/>
              <a:t>- China US$1.5 billion for Sri Lanka </a:t>
            </a:r>
          </a:p>
          <a:p>
            <a:pPr marL="0" indent="0">
              <a:buNone/>
            </a:pPr>
            <a:r>
              <a:rPr lang="en-GB" sz="8000" dirty="0" smtClean="0"/>
              <a:t>- India US$2.6 billion for Nepal</a:t>
            </a:r>
          </a:p>
          <a:p>
            <a:pPr marL="0" indent="0">
              <a:buNone/>
            </a:pPr>
            <a:r>
              <a:rPr lang="en-GB" sz="8000" dirty="0" smtClean="0"/>
              <a:t>- Brazil US$1.5 billion for African agriculture</a:t>
            </a:r>
          </a:p>
          <a:p>
            <a:pPr marL="0" indent="0">
              <a:buNone/>
            </a:pPr>
            <a:endParaRPr lang="en-GB" sz="6200" dirty="0" smtClean="0"/>
          </a:p>
          <a:p>
            <a:pPr marL="0" indent="0">
              <a:buNone/>
            </a:pPr>
            <a:endParaRPr lang="en-GB" sz="6200" dirty="0"/>
          </a:p>
          <a:p>
            <a:pPr marL="0" indent="0">
              <a:buNone/>
            </a:pPr>
            <a:endParaRPr lang="en-GB" sz="62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1300" dirty="0" smtClean="0"/>
              <a:t>		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1300" dirty="0"/>
              <a:t> </a:t>
            </a:r>
            <a:r>
              <a:rPr lang="en-GB" sz="1300" dirty="0" smtClean="0"/>
              <a:t>             </a:t>
            </a: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300" dirty="0" smtClean="0">
                <a:solidFill>
                  <a:srgbClr val="FF0000"/>
                </a:solidFill>
              </a:rPr>
              <a:t>                          				</a:t>
            </a: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</a:rPr>
              <a:t>	</a:t>
            </a:r>
            <a:r>
              <a:rPr lang="en-GB" sz="1900" dirty="0" smtClean="0">
                <a:solidFill>
                  <a:srgbClr val="FF0000"/>
                </a:solidFill>
              </a:rPr>
              <a:t>			</a:t>
            </a: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</a:rPr>
              <a:t>				           </a:t>
            </a:r>
            <a:r>
              <a:rPr lang="en-GB" sz="1900" dirty="0" smtClean="0"/>
              <a:t> BRICS leaders celebrating NDB creation  &amp; the Contingency Reserve Arrangement (CRA) in </a:t>
            </a:r>
            <a:r>
              <a:rPr lang="en-GB" sz="1900" dirty="0"/>
              <a:t>Fortaleza July 15, </a:t>
            </a:r>
            <a:r>
              <a:rPr lang="en-GB" sz="1900" dirty="0" smtClean="0"/>
              <a:t>2014. </a:t>
            </a:r>
            <a:endParaRPr lang="en-GB" sz="1900" dirty="0"/>
          </a:p>
        </p:txBody>
      </p:sp>
      <p:pic>
        <p:nvPicPr>
          <p:cNvPr id="8194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324600"/>
            <a:ext cx="2705100" cy="46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324600"/>
            <a:ext cx="2326666" cy="4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(L-R) Russian President Vladimir Putin, Indian Prime Minister Narendra Modi, Brazilian President Dilma Rousseff, Chinese President Xi Jinping and South African President Jacob Zuma smile at a group photo session during the 6th BRICS summit in Fortaleza July 15, 2014. REUTERS/Nacho Do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3550" y="2236840"/>
            <a:ext cx="3810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947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Global governance and development: times of change in </a:t>
            </a:r>
            <a:r>
              <a:rPr lang="en-GB" b="1" dirty="0" smtClean="0"/>
              <a:t>agenda-setting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The aid-focussed MDGs are morphing into the </a:t>
            </a:r>
            <a:r>
              <a:rPr lang="en-GB" b="1" i="1" dirty="0" smtClean="0"/>
              <a:t>truly global</a:t>
            </a:r>
            <a:r>
              <a:rPr lang="en-GB" dirty="0" smtClean="0"/>
              <a:t> Sustainable Development Goals</a:t>
            </a:r>
          </a:p>
          <a:p>
            <a:pPr algn="just"/>
            <a:r>
              <a:rPr lang="en-GB" dirty="0" smtClean="0"/>
              <a:t>The SDGs have been shaped by ‘Southern’ voices, Rio+20, Brazil, and G77 not just OECD/G7</a:t>
            </a:r>
          </a:p>
          <a:p>
            <a:pPr lvl="1" algn="just"/>
            <a:r>
              <a:rPr lang="en-GB" b="1" i="1" dirty="0" smtClean="0"/>
              <a:t>Sustainability</a:t>
            </a:r>
          </a:p>
          <a:p>
            <a:pPr lvl="1" algn="just"/>
            <a:r>
              <a:rPr lang="en-GB" b="1" i="1" dirty="0" smtClean="0"/>
              <a:t>Inequality</a:t>
            </a:r>
          </a:p>
          <a:p>
            <a:pPr lvl="1" algn="just"/>
            <a:r>
              <a:rPr lang="en-GB" b="1" i="1" dirty="0" smtClean="0"/>
              <a:t>Means of Implementation</a:t>
            </a:r>
          </a:p>
          <a:p>
            <a:pPr lvl="1" algn="just"/>
            <a:r>
              <a:rPr lang="en-GB" dirty="0" smtClean="0"/>
              <a:t>Broaden and strengthen participation of developing countries in </a:t>
            </a:r>
            <a:r>
              <a:rPr lang="en-GB" b="1" i="1" dirty="0" smtClean="0"/>
              <a:t>global governance</a:t>
            </a:r>
          </a:p>
          <a:p>
            <a:pPr lvl="1" algn="just"/>
            <a:r>
              <a:rPr lang="en-GB" dirty="0" smtClean="0"/>
              <a:t>Common but differentiated responsibilities (</a:t>
            </a:r>
            <a:r>
              <a:rPr lang="en-GB" b="1" i="1" dirty="0" smtClean="0"/>
              <a:t>CBDR</a:t>
            </a:r>
            <a:r>
              <a:rPr lang="en-GB" dirty="0" smtClean="0"/>
              <a:t>)?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7170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19800"/>
            <a:ext cx="2705100" cy="77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19799"/>
            <a:ext cx="2326666" cy="77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812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Global governance and development: times of </a:t>
            </a:r>
            <a:r>
              <a:rPr lang="en-GB" sz="3600" b="1" dirty="0" smtClean="0"/>
              <a:t>change in multilateral structures?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b="1" i="1" dirty="0" smtClean="0"/>
              <a:t>Less progress</a:t>
            </a:r>
            <a:r>
              <a:rPr lang="en-GB" dirty="0" smtClean="0"/>
              <a:t> – higher level positions for emerging powers (e.g. Chief Economist WB) but governance not really tackled</a:t>
            </a:r>
          </a:p>
          <a:p>
            <a:pPr algn="just"/>
            <a:r>
              <a:rPr lang="en-GB" dirty="0" smtClean="0"/>
              <a:t>Great hope of </a:t>
            </a:r>
            <a:r>
              <a:rPr lang="en-GB" b="1" i="1" dirty="0" smtClean="0"/>
              <a:t>G20</a:t>
            </a:r>
            <a:r>
              <a:rPr lang="en-GB" dirty="0" smtClean="0"/>
              <a:t>…stalled…slow to evolve?</a:t>
            </a:r>
          </a:p>
          <a:p>
            <a:pPr algn="just"/>
            <a:r>
              <a:rPr lang="en-GB" dirty="0" smtClean="0"/>
              <a:t>But, </a:t>
            </a:r>
            <a:r>
              <a:rPr lang="en-GB" b="1" i="1" dirty="0" smtClean="0"/>
              <a:t>competition</a:t>
            </a:r>
            <a:r>
              <a:rPr lang="en-GB" dirty="0" smtClean="0"/>
              <a:t> from BRICS ND Bank and </a:t>
            </a:r>
            <a:r>
              <a:rPr lang="en-GB" dirty="0"/>
              <a:t>Contingency Reserve Arrangement (CRA)</a:t>
            </a:r>
          </a:p>
          <a:p>
            <a:pPr algn="just"/>
            <a:r>
              <a:rPr lang="en-GB" dirty="0" smtClean="0"/>
              <a:t>‘In the future people will talk of </a:t>
            </a:r>
            <a:r>
              <a:rPr lang="en-GB" b="1" i="1" dirty="0" smtClean="0"/>
              <a:t>the Porto Allegre Institutions</a:t>
            </a:r>
            <a:r>
              <a:rPr lang="en-GB" dirty="0" smtClean="0"/>
              <a:t> in the same way as the Bretton Woods Institutions’</a:t>
            </a:r>
          </a:p>
          <a:p>
            <a:endParaRPr lang="en-GB" dirty="0"/>
          </a:p>
        </p:txBody>
      </p:sp>
      <p:pic>
        <p:nvPicPr>
          <p:cNvPr id="6146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5998"/>
            <a:ext cx="2705100" cy="6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95999"/>
            <a:ext cx="2326666" cy="6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238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GB" b="1" dirty="0" smtClean="0"/>
              <a:t>What is driving change?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r>
              <a:rPr lang="en-GB" dirty="0" smtClean="0"/>
              <a:t>Robert Cox’s International Political Economy framework suggests we look at</a:t>
            </a:r>
          </a:p>
          <a:p>
            <a:pPr lvl="1"/>
            <a:r>
              <a:rPr lang="en-GB" b="1" i="1" dirty="0" smtClean="0"/>
              <a:t>Material capabilities</a:t>
            </a:r>
            <a:r>
              <a:rPr lang="en-GB" dirty="0" smtClean="0"/>
              <a:t>…productive and destructive capabilities</a:t>
            </a:r>
          </a:p>
          <a:p>
            <a:pPr lvl="1"/>
            <a:r>
              <a:rPr lang="en-GB" b="1" i="1" dirty="0" smtClean="0"/>
              <a:t>Ideas</a:t>
            </a:r>
            <a:r>
              <a:rPr lang="en-GB" dirty="0" smtClean="0"/>
              <a:t>…concepts, theories, narratives, mental constructs</a:t>
            </a:r>
          </a:p>
          <a:p>
            <a:pPr lvl="1"/>
            <a:r>
              <a:rPr lang="en-GB" b="1" i="1" dirty="0" smtClean="0"/>
              <a:t>Institutions</a:t>
            </a:r>
            <a:r>
              <a:rPr lang="en-GB" dirty="0" smtClean="0"/>
              <a:t>…authoritative organizations, epistemic communities</a:t>
            </a:r>
          </a:p>
          <a:p>
            <a:pPr marL="457200" lvl="1" indent="0">
              <a:buNone/>
            </a:pPr>
            <a:r>
              <a:rPr lang="en-GB" dirty="0" smtClean="0"/>
              <a:t>These interact and re-shape each other - often seeking to maintain existing structures </a:t>
            </a:r>
          </a:p>
        </p:txBody>
      </p:sp>
      <p:pic>
        <p:nvPicPr>
          <p:cNvPr id="5122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8900" y="6019800"/>
            <a:ext cx="27051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19799"/>
            <a:ext cx="2326666" cy="77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92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Material capabilities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Rise of the </a:t>
            </a:r>
            <a:r>
              <a:rPr lang="en-GB" b="1" i="1" dirty="0" smtClean="0"/>
              <a:t>BRICs</a:t>
            </a:r>
            <a:r>
              <a:rPr lang="en-GB" dirty="0" smtClean="0"/>
              <a:t> is changing everything</a:t>
            </a:r>
          </a:p>
          <a:p>
            <a:pPr algn="just"/>
            <a:r>
              <a:rPr lang="en-GB" b="1" i="1" dirty="0" smtClean="0"/>
              <a:t>China</a:t>
            </a:r>
            <a:r>
              <a:rPr lang="en-GB" dirty="0" smtClean="0"/>
              <a:t> - FAGIA pledge of US$190 billion</a:t>
            </a:r>
          </a:p>
          <a:p>
            <a:pPr algn="just"/>
            <a:r>
              <a:rPr lang="en-GB" b="1" i="1" dirty="0" smtClean="0"/>
              <a:t>Brazil</a:t>
            </a:r>
            <a:r>
              <a:rPr lang="en-GB" dirty="0" smtClean="0"/>
              <a:t> – active in region, Africa and beyond</a:t>
            </a:r>
          </a:p>
          <a:p>
            <a:pPr algn="just"/>
            <a:r>
              <a:rPr lang="en-GB" b="1" i="1" dirty="0" smtClean="0"/>
              <a:t>India</a:t>
            </a:r>
            <a:r>
              <a:rPr lang="en-GB" dirty="0" smtClean="0"/>
              <a:t> – dozing giant…lacks foreign policy?</a:t>
            </a:r>
          </a:p>
          <a:p>
            <a:pPr algn="just"/>
            <a:r>
              <a:rPr lang="en-GB" b="1" i="1" dirty="0" smtClean="0"/>
              <a:t>Russia</a:t>
            </a:r>
            <a:r>
              <a:rPr lang="en-GB" dirty="0" smtClean="0"/>
              <a:t> – ‘bad boy’, does not do development?</a:t>
            </a:r>
          </a:p>
          <a:p>
            <a:pPr algn="just"/>
            <a:r>
              <a:rPr lang="en-GB" b="1" i="1" dirty="0" smtClean="0"/>
              <a:t>Next 11</a:t>
            </a:r>
            <a:r>
              <a:rPr lang="en-GB" dirty="0" smtClean="0"/>
              <a:t> or emerging middle powers – Turkey, Indonesia, South Africa, Nigeria…Bangladesh</a:t>
            </a:r>
          </a:p>
          <a:p>
            <a:pPr algn="just"/>
            <a:r>
              <a:rPr lang="en-GB" dirty="0" smtClean="0"/>
              <a:t>But (</a:t>
            </a:r>
            <a:r>
              <a:rPr lang="en-GB" dirty="0" err="1" smtClean="0"/>
              <a:t>i</a:t>
            </a:r>
            <a:r>
              <a:rPr lang="en-GB" dirty="0" smtClean="0"/>
              <a:t>) do not write off USA (Nye): 1941-2041</a:t>
            </a:r>
          </a:p>
          <a:p>
            <a:pPr algn="just"/>
            <a:r>
              <a:rPr lang="en-GB" dirty="0" smtClean="0"/>
              <a:t>But (ii) a backdrop of </a:t>
            </a:r>
            <a:r>
              <a:rPr lang="en-GB" b="1" i="1" dirty="0" smtClean="0"/>
              <a:t>climate change</a:t>
            </a:r>
            <a:endParaRPr lang="en-GB" dirty="0"/>
          </a:p>
        </p:txBody>
      </p:sp>
      <p:pic>
        <p:nvPicPr>
          <p:cNvPr id="4098" name="Picture 2" descr="http://www.effective-states.org/wp-content/uploads/2014/03/ESID_logo_72dpi_RGB_F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705100" cy="84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rooks World Poverty Institu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934" y="6095999"/>
            <a:ext cx="2326666" cy="6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616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1023</Words>
  <Application>Microsoft Office PowerPoint</Application>
  <PresentationFormat>On-screen Show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Inside and beyond the BRICs: Strategies to influence the global order of development</vt:lpstr>
      <vt:lpstr>Development – the Great Escape</vt:lpstr>
      <vt:lpstr>Global governance and gridlock</vt:lpstr>
      <vt:lpstr>The global order and development</vt:lpstr>
      <vt:lpstr>Global governance and development: times of change in finance</vt:lpstr>
      <vt:lpstr>Global governance and development: times of change in agenda-setting</vt:lpstr>
      <vt:lpstr>Global governance and development: times of change in multilateral structures?</vt:lpstr>
      <vt:lpstr>What is driving change?</vt:lpstr>
      <vt:lpstr>Material capabilities</vt:lpstr>
      <vt:lpstr>Ideas</vt:lpstr>
      <vt:lpstr>Institutions</vt:lpstr>
      <vt:lpstr>Strategies to Influence the Emerging Order 1?</vt:lpstr>
      <vt:lpstr>Strategies to Influence the Emerging Order 2?</vt:lpstr>
      <vt:lpstr>Strategies to Influence the Emerging Order 3?</vt:lpstr>
      <vt:lpstr>Conclusions</vt:lpstr>
      <vt:lpstr>References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and beyond the BRICs: Strategies to influence the global order of development</dc:title>
  <dc:creator>David Hulme</dc:creator>
  <cp:lastModifiedBy>docent</cp:lastModifiedBy>
  <cp:revision>113</cp:revision>
  <dcterms:created xsi:type="dcterms:W3CDTF">2006-08-16T00:00:00Z</dcterms:created>
  <dcterms:modified xsi:type="dcterms:W3CDTF">2014-11-18T19:59:59Z</dcterms:modified>
</cp:coreProperties>
</file>