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504" autoAdjust="0"/>
  </p:normalViewPr>
  <p:slideViewPr>
    <p:cSldViewPr>
      <p:cViewPr varScale="1">
        <p:scale>
          <a:sx n="50" d="100"/>
          <a:sy n="50" d="100"/>
        </p:scale>
        <p:origin x="-2424" y="-82"/>
      </p:cViewPr>
      <p:guideLst>
        <p:guide orient="horz" pos="2160"/>
        <p:guide pos="2880"/>
      </p:guideLst>
    </p:cSldViewPr>
  </p:slideViewPr>
  <p:notesTextViewPr>
    <p:cViewPr>
      <p:scale>
        <a:sx n="1" d="1"/>
        <a:sy n="1" d="1"/>
      </p:scale>
      <p:origin x="29"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31EFAB-1D3D-4767-BBE4-29779E69C08B}" type="datetimeFigureOut">
              <a:rPr lang="nl-BE" smtClean="0"/>
              <a:t>9/09/2017</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04122-83B6-4FFD-9606-7076EACD7D06}" type="slidenum">
              <a:rPr lang="nl-BE" smtClean="0"/>
              <a:t>‹#›</a:t>
            </a:fld>
            <a:endParaRPr lang="nl-BE"/>
          </a:p>
        </p:txBody>
      </p:sp>
    </p:spTree>
    <p:extLst>
      <p:ext uri="{BB962C8B-B14F-4D97-AF65-F5344CB8AC3E}">
        <p14:creationId xmlns:p14="http://schemas.microsoft.com/office/powerpoint/2010/main" val="3856377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dirty="0" err="1" smtClean="0"/>
              <a:t>visualisation</a:t>
            </a:r>
            <a:r>
              <a:rPr lang="en-US" dirty="0" smtClean="0"/>
              <a:t> of the project's logic can be found here: </a:t>
            </a:r>
          </a:p>
          <a:p>
            <a:endParaRPr lang="en-US" dirty="0" smtClean="0"/>
          </a:p>
          <a:p>
            <a:r>
              <a:rPr lang="en-US" smtClean="0"/>
              <a:t>This </a:t>
            </a:r>
            <a:r>
              <a:rPr lang="en-US" dirty="0" smtClean="0"/>
              <a:t>project has the ambition to implement an </a:t>
            </a:r>
            <a:r>
              <a:rPr lang="en-US" dirty="0" err="1" smtClean="0"/>
              <a:t>EbA</a:t>
            </a:r>
            <a:r>
              <a:rPr lang="en-US" dirty="0" smtClean="0"/>
              <a:t> PES scheme for the involved regions. WP1 will look at this challenge from the perspective of policy and will bring together buyers and brokers to identify, discus and resolve the institutional, juridical, political and ethical issues that may be associated with </a:t>
            </a:r>
            <a:r>
              <a:rPr lang="en-US" dirty="0" err="1" smtClean="0"/>
              <a:t>EbA</a:t>
            </a:r>
            <a:r>
              <a:rPr lang="en-US" dirty="0" smtClean="0"/>
              <a:t> PES schemes. </a:t>
            </a:r>
          </a:p>
          <a:p>
            <a:r>
              <a:rPr lang="en-US" dirty="0" smtClean="0"/>
              <a:t>A reality check will be done by running the project's investments (actual implementations of </a:t>
            </a:r>
            <a:r>
              <a:rPr lang="en-US" dirty="0" err="1" smtClean="0"/>
              <a:t>EbA</a:t>
            </a:r>
            <a:r>
              <a:rPr lang="en-US" dirty="0" smtClean="0"/>
              <a:t> measures) to a virtual application procedure(s) for </a:t>
            </a:r>
            <a:r>
              <a:rPr lang="en-US" dirty="0" err="1" smtClean="0"/>
              <a:t>EbA</a:t>
            </a:r>
            <a:r>
              <a:rPr lang="en-US" dirty="0" smtClean="0"/>
              <a:t> PES funding. From that exercise, we will deduct the practical/juridical/financial/ethical issues that would have been encountered. WP1 will deliver a common approach and action plan to implement the rewarding scheme for </a:t>
            </a:r>
            <a:r>
              <a:rPr lang="en-US" dirty="0" err="1" smtClean="0"/>
              <a:t>EbA</a:t>
            </a:r>
            <a:r>
              <a:rPr lang="en-US" dirty="0" smtClean="0"/>
              <a:t>. It also will deliver policy recommendations and guidelines that are specific for the involved regions.</a:t>
            </a:r>
          </a:p>
          <a:p>
            <a:endParaRPr lang="en-US" dirty="0" smtClean="0"/>
          </a:p>
          <a:p>
            <a:r>
              <a:rPr lang="en-US" dirty="0" smtClean="0"/>
              <a:t>Randomly implementing measures is often not very effective. We want to select those sites that have the highest potential to have impact on hydrological resilience. Therefor WP2 will develop a spatial prioritization tool. Based on soil, topography and hydrology we will identify the potential hotspots for infiltration and retention and check their current status. Initially, we will use methods available within the partnership and apply these on the investment sites (WP4). This practical test and input from literature review will be the basis for selecting final methods and implementing them in a practical tool.  </a:t>
            </a:r>
          </a:p>
          <a:p>
            <a:endParaRPr lang="en-US" dirty="0" smtClean="0"/>
          </a:p>
          <a:p>
            <a:r>
              <a:rPr lang="en-US" dirty="0" smtClean="0"/>
              <a:t>WP3 takes the spatial </a:t>
            </a:r>
            <a:r>
              <a:rPr lang="en-US" dirty="0" err="1" smtClean="0"/>
              <a:t>prioritisation</a:t>
            </a:r>
            <a:r>
              <a:rPr lang="en-US" dirty="0" smtClean="0"/>
              <a:t> further on. Identifying a physical potential for </a:t>
            </a:r>
            <a:r>
              <a:rPr lang="en-US" dirty="0" err="1" smtClean="0"/>
              <a:t>EbA</a:t>
            </a:r>
            <a:r>
              <a:rPr lang="en-US" dirty="0" smtClean="0"/>
              <a:t> measures is only the first step. WP3 addresses the Who, Where and What questions in a participatory VISION building process with SELLERS under the coordination of a BROKER. </a:t>
            </a:r>
          </a:p>
          <a:p>
            <a:endParaRPr lang="en-US" dirty="0" smtClean="0"/>
          </a:p>
          <a:p>
            <a:r>
              <a:rPr lang="en-US" dirty="0" smtClean="0"/>
              <a:t>Each region will set up a participation process to determine a long term vision on the implementation of </a:t>
            </a:r>
            <a:r>
              <a:rPr lang="en-US" dirty="0" err="1" smtClean="0"/>
              <a:t>EbA</a:t>
            </a:r>
            <a:r>
              <a:rPr lang="en-US" dirty="0" smtClean="0"/>
              <a:t> measures. Starting from questioning What is needed to achieve hydrological resilience against droughts, objectives are set to increase natural supply. These objectives are then translated to a long term spatial vision and roadmap. </a:t>
            </a:r>
          </a:p>
          <a:p>
            <a:r>
              <a:rPr lang="en-US" dirty="0" smtClean="0"/>
              <a:t>Spatial scenarios are assessed, using a beta version of the impact assessment tool that is under development in WP2. Initially, we will apply the ES-quantification methods that are available within the partnership, but we will review, explore and implement other available methods. Again the investment sites will be used to evaluate the methods. Each investment site (from WP4) delivers a spatial explicit development scenario, which will be used as input to test the available ES-quantification methods. The tool quantifies impacts on hydrology (recharge rates, river base flow and water quality aspects) and several other co-benefits (e.g. air quality improvement, recreation, carbon sequestration, … </a:t>
            </a:r>
          </a:p>
          <a:p>
            <a:r>
              <a:rPr lang="en-US" dirty="0" smtClean="0"/>
              <a:t>The discourses (concerns, </a:t>
            </a:r>
            <a:r>
              <a:rPr lang="en-US" dirty="0" err="1" smtClean="0"/>
              <a:t>attidudes</a:t>
            </a:r>
            <a:r>
              <a:rPr lang="en-US" dirty="0" smtClean="0"/>
              <a:t>, perceptions) of stakeholders will be captured and exchanged between the partners. The pro and contra arguments and potential responses will be structured and </a:t>
            </a:r>
            <a:r>
              <a:rPr lang="en-US" dirty="0" err="1" smtClean="0"/>
              <a:t>analysed</a:t>
            </a:r>
            <a:r>
              <a:rPr lang="en-US" dirty="0" smtClean="0"/>
              <a:t>. These insights will form the generic building blocks to develop a collective approach to spatial planning for </a:t>
            </a:r>
            <a:r>
              <a:rPr lang="en-US" dirty="0" err="1" smtClean="0"/>
              <a:t>EbA</a:t>
            </a:r>
            <a:r>
              <a:rPr lang="en-US" dirty="0" smtClean="0"/>
              <a:t> measures.</a:t>
            </a:r>
          </a:p>
          <a:p>
            <a:endParaRPr lang="en-US" dirty="0" smtClean="0"/>
          </a:p>
          <a:p>
            <a:r>
              <a:rPr lang="en-US" dirty="0" smtClean="0"/>
              <a:t>In addition, this will be used to develop a communication strategy on water scarcity and </a:t>
            </a:r>
            <a:r>
              <a:rPr lang="en-US" dirty="0" err="1" smtClean="0"/>
              <a:t>EbA</a:t>
            </a:r>
            <a:r>
              <a:rPr lang="en-US" dirty="0" smtClean="0"/>
              <a:t>, adapted to various target groups (water sector, farmers, forest owners, spatial planners; governments).  This strategy will be implemented in a communication campaign for the respective target groups. The investment sites play a crucial role as a proof of concept. Information panes will be places at key locations, field visits will be organized and a glossy brochure will be distributed.</a:t>
            </a:r>
            <a:endParaRPr lang="nl-BE" dirty="0"/>
          </a:p>
        </p:txBody>
      </p:sp>
      <p:sp>
        <p:nvSpPr>
          <p:cNvPr id="4" name="Slide Number Placeholder 3"/>
          <p:cNvSpPr>
            <a:spLocks noGrp="1"/>
          </p:cNvSpPr>
          <p:nvPr>
            <p:ph type="sldNum" sz="quarter" idx="10"/>
          </p:nvPr>
        </p:nvSpPr>
        <p:spPr/>
        <p:txBody>
          <a:bodyPr/>
          <a:lstStyle/>
          <a:p>
            <a:fld id="{7B304122-83B6-4FFD-9606-7076EACD7D06}" type="slidenum">
              <a:rPr lang="nl-BE" smtClean="0"/>
              <a:t>1</a:t>
            </a:fld>
            <a:endParaRPr lang="nl-BE"/>
          </a:p>
        </p:txBody>
      </p:sp>
    </p:spTree>
    <p:extLst>
      <p:ext uri="{BB962C8B-B14F-4D97-AF65-F5344CB8AC3E}">
        <p14:creationId xmlns:p14="http://schemas.microsoft.com/office/powerpoint/2010/main" val="360883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32C6F0EE-53FE-4C5E-B9C1-68EDF34C73C7}" type="datetimeFigureOut">
              <a:rPr lang="nl-BE" smtClean="0"/>
              <a:t>8/09/2017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209172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2C6F0EE-53FE-4C5E-B9C1-68EDF34C73C7}" type="datetimeFigureOut">
              <a:rPr lang="nl-BE" smtClean="0"/>
              <a:t>8/09/2017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178402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2C6F0EE-53FE-4C5E-B9C1-68EDF34C73C7}" type="datetimeFigureOut">
              <a:rPr lang="nl-BE" smtClean="0"/>
              <a:t>8/09/2017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426292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2C6F0EE-53FE-4C5E-B9C1-68EDF34C73C7}" type="datetimeFigureOut">
              <a:rPr lang="nl-BE" smtClean="0"/>
              <a:t>8/09/2017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327495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C6F0EE-53FE-4C5E-B9C1-68EDF34C73C7}" type="datetimeFigureOut">
              <a:rPr lang="nl-BE" smtClean="0"/>
              <a:t>8/09/2017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262621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32C6F0EE-53FE-4C5E-B9C1-68EDF34C73C7}" type="datetimeFigureOut">
              <a:rPr lang="nl-BE" smtClean="0"/>
              <a:t>8/09/2017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210564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32C6F0EE-53FE-4C5E-B9C1-68EDF34C73C7}" type="datetimeFigureOut">
              <a:rPr lang="nl-BE" smtClean="0"/>
              <a:t>8/09/2017</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333236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32C6F0EE-53FE-4C5E-B9C1-68EDF34C73C7}" type="datetimeFigureOut">
              <a:rPr lang="nl-BE" smtClean="0"/>
              <a:t>8/09/2017</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232613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6F0EE-53FE-4C5E-B9C1-68EDF34C73C7}" type="datetimeFigureOut">
              <a:rPr lang="nl-BE" smtClean="0"/>
              <a:t>8/09/2017</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274800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6F0EE-53FE-4C5E-B9C1-68EDF34C73C7}" type="datetimeFigureOut">
              <a:rPr lang="nl-BE" smtClean="0"/>
              <a:t>8/09/2017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328417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6F0EE-53FE-4C5E-B9C1-68EDF34C73C7}" type="datetimeFigureOut">
              <a:rPr lang="nl-BE" smtClean="0"/>
              <a:t>8/09/2017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13B572E-C199-4D7C-879E-8D9613E3BB03}" type="slidenum">
              <a:rPr lang="nl-BE" smtClean="0"/>
              <a:t>‹#›</a:t>
            </a:fld>
            <a:endParaRPr lang="nl-BE"/>
          </a:p>
        </p:txBody>
      </p:sp>
    </p:spTree>
    <p:extLst>
      <p:ext uri="{BB962C8B-B14F-4D97-AF65-F5344CB8AC3E}">
        <p14:creationId xmlns:p14="http://schemas.microsoft.com/office/powerpoint/2010/main" val="318977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6F0EE-53FE-4C5E-B9C1-68EDF34C73C7}" type="datetimeFigureOut">
              <a:rPr lang="nl-BE" smtClean="0"/>
              <a:t>8/09/2017</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B572E-C199-4D7C-879E-8D9613E3BB03}" type="slidenum">
              <a:rPr lang="nl-BE" smtClean="0"/>
              <a:t>‹#›</a:t>
            </a:fld>
            <a:endParaRPr lang="nl-BE"/>
          </a:p>
        </p:txBody>
      </p:sp>
    </p:spTree>
    <p:extLst>
      <p:ext uri="{BB962C8B-B14F-4D97-AF65-F5344CB8AC3E}">
        <p14:creationId xmlns:p14="http://schemas.microsoft.com/office/powerpoint/2010/main" val="3066873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nip Same Side Corner Rectangle 72"/>
          <p:cNvSpPr/>
          <p:nvPr/>
        </p:nvSpPr>
        <p:spPr>
          <a:xfrm rot="10800000">
            <a:off x="3168527" y="3347119"/>
            <a:ext cx="2880320" cy="1007350"/>
          </a:xfrm>
          <a:prstGeom prst="snip2SameRect">
            <a:avLst>
              <a:gd name="adj1" fmla="val 50000"/>
              <a:gd name="adj2" fmla="val 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BE" dirty="0" smtClean="0"/>
          </a:p>
        </p:txBody>
      </p:sp>
      <p:sp>
        <p:nvSpPr>
          <p:cNvPr id="72" name="Snip Same Side Corner Rectangle 71"/>
          <p:cNvSpPr/>
          <p:nvPr/>
        </p:nvSpPr>
        <p:spPr>
          <a:xfrm>
            <a:off x="3151661" y="1628800"/>
            <a:ext cx="2880320" cy="1168398"/>
          </a:xfrm>
          <a:prstGeom prst="snip2SameRect">
            <a:avLst>
              <a:gd name="adj1" fmla="val 50000"/>
              <a:gd name="adj2" fmla="val 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BE" dirty="0" smtClean="0"/>
          </a:p>
        </p:txBody>
      </p:sp>
      <p:sp>
        <p:nvSpPr>
          <p:cNvPr id="51" name="Rounded Rectangle 50"/>
          <p:cNvSpPr/>
          <p:nvPr/>
        </p:nvSpPr>
        <p:spPr>
          <a:xfrm>
            <a:off x="622380" y="4365104"/>
            <a:ext cx="7045964" cy="2492896"/>
          </a:xfrm>
          <a:prstGeom prst="roundRect">
            <a:avLst>
              <a:gd name="adj" fmla="val 607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nl-BE"/>
          </a:p>
        </p:txBody>
      </p:sp>
      <p:sp>
        <p:nvSpPr>
          <p:cNvPr id="67" name="Down Arrow 66"/>
          <p:cNvSpPr/>
          <p:nvPr/>
        </p:nvSpPr>
        <p:spPr>
          <a:xfrm>
            <a:off x="1314299" y="2492896"/>
            <a:ext cx="360040" cy="1974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1" name="TextBox 60"/>
          <p:cNvSpPr txBox="1"/>
          <p:nvPr/>
        </p:nvSpPr>
        <p:spPr>
          <a:xfrm>
            <a:off x="397854" y="3501008"/>
            <a:ext cx="2764062" cy="584775"/>
          </a:xfrm>
          <a:prstGeom prst="rect">
            <a:avLst/>
          </a:prstGeom>
          <a:solidFill>
            <a:schemeClr val="bg1">
              <a:alpha val="50000"/>
            </a:schemeClr>
          </a:solidFill>
        </p:spPr>
        <p:txBody>
          <a:bodyPr wrap="square" rtlCol="0">
            <a:spAutoFit/>
          </a:bodyPr>
          <a:lstStyle>
            <a:defPPr>
              <a:defRPr lang="nl-BE"/>
            </a:defPPr>
            <a:lvl1pPr>
              <a:defRPr sz="1600" b="1"/>
            </a:lvl1pPr>
          </a:lstStyle>
          <a:p>
            <a:r>
              <a:rPr lang="nl-BE" dirty="0"/>
              <a:t>O4. </a:t>
            </a:r>
            <a:r>
              <a:rPr lang="nl-BE" dirty="0" smtClean="0"/>
              <a:t>Impact Assessment </a:t>
            </a:r>
          </a:p>
          <a:p>
            <a:r>
              <a:rPr lang="nl-BE" dirty="0" smtClean="0"/>
              <a:t>Tool for EbA implementations</a:t>
            </a:r>
            <a:endParaRPr lang="nl-BE" dirty="0"/>
          </a:p>
        </p:txBody>
      </p:sp>
      <p:sp>
        <p:nvSpPr>
          <p:cNvPr id="53" name="Rounded Rectangle 52"/>
          <p:cNvSpPr/>
          <p:nvPr/>
        </p:nvSpPr>
        <p:spPr>
          <a:xfrm>
            <a:off x="616199" y="44623"/>
            <a:ext cx="6998321" cy="1610009"/>
          </a:xfrm>
          <a:prstGeom prst="roundRect">
            <a:avLst>
              <a:gd name="adj" fmla="val 607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nl-BE"/>
          </a:p>
        </p:txBody>
      </p:sp>
      <p:sp>
        <p:nvSpPr>
          <p:cNvPr id="6" name="Oval 5"/>
          <p:cNvSpPr/>
          <p:nvPr/>
        </p:nvSpPr>
        <p:spPr>
          <a:xfrm>
            <a:off x="1187624" y="2516195"/>
            <a:ext cx="3114346" cy="105682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rtlCol="0" anchor="ctr"/>
          <a:lstStyle/>
          <a:p>
            <a:pPr algn="ctr"/>
            <a:r>
              <a:rPr lang="nl-BE" dirty="0" smtClean="0"/>
              <a:t>EVALUATION and ASSESSMENT (WP2)</a:t>
            </a:r>
            <a:endParaRPr lang="nl-BE" dirty="0"/>
          </a:p>
        </p:txBody>
      </p:sp>
      <p:sp>
        <p:nvSpPr>
          <p:cNvPr id="13" name="Oval 12"/>
          <p:cNvSpPr/>
          <p:nvPr/>
        </p:nvSpPr>
        <p:spPr>
          <a:xfrm>
            <a:off x="4942117" y="2516195"/>
            <a:ext cx="3024336" cy="105682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algn="r"/>
            <a:r>
              <a:rPr lang="nl-BE" dirty="0" smtClean="0"/>
              <a:t>     </a:t>
            </a:r>
            <a:endParaRPr lang="nl-BE" dirty="0"/>
          </a:p>
        </p:txBody>
      </p:sp>
      <p:sp>
        <p:nvSpPr>
          <p:cNvPr id="8" name="Oval 7"/>
          <p:cNvSpPr/>
          <p:nvPr/>
        </p:nvSpPr>
        <p:spPr>
          <a:xfrm>
            <a:off x="3635896" y="2501607"/>
            <a:ext cx="1967041" cy="1013270"/>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nl-BE" dirty="0" smtClean="0"/>
              <a:t>Ecosystem based Adaptation</a:t>
            </a:r>
            <a:endParaRPr lang="nl-BE" dirty="0"/>
          </a:p>
        </p:txBody>
      </p:sp>
      <p:sp>
        <p:nvSpPr>
          <p:cNvPr id="40" name="Rounded Rectangle 39"/>
          <p:cNvSpPr/>
          <p:nvPr/>
        </p:nvSpPr>
        <p:spPr>
          <a:xfrm>
            <a:off x="720895" y="5110048"/>
            <a:ext cx="2680553"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u="sng" dirty="0" smtClean="0"/>
              <a:t>Where</a:t>
            </a:r>
            <a:r>
              <a:rPr lang="nl-BE" dirty="0" smtClean="0"/>
              <a:t> to </a:t>
            </a:r>
            <a:r>
              <a:rPr lang="nl-BE" dirty="0" smtClean="0"/>
              <a:t>implement EbA ?</a:t>
            </a:r>
            <a:endParaRPr lang="nl-BE" dirty="0"/>
          </a:p>
        </p:txBody>
      </p:sp>
      <p:sp>
        <p:nvSpPr>
          <p:cNvPr id="41" name="Rounded Rectangle 40"/>
          <p:cNvSpPr/>
          <p:nvPr/>
        </p:nvSpPr>
        <p:spPr>
          <a:xfrm>
            <a:off x="720895" y="439249"/>
            <a:ext cx="1906889"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dirty="0" smtClean="0"/>
              <a:t>Who </a:t>
            </a:r>
            <a:r>
              <a:rPr lang="nl-BE" dirty="0" smtClean="0"/>
              <a:t>will fund?</a:t>
            </a:r>
            <a:endParaRPr lang="nl-BE" dirty="0"/>
          </a:p>
        </p:txBody>
      </p:sp>
      <p:sp>
        <p:nvSpPr>
          <p:cNvPr id="42" name="Rounded Rectangle 41"/>
          <p:cNvSpPr/>
          <p:nvPr/>
        </p:nvSpPr>
        <p:spPr>
          <a:xfrm>
            <a:off x="3161916" y="439249"/>
            <a:ext cx="1906889"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dirty="0" smtClean="0"/>
              <a:t>Who </a:t>
            </a:r>
            <a:r>
              <a:rPr lang="nl-BE" dirty="0" smtClean="0"/>
              <a:t>will evaluate?</a:t>
            </a:r>
            <a:endParaRPr lang="nl-BE" dirty="0"/>
          </a:p>
        </p:txBody>
      </p:sp>
      <p:sp>
        <p:nvSpPr>
          <p:cNvPr id="43" name="Rounded Rectangle 42"/>
          <p:cNvSpPr/>
          <p:nvPr/>
        </p:nvSpPr>
        <p:spPr>
          <a:xfrm>
            <a:off x="5602937" y="439248"/>
            <a:ext cx="1906889" cy="504057"/>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dirty="0" smtClean="0"/>
              <a:t>Who </a:t>
            </a:r>
            <a:r>
              <a:rPr lang="nl-BE" dirty="0" smtClean="0"/>
              <a:t>will apply?</a:t>
            </a:r>
            <a:endParaRPr lang="nl-BE" dirty="0"/>
          </a:p>
        </p:txBody>
      </p:sp>
      <p:sp>
        <p:nvSpPr>
          <p:cNvPr id="44" name="Rounded Rectangle 43"/>
          <p:cNvSpPr/>
          <p:nvPr/>
        </p:nvSpPr>
        <p:spPr>
          <a:xfrm>
            <a:off x="720895" y="1049278"/>
            <a:ext cx="1906889"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dirty="0" smtClean="0"/>
              <a:t>How </a:t>
            </a:r>
            <a:r>
              <a:rPr lang="nl-BE" dirty="0" smtClean="0"/>
              <a:t>to</a:t>
            </a:r>
            <a:r>
              <a:rPr lang="nl-BE" dirty="0" smtClean="0"/>
              <a:t> evaluate?</a:t>
            </a:r>
            <a:endParaRPr lang="nl-BE" dirty="0"/>
          </a:p>
        </p:txBody>
      </p:sp>
      <p:sp>
        <p:nvSpPr>
          <p:cNvPr id="45" name="Rounded Rectangle 44"/>
          <p:cNvSpPr/>
          <p:nvPr/>
        </p:nvSpPr>
        <p:spPr>
          <a:xfrm>
            <a:off x="4932040" y="5085184"/>
            <a:ext cx="2592288"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u="sng" dirty="0" smtClean="0"/>
              <a:t>What</a:t>
            </a:r>
            <a:r>
              <a:rPr lang="nl-BE" dirty="0" smtClean="0"/>
              <a:t> will be the impacts?</a:t>
            </a:r>
            <a:endParaRPr lang="nl-BE" dirty="0"/>
          </a:p>
        </p:txBody>
      </p:sp>
      <p:sp>
        <p:nvSpPr>
          <p:cNvPr id="46" name="Rounded Rectangle 45"/>
          <p:cNvSpPr/>
          <p:nvPr/>
        </p:nvSpPr>
        <p:spPr>
          <a:xfrm>
            <a:off x="6450846" y="3707159"/>
            <a:ext cx="1906889"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dirty="0" smtClean="0"/>
              <a:t>How </a:t>
            </a:r>
            <a:r>
              <a:rPr lang="nl-BE" dirty="0" smtClean="0"/>
              <a:t>to convince SELLERS ?</a:t>
            </a:r>
            <a:endParaRPr lang="nl-BE" dirty="0"/>
          </a:p>
        </p:txBody>
      </p:sp>
      <p:sp>
        <p:nvSpPr>
          <p:cNvPr id="47" name="Rounded Rectangle 46"/>
          <p:cNvSpPr/>
          <p:nvPr/>
        </p:nvSpPr>
        <p:spPr>
          <a:xfrm>
            <a:off x="6420347" y="1772816"/>
            <a:ext cx="1906889"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dirty="0" smtClean="0"/>
              <a:t>How to convince BUYERS ?</a:t>
            </a:r>
            <a:endParaRPr lang="nl-BE" dirty="0"/>
          </a:p>
        </p:txBody>
      </p:sp>
      <p:sp>
        <p:nvSpPr>
          <p:cNvPr id="48" name="Rounded Rectangle 47"/>
          <p:cNvSpPr/>
          <p:nvPr/>
        </p:nvSpPr>
        <p:spPr>
          <a:xfrm>
            <a:off x="720895" y="5661248"/>
            <a:ext cx="6803433"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u="sng" dirty="0" smtClean="0"/>
              <a:t>What</a:t>
            </a:r>
            <a:r>
              <a:rPr lang="nl-BE" dirty="0" smtClean="0"/>
              <a:t> is the long-term objective &amp; roadmap to get there?</a:t>
            </a:r>
            <a:endParaRPr lang="nl-BE" dirty="0"/>
          </a:p>
        </p:txBody>
      </p:sp>
      <p:sp>
        <p:nvSpPr>
          <p:cNvPr id="49" name="Rounded Rectangle 48"/>
          <p:cNvSpPr/>
          <p:nvPr/>
        </p:nvSpPr>
        <p:spPr>
          <a:xfrm>
            <a:off x="720895" y="4519845"/>
            <a:ext cx="6803434" cy="504056"/>
          </a:xfrm>
          <a:prstGeom prst="roundRect">
            <a:avLst/>
          </a:prstGeom>
        </p:spPr>
        <p:style>
          <a:lnRef idx="1">
            <a:schemeClr val="accent3"/>
          </a:lnRef>
          <a:fillRef idx="2">
            <a:schemeClr val="accent3"/>
          </a:fillRef>
          <a:effectRef idx="1">
            <a:schemeClr val="accent3"/>
          </a:effectRef>
          <a:fontRef idx="minor">
            <a:schemeClr val="dk1"/>
          </a:fontRef>
        </p:style>
        <p:txBody>
          <a:bodyPr lIns="0" tIns="36000" rIns="0" bIns="36000" rtlCol="0" anchor="ctr"/>
          <a:lstStyle/>
          <a:p>
            <a:pPr algn="ctr"/>
            <a:r>
              <a:rPr lang="nl-BE" b="1" u="sng" dirty="0" smtClean="0"/>
              <a:t>What</a:t>
            </a:r>
            <a:r>
              <a:rPr lang="nl-BE" dirty="0" smtClean="0"/>
              <a:t> is needed to achieve hydrological resilience?</a:t>
            </a:r>
            <a:endParaRPr lang="nl-BE" dirty="0"/>
          </a:p>
        </p:txBody>
      </p:sp>
      <p:sp>
        <p:nvSpPr>
          <p:cNvPr id="52" name="Rectangle 51"/>
          <p:cNvSpPr/>
          <p:nvPr/>
        </p:nvSpPr>
        <p:spPr>
          <a:xfrm>
            <a:off x="1475656" y="44624"/>
            <a:ext cx="5825041" cy="369332"/>
          </a:xfrm>
          <a:prstGeom prst="rect">
            <a:avLst/>
          </a:prstGeom>
        </p:spPr>
        <p:txBody>
          <a:bodyPr wrap="square">
            <a:spAutoFit/>
          </a:bodyPr>
          <a:lstStyle/>
          <a:p>
            <a:pPr algn="ctr"/>
            <a:r>
              <a:rPr lang="nl-BE" dirty="0" smtClean="0"/>
              <a:t>Developing a EbA PES scheme with BUYERS and BROKERS</a:t>
            </a:r>
          </a:p>
        </p:txBody>
      </p:sp>
      <p:sp>
        <p:nvSpPr>
          <p:cNvPr id="54" name="TextBox 53"/>
          <p:cNvSpPr txBox="1"/>
          <p:nvPr/>
        </p:nvSpPr>
        <p:spPr>
          <a:xfrm>
            <a:off x="7092280" y="2298358"/>
            <a:ext cx="2036840" cy="338554"/>
          </a:xfrm>
          <a:prstGeom prst="rect">
            <a:avLst/>
          </a:prstGeom>
          <a:noFill/>
        </p:spPr>
        <p:txBody>
          <a:bodyPr wrap="none" rtlCol="0">
            <a:spAutoFit/>
          </a:bodyPr>
          <a:lstStyle/>
          <a:p>
            <a:r>
              <a:rPr lang="nl-BE" sz="1600" b="1" dirty="0" smtClean="0"/>
              <a:t>O5-9: Demo-sites (12)</a:t>
            </a:r>
          </a:p>
        </p:txBody>
      </p:sp>
      <p:sp>
        <p:nvSpPr>
          <p:cNvPr id="55" name="TextBox 54"/>
          <p:cNvSpPr txBox="1"/>
          <p:nvPr/>
        </p:nvSpPr>
        <p:spPr>
          <a:xfrm>
            <a:off x="8028384" y="2918271"/>
            <a:ext cx="974498" cy="307777"/>
          </a:xfrm>
          <a:prstGeom prst="rect">
            <a:avLst/>
          </a:prstGeom>
          <a:noFill/>
        </p:spPr>
        <p:txBody>
          <a:bodyPr wrap="none" rtlCol="0">
            <a:spAutoFit/>
          </a:bodyPr>
          <a:lstStyle/>
          <a:p>
            <a:r>
              <a:rPr lang="nl-BE" sz="1400" dirty="0" smtClean="0"/>
              <a:t>Info-panes</a:t>
            </a:r>
          </a:p>
        </p:txBody>
      </p:sp>
      <p:sp>
        <p:nvSpPr>
          <p:cNvPr id="56" name="TextBox 55"/>
          <p:cNvSpPr txBox="1"/>
          <p:nvPr/>
        </p:nvSpPr>
        <p:spPr>
          <a:xfrm>
            <a:off x="8028384" y="3193231"/>
            <a:ext cx="935513" cy="307777"/>
          </a:xfrm>
          <a:prstGeom prst="rect">
            <a:avLst/>
          </a:prstGeom>
          <a:noFill/>
        </p:spPr>
        <p:txBody>
          <a:bodyPr wrap="none" rtlCol="0">
            <a:spAutoFit/>
          </a:bodyPr>
          <a:lstStyle/>
          <a:p>
            <a:r>
              <a:rPr lang="nl-BE" sz="1400" dirty="0" smtClean="0"/>
              <a:t>Brochures</a:t>
            </a:r>
          </a:p>
        </p:txBody>
      </p:sp>
      <p:sp>
        <p:nvSpPr>
          <p:cNvPr id="57" name="TextBox 56"/>
          <p:cNvSpPr txBox="1"/>
          <p:nvPr/>
        </p:nvSpPr>
        <p:spPr>
          <a:xfrm>
            <a:off x="8028384" y="2643310"/>
            <a:ext cx="963725" cy="307777"/>
          </a:xfrm>
          <a:prstGeom prst="rect">
            <a:avLst/>
          </a:prstGeom>
          <a:noFill/>
        </p:spPr>
        <p:txBody>
          <a:bodyPr wrap="none" rtlCol="0">
            <a:spAutoFit/>
          </a:bodyPr>
          <a:lstStyle/>
          <a:p>
            <a:r>
              <a:rPr lang="nl-BE" sz="1400" dirty="0" smtClean="0"/>
              <a:t>Field visits</a:t>
            </a:r>
          </a:p>
        </p:txBody>
      </p:sp>
      <p:sp>
        <p:nvSpPr>
          <p:cNvPr id="58" name="TextBox 57"/>
          <p:cNvSpPr txBox="1"/>
          <p:nvPr/>
        </p:nvSpPr>
        <p:spPr>
          <a:xfrm>
            <a:off x="7579801" y="439249"/>
            <a:ext cx="1600711" cy="1077218"/>
          </a:xfrm>
          <a:prstGeom prst="rect">
            <a:avLst/>
          </a:prstGeom>
          <a:noFill/>
        </p:spPr>
        <p:txBody>
          <a:bodyPr wrap="square" rtlCol="0">
            <a:spAutoFit/>
          </a:bodyPr>
          <a:lstStyle/>
          <a:p>
            <a:pPr algn="ctr"/>
            <a:r>
              <a:rPr lang="nl-BE" sz="1600" b="1" dirty="0" smtClean="0"/>
              <a:t>Communication campaign on droughts and water stress</a:t>
            </a:r>
          </a:p>
        </p:txBody>
      </p:sp>
      <p:sp>
        <p:nvSpPr>
          <p:cNvPr id="59" name="TextBox 58"/>
          <p:cNvSpPr txBox="1"/>
          <p:nvPr/>
        </p:nvSpPr>
        <p:spPr>
          <a:xfrm>
            <a:off x="7627946" y="5013176"/>
            <a:ext cx="1552566" cy="1323439"/>
          </a:xfrm>
          <a:prstGeom prst="rect">
            <a:avLst/>
          </a:prstGeom>
          <a:noFill/>
        </p:spPr>
        <p:txBody>
          <a:bodyPr wrap="square" rtlCol="0">
            <a:spAutoFit/>
          </a:bodyPr>
          <a:lstStyle/>
          <a:p>
            <a:pPr algn="ctr"/>
            <a:r>
              <a:rPr lang="nl-BE" sz="1600" b="1" dirty="0" smtClean="0"/>
              <a:t>Communication </a:t>
            </a:r>
            <a:r>
              <a:rPr lang="nl-BE" sz="1600" b="1" u="sng" dirty="0" smtClean="0"/>
              <a:t>strategy</a:t>
            </a:r>
            <a:r>
              <a:rPr lang="nl-BE" sz="1600" b="1" dirty="0" smtClean="0"/>
              <a:t>  &amp; </a:t>
            </a:r>
            <a:r>
              <a:rPr lang="nl-BE" sz="1600" b="1" dirty="0" smtClean="0"/>
              <a:t>campaign on PES and EbA solutions</a:t>
            </a:r>
          </a:p>
        </p:txBody>
      </p:sp>
      <p:sp>
        <p:nvSpPr>
          <p:cNvPr id="60" name="TextBox 59"/>
          <p:cNvSpPr txBox="1"/>
          <p:nvPr/>
        </p:nvSpPr>
        <p:spPr>
          <a:xfrm>
            <a:off x="35496" y="1916832"/>
            <a:ext cx="2448272" cy="584775"/>
          </a:xfrm>
          <a:prstGeom prst="rect">
            <a:avLst/>
          </a:prstGeom>
          <a:solidFill>
            <a:schemeClr val="bg1">
              <a:alpha val="50000"/>
            </a:schemeClr>
          </a:solidFill>
        </p:spPr>
        <p:txBody>
          <a:bodyPr wrap="square" rtlCol="0">
            <a:spAutoFit/>
          </a:bodyPr>
          <a:lstStyle/>
          <a:p>
            <a:r>
              <a:rPr lang="nl-BE" sz="1600" b="1" dirty="0" smtClean="0"/>
              <a:t>O3. Spatial Prioritisation </a:t>
            </a:r>
          </a:p>
          <a:p>
            <a:r>
              <a:rPr lang="nl-BE" sz="1600" b="1" dirty="0" smtClean="0"/>
              <a:t>Tool for EbA measures</a:t>
            </a:r>
            <a:r>
              <a:rPr lang="nl-BE" sz="1600" b="1" dirty="0" smtClean="0"/>
              <a:t> </a:t>
            </a:r>
            <a:endParaRPr lang="nl-BE" sz="1600" b="1" dirty="0" smtClean="0"/>
          </a:p>
        </p:txBody>
      </p:sp>
      <p:sp>
        <p:nvSpPr>
          <p:cNvPr id="63" name="Rectangle 62"/>
          <p:cNvSpPr/>
          <p:nvPr/>
        </p:nvSpPr>
        <p:spPr>
          <a:xfrm>
            <a:off x="774238" y="6273224"/>
            <a:ext cx="6735588" cy="584775"/>
          </a:xfrm>
          <a:prstGeom prst="rect">
            <a:avLst/>
          </a:prstGeom>
        </p:spPr>
        <p:txBody>
          <a:bodyPr wrap="square">
            <a:spAutoFit/>
          </a:bodyPr>
          <a:lstStyle/>
          <a:p>
            <a:r>
              <a:rPr lang="en-US" sz="1600" b="1" dirty="0"/>
              <a:t>O1. </a:t>
            </a:r>
            <a:r>
              <a:rPr lang="en-US" sz="1600" b="1" dirty="0" smtClean="0"/>
              <a:t>Common approach (guidelines) to participatory (spatial</a:t>
            </a:r>
            <a:r>
              <a:rPr lang="en-US" sz="1600" b="1" dirty="0"/>
              <a:t>) planning for adaptation </a:t>
            </a:r>
            <a:r>
              <a:rPr lang="en-US" sz="1600" b="1" dirty="0" smtClean="0"/>
              <a:t>measures, aligning views of buyers, brokers and sellers.</a:t>
            </a:r>
            <a:endParaRPr lang="nl-BE" sz="1600" b="1" dirty="0"/>
          </a:p>
        </p:txBody>
      </p:sp>
      <p:sp>
        <p:nvSpPr>
          <p:cNvPr id="64" name="Rectangle 63"/>
          <p:cNvSpPr/>
          <p:nvPr/>
        </p:nvSpPr>
        <p:spPr>
          <a:xfrm>
            <a:off x="3131840" y="1044025"/>
            <a:ext cx="4237652" cy="584775"/>
          </a:xfrm>
          <a:prstGeom prst="rect">
            <a:avLst/>
          </a:prstGeom>
        </p:spPr>
        <p:txBody>
          <a:bodyPr wrap="square">
            <a:spAutoFit/>
          </a:bodyPr>
          <a:lstStyle/>
          <a:p>
            <a:r>
              <a:rPr lang="en-US" sz="1600" b="1" dirty="0" smtClean="0"/>
              <a:t>O2. Common approach and action plan to implement the rewarding scheme for </a:t>
            </a:r>
            <a:r>
              <a:rPr lang="en-US" sz="1600" b="1" dirty="0" err="1" smtClean="0"/>
              <a:t>EbA</a:t>
            </a:r>
            <a:r>
              <a:rPr lang="en-US" sz="1600" b="1" dirty="0" smtClean="0"/>
              <a:t>.</a:t>
            </a:r>
            <a:endParaRPr lang="nl-BE" sz="1600" b="1" dirty="0"/>
          </a:p>
        </p:txBody>
      </p:sp>
      <p:sp>
        <p:nvSpPr>
          <p:cNvPr id="66" name="Down Arrow 65"/>
          <p:cNvSpPr/>
          <p:nvPr/>
        </p:nvSpPr>
        <p:spPr>
          <a:xfrm rot="10800000">
            <a:off x="1331640" y="1602589"/>
            <a:ext cx="360040" cy="353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1" name="Bent-Up Arrow 70"/>
          <p:cNvSpPr/>
          <p:nvPr/>
        </p:nvSpPr>
        <p:spPr>
          <a:xfrm rot="5400000">
            <a:off x="-1136388" y="3817506"/>
            <a:ext cx="3068485" cy="43668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4" name="Rectangle 73"/>
          <p:cNvSpPr/>
          <p:nvPr/>
        </p:nvSpPr>
        <p:spPr>
          <a:xfrm>
            <a:off x="3168526" y="3501008"/>
            <a:ext cx="2863455" cy="923330"/>
          </a:xfrm>
          <a:prstGeom prst="rect">
            <a:avLst/>
          </a:prstGeom>
        </p:spPr>
        <p:txBody>
          <a:bodyPr wrap="square">
            <a:spAutoFit/>
          </a:bodyPr>
          <a:lstStyle/>
          <a:p>
            <a:pPr lvl="0" algn="ctr"/>
            <a:r>
              <a:rPr lang="en-US" dirty="0" smtClean="0">
                <a:solidFill>
                  <a:prstClr val="white"/>
                </a:solidFill>
              </a:rPr>
              <a:t>GEOGRAPHICAL AND HYDROLOGICAL PERSPECTIVES (WP3)</a:t>
            </a:r>
            <a:endParaRPr lang="en-US" dirty="0">
              <a:solidFill>
                <a:prstClr val="white"/>
              </a:solidFill>
            </a:endParaRPr>
          </a:p>
        </p:txBody>
      </p:sp>
      <p:sp>
        <p:nvSpPr>
          <p:cNvPr id="75" name="Rectangle 74"/>
          <p:cNvSpPr/>
          <p:nvPr/>
        </p:nvSpPr>
        <p:spPr>
          <a:xfrm>
            <a:off x="3476416" y="1635677"/>
            <a:ext cx="2286000" cy="923330"/>
          </a:xfrm>
          <a:prstGeom prst="rect">
            <a:avLst/>
          </a:prstGeom>
        </p:spPr>
        <p:txBody>
          <a:bodyPr>
            <a:spAutoFit/>
          </a:bodyPr>
          <a:lstStyle/>
          <a:p>
            <a:pPr lvl="0" algn="ctr"/>
            <a:r>
              <a:rPr lang="nl-BE" dirty="0">
                <a:solidFill>
                  <a:prstClr val="white"/>
                </a:solidFill>
              </a:rPr>
              <a:t>INSTITUTIONAL &amp; ORGANISATIONAL </a:t>
            </a:r>
            <a:r>
              <a:rPr lang="nl-BE" dirty="0" smtClean="0">
                <a:solidFill>
                  <a:prstClr val="white"/>
                </a:solidFill>
              </a:rPr>
              <a:t>PERSPECTIVES (WP1)</a:t>
            </a:r>
            <a:endParaRPr lang="nl-BE" dirty="0">
              <a:solidFill>
                <a:prstClr val="white"/>
              </a:solidFill>
            </a:endParaRPr>
          </a:p>
        </p:txBody>
      </p:sp>
      <p:sp>
        <p:nvSpPr>
          <p:cNvPr id="77" name="Rectangle 76"/>
          <p:cNvSpPr/>
          <p:nvPr/>
        </p:nvSpPr>
        <p:spPr>
          <a:xfrm>
            <a:off x="5436096" y="2649686"/>
            <a:ext cx="2356795" cy="923330"/>
          </a:xfrm>
          <a:prstGeom prst="rect">
            <a:avLst/>
          </a:prstGeom>
        </p:spPr>
        <p:txBody>
          <a:bodyPr wrap="square">
            <a:spAutoFit/>
          </a:bodyPr>
          <a:lstStyle/>
          <a:p>
            <a:pPr algn="ctr"/>
            <a:r>
              <a:rPr lang="nl-BE" dirty="0" smtClean="0">
                <a:solidFill>
                  <a:prstClr val="white"/>
                </a:solidFill>
              </a:rPr>
              <a:t>IMPLEMENTATION &amp; </a:t>
            </a:r>
            <a:r>
              <a:rPr lang="nl-BE" dirty="0">
                <a:solidFill>
                  <a:prstClr val="white"/>
                </a:solidFill>
              </a:rPr>
              <a:t>COMMUNICATION </a:t>
            </a:r>
            <a:endParaRPr lang="nl-BE" dirty="0" smtClean="0">
              <a:solidFill>
                <a:prstClr val="white"/>
              </a:solidFill>
            </a:endParaRPr>
          </a:p>
          <a:p>
            <a:pPr algn="ctr"/>
            <a:r>
              <a:rPr lang="nl-BE" dirty="0" smtClean="0">
                <a:solidFill>
                  <a:prstClr val="white"/>
                </a:solidFill>
              </a:rPr>
              <a:t>(</a:t>
            </a:r>
            <a:r>
              <a:rPr lang="nl-BE" dirty="0">
                <a:solidFill>
                  <a:prstClr val="white"/>
                </a:solidFill>
              </a:rPr>
              <a:t>WP </a:t>
            </a:r>
            <a:r>
              <a:rPr lang="nl-BE" dirty="0" smtClean="0">
                <a:solidFill>
                  <a:prstClr val="white"/>
                </a:solidFill>
              </a:rPr>
              <a:t>4 &amp; 6)</a:t>
            </a:r>
            <a:endParaRPr lang="nl-BE" dirty="0"/>
          </a:p>
        </p:txBody>
      </p:sp>
    </p:spTree>
    <p:extLst>
      <p:ext uri="{BB962C8B-B14F-4D97-AF65-F5344CB8AC3E}">
        <p14:creationId xmlns:p14="http://schemas.microsoft.com/office/powerpoint/2010/main" val="1368493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3407</TotalTime>
  <Words>796</Words>
  <Application>Microsoft Office PowerPoint</Application>
  <PresentationFormat>On-screen Show (4:3)</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STAES</dc:creator>
  <cp:lastModifiedBy>JAN STAES</cp:lastModifiedBy>
  <cp:revision>16</cp:revision>
  <dcterms:created xsi:type="dcterms:W3CDTF">2017-09-08T12:22:59Z</dcterms:created>
  <dcterms:modified xsi:type="dcterms:W3CDTF">2017-09-10T21:10:53Z</dcterms:modified>
</cp:coreProperties>
</file>