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bookmarkIdSeed="2">
  <p:sldMasterIdLst>
    <p:sldMasterId id="2147483648" r:id="rId1"/>
    <p:sldMasterId id="2147483661" r:id="rId2"/>
    <p:sldMasterId id="2147483673" r:id="rId3"/>
  </p:sldMasterIdLst>
  <p:notesMasterIdLst>
    <p:notesMasterId r:id="rId12"/>
  </p:notesMasterIdLst>
  <p:handoutMasterIdLst>
    <p:handoutMasterId r:id="rId13"/>
  </p:handoutMasterIdLst>
  <p:sldIdLst>
    <p:sldId id="289" r:id="rId4"/>
    <p:sldId id="295" r:id="rId5"/>
    <p:sldId id="301" r:id="rId6"/>
    <p:sldId id="302" r:id="rId7"/>
    <p:sldId id="303" r:id="rId8"/>
    <p:sldId id="310" r:id="rId9"/>
    <p:sldId id="309" r:id="rId10"/>
    <p:sldId id="305" r:id="rId11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76A739BD-87D2-4B85-B80D-0FF8E49720BC}">
          <p14:sldIdLst>
            <p14:sldId id="289"/>
            <p14:sldId id="295"/>
            <p14:sldId id="301"/>
            <p14:sldId id="302"/>
          </p14:sldIdLst>
        </p14:section>
        <p14:section name="Naamloze sectie" id="{088EC864-1619-4658-9CE2-FEDBA32B4E80}">
          <p14:sldIdLst>
            <p14:sldId id="303"/>
            <p14:sldId id="310"/>
            <p14:sldId id="309"/>
            <p14:sldId id="305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808080"/>
    <a:srgbClr val="000000"/>
    <a:srgbClr val="141E64"/>
    <a:srgbClr val="DDDDDD"/>
    <a:srgbClr val="25256F"/>
    <a:srgbClr val="7E002F"/>
    <a:srgbClr val="003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377" autoAdjust="0"/>
  </p:normalViewPr>
  <p:slideViewPr>
    <p:cSldViewPr>
      <p:cViewPr varScale="1">
        <p:scale>
          <a:sx n="92" d="100"/>
          <a:sy n="92" d="100"/>
        </p:scale>
        <p:origin x="-2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AA474-92DB-4814-A223-EE48F31A17AE}" type="datetimeFigureOut">
              <a:rPr lang="nl-BE" smtClean="0"/>
              <a:t>7/06/2016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8E081-42BE-4C44-B25C-A687F82339E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50059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EF8E0758-5CB1-4CBF-9383-3A8B513921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23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E0758-5CB1-4CBF-9383-3A8B513921F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15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E0758-5CB1-4CBF-9383-3A8B513921F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49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E0758-5CB1-4CBF-9383-3A8B513921F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21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E0758-5CB1-4CBF-9383-3A8B513921F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92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3413" y="1458913"/>
            <a:ext cx="7870825" cy="1524000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33413" y="3173413"/>
            <a:ext cx="7870825" cy="1270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7E002F"/>
                </a:solidFill>
              </a:defRPr>
            </a:lvl1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pic>
        <p:nvPicPr>
          <p:cNvPr id="18490" name="Picture 58" descr="logo_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413" y="506413"/>
            <a:ext cx="793750" cy="635000"/>
          </a:xfrm>
          <a:prstGeom prst="rect">
            <a:avLst/>
          </a:prstGeom>
          <a:noFill/>
        </p:spPr>
      </p:pic>
      <p:pic>
        <p:nvPicPr>
          <p:cNvPr id="18491" name="Picture 59" descr="gol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" y="6286500"/>
            <a:ext cx="8315325" cy="571500"/>
          </a:xfrm>
          <a:prstGeom prst="rect">
            <a:avLst/>
          </a:prstGeom>
          <a:noFill/>
        </p:spPr>
      </p:pic>
      <p:pic>
        <p:nvPicPr>
          <p:cNvPr id="18492" name="Picture 60" descr="logo_u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3413" y="6219825"/>
            <a:ext cx="2851150" cy="33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37325" y="1395413"/>
            <a:ext cx="1966913" cy="457041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33413" y="1395413"/>
            <a:ext cx="5751512" cy="45704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3413" y="1395413"/>
            <a:ext cx="7870825" cy="635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idx="1"/>
          </p:nvPr>
        </p:nvSpPr>
        <p:spPr>
          <a:xfrm>
            <a:off x="633413" y="2411413"/>
            <a:ext cx="7870825" cy="3554412"/>
          </a:xfrm>
        </p:spPr>
        <p:txBody>
          <a:bodyPr/>
          <a:lstStyle/>
          <a:p>
            <a:r>
              <a:rPr lang="nl-NL" smtClean="0"/>
              <a:t>Klik op het pictogram als u een grafiek wilt toevoegen</a:t>
            </a:r>
            <a:endParaRPr lang="nl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8ABE-7205-4D4A-B237-FBDD7852D8EA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8ABE-7205-4D4A-B237-FBDD7852D8EA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8ABE-7205-4D4A-B237-FBDD7852D8EA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8ABE-7205-4D4A-B237-FBDD7852D8EA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8ABE-7205-4D4A-B237-FBDD7852D8EA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8ABE-7205-4D4A-B237-FBDD7852D8EA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8ABE-7205-4D4A-B237-FBDD7852D8EA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8ABE-7205-4D4A-B237-FBDD7852D8EA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8ABE-7205-4D4A-B237-FBDD7852D8EA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8ABE-7205-4D4A-B237-FBDD7852D8EA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8ABE-7205-4D4A-B237-FBDD7852D8EA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7DAC-CBCB-46F1-BC8B-0C2F4C0F8CF1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7DAC-CBCB-46F1-BC8B-0C2F4C0F8CF1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7DAC-CBCB-46F1-BC8B-0C2F4C0F8CF1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7DAC-CBCB-46F1-BC8B-0C2F4C0F8CF1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7DAC-CBCB-46F1-BC8B-0C2F4C0F8CF1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7DAC-CBCB-46F1-BC8B-0C2F4C0F8CF1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7DAC-CBCB-46F1-BC8B-0C2F4C0F8CF1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7DAC-CBCB-46F1-BC8B-0C2F4C0F8CF1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7DAC-CBCB-46F1-BC8B-0C2F4C0F8CF1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7DAC-CBCB-46F1-BC8B-0C2F4C0F8CF1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7DAC-CBCB-46F1-BC8B-0C2F4C0F8CF1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33413" y="2411413"/>
            <a:ext cx="3859212" cy="355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5025" y="2411413"/>
            <a:ext cx="3859213" cy="355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1" name="Picture 77" descr="gol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6613" y="6286500"/>
            <a:ext cx="8315325" cy="5715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3413" y="1395413"/>
            <a:ext cx="787082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SCHRIFTELIJKE TOESTEMMING</a:t>
            </a:r>
            <a:endParaRPr lang="en-US" dirty="0" smtClean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3413" y="2411413"/>
            <a:ext cx="7870825" cy="355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9950450" y="648335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99" name="Text Box 75"/>
          <p:cNvSpPr txBox="1">
            <a:spLocks noChangeArrowheads="1"/>
          </p:cNvSpPr>
          <p:nvPr/>
        </p:nvSpPr>
        <p:spPr bwMode="auto">
          <a:xfrm>
            <a:off x="7616825" y="6372225"/>
            <a:ext cx="88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ct val="50000"/>
              </a:spcBef>
            </a:pPr>
            <a:fld id="{57960BF2-E6FE-46C9-9DAF-1EF59EC6113B}" type="slidenum">
              <a:rPr lang="en-US">
                <a:solidFill>
                  <a:schemeClr val="bg1"/>
                </a:solidFill>
                <a:latin typeface="Verdana" pitchFamily="1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 dirty="0"/>
          </a:p>
        </p:txBody>
      </p:sp>
      <p:pic>
        <p:nvPicPr>
          <p:cNvPr id="1100" name="Picture 76" descr="logo_u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0238" y="506413"/>
            <a:ext cx="793750" cy="635000"/>
          </a:xfrm>
          <a:prstGeom prst="rect">
            <a:avLst/>
          </a:prstGeom>
          <a:noFill/>
        </p:spPr>
      </p:pic>
      <p:pic>
        <p:nvPicPr>
          <p:cNvPr id="1102" name="Picture 78" descr="logo_ua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0238" y="6219825"/>
            <a:ext cx="2851150" cy="3302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3500" baseline="0">
          <a:solidFill>
            <a:srgbClr val="003D6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pitchFamily="1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pitchFamily="1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pitchFamily="1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pitchFamily="1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pitchFamily="1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pitchFamily="1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pitchFamily="1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rgbClr val="003D6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-"/>
        <a:defRPr sz="2200">
          <a:solidFill>
            <a:srgbClr val="003D6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3D6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rgbClr val="003D6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D6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D6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D6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D6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D62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68ABE-7205-4D4A-B237-FBDD7852D8EA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57DAC-CBCB-46F1-BC8B-0C2F4C0F8CF1}" type="datetimeFigureOut">
              <a:rPr lang="nl-BE" smtClean="0"/>
              <a:pPr/>
              <a:t>7/06/2016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lic.be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megalaw.be/" TargetMode="External"/><Relationship Id="rId13" Type="http://schemas.openxmlformats.org/officeDocument/2006/relationships/image" Target="../media/image16.jpeg"/><Relationship Id="rId18" Type="http://schemas.openxmlformats.org/officeDocument/2006/relationships/hyperlink" Target="http://www.schuermans-law.be/" TargetMode="External"/><Relationship Id="rId3" Type="http://schemas.openxmlformats.org/officeDocument/2006/relationships/image" Target="../media/image11.jpeg"/><Relationship Id="rId21" Type="http://schemas.openxmlformats.org/officeDocument/2006/relationships/image" Target="../media/image20.jpeg"/><Relationship Id="rId7" Type="http://schemas.openxmlformats.org/officeDocument/2006/relationships/image" Target="../media/image13.jpeg"/><Relationship Id="rId12" Type="http://schemas.openxmlformats.org/officeDocument/2006/relationships/hyperlink" Target="http://www.lydian.be/" TargetMode="External"/><Relationship Id="rId17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6" Type="http://schemas.openxmlformats.org/officeDocument/2006/relationships/hyperlink" Target="http://www.legaloffice.be/" TargetMode="External"/><Relationship Id="rId20" Type="http://schemas.openxmlformats.org/officeDocument/2006/relationships/hyperlink" Target="http://www.protect.be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recura.be/" TargetMode="External"/><Relationship Id="rId11" Type="http://schemas.openxmlformats.org/officeDocument/2006/relationships/image" Target="../media/image15.jpeg"/><Relationship Id="rId5" Type="http://schemas.openxmlformats.org/officeDocument/2006/relationships/image" Target="../media/image12.jpeg"/><Relationship Id="rId15" Type="http://schemas.openxmlformats.org/officeDocument/2006/relationships/image" Target="../media/image17.jpeg"/><Relationship Id="rId10" Type="http://schemas.openxmlformats.org/officeDocument/2006/relationships/hyperlink" Target="http://www.arces.be/" TargetMode="External"/><Relationship Id="rId19" Type="http://schemas.openxmlformats.org/officeDocument/2006/relationships/image" Target="../media/image19.jpeg"/><Relationship Id="rId4" Type="http://schemas.openxmlformats.org/officeDocument/2006/relationships/hyperlink" Target="http://www.ethias.be/" TargetMode="External"/><Relationship Id="rId9" Type="http://schemas.openxmlformats.org/officeDocument/2006/relationships/image" Target="../media/image14.jpeg"/><Relationship Id="rId14" Type="http://schemas.openxmlformats.org/officeDocument/2006/relationships/hyperlink" Target="http://www.gsj.be/" TargetMode="External"/><Relationship Id="rId22" Type="http://schemas.openxmlformats.org/officeDocument/2006/relationships/image" Target="../media/image2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637343"/>
            <a:ext cx="7992888" cy="5283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     LEERSTOEL AANSPRAKELIJKHEIDS- EN VERZEKERINGSRECHT</a:t>
            </a:r>
            <a:r>
              <a:rPr lang="nl-BE" sz="4000" baseline="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</a:p>
          <a:p>
            <a:pPr algn="ctr"/>
            <a:endParaRPr lang="nl-BE" sz="4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nl-BE" sz="12500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hlinkClick r:id="rId2"/>
              </a:rPr>
              <a:t>www.allic.be</a:t>
            </a:r>
            <a:endParaRPr lang="nl-BE" sz="125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nl-BE" sz="125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Antwerp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Liability</a:t>
            </a:r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Law and Insurance </a:t>
            </a:r>
            <a:r>
              <a:rPr lang="nl-BE" sz="40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Chair</a:t>
            </a:r>
            <a:endParaRPr lang="nl-BE" sz="4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nl-BE" sz="4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nl-BE" sz="4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517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2617372"/>
            <a:ext cx="7992888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     </a:t>
            </a:r>
          </a:p>
          <a:p>
            <a:pPr algn="ctr"/>
            <a:endParaRPr lang="nl-BE" sz="4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nl-BE" sz="4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599322" y="476672"/>
            <a:ext cx="7920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3200" b="1" dirty="0" smtClean="0"/>
              <a:t>			</a:t>
            </a:r>
          </a:p>
          <a:p>
            <a:r>
              <a:rPr lang="nl-BE" sz="3200" b="1" dirty="0"/>
              <a:t>	</a:t>
            </a:r>
            <a:r>
              <a:rPr lang="nl-BE" sz="3200" b="1" dirty="0" smtClean="0"/>
              <a:t>		RESEARCH</a:t>
            </a:r>
          </a:p>
          <a:p>
            <a:endParaRPr lang="nl-BE" sz="3200" b="1" dirty="0" smtClean="0"/>
          </a:p>
          <a:p>
            <a:r>
              <a:rPr lang="nl-BE" sz="3200" dirty="0" smtClean="0"/>
              <a:t>Independent, </a:t>
            </a:r>
            <a:r>
              <a:rPr lang="nl-BE" sz="3200" dirty="0" err="1" smtClean="0"/>
              <a:t>critical</a:t>
            </a:r>
            <a:r>
              <a:rPr lang="nl-BE" sz="3200" dirty="0" smtClean="0"/>
              <a:t> research of high </a:t>
            </a:r>
            <a:r>
              <a:rPr lang="nl-BE" sz="3200" dirty="0" err="1" smtClean="0"/>
              <a:t>quality</a:t>
            </a:r>
            <a:r>
              <a:rPr lang="nl-BE" sz="3200" dirty="0" smtClean="0"/>
              <a:t> in </a:t>
            </a:r>
            <a:r>
              <a:rPr lang="nl-BE" sz="3200" dirty="0" err="1" smtClean="0"/>
              <a:t>the</a:t>
            </a:r>
            <a:r>
              <a:rPr lang="nl-BE" sz="3200" dirty="0" smtClean="0"/>
              <a:t> field of </a:t>
            </a:r>
            <a:r>
              <a:rPr lang="nl-BE" sz="3200" dirty="0" err="1" smtClean="0"/>
              <a:t>Liability</a:t>
            </a:r>
            <a:r>
              <a:rPr lang="nl-BE" sz="3200" dirty="0" smtClean="0"/>
              <a:t> </a:t>
            </a:r>
            <a:r>
              <a:rPr lang="nl-BE" sz="3200" dirty="0" err="1" smtClean="0"/>
              <a:t>Law</a:t>
            </a:r>
            <a:r>
              <a:rPr lang="nl-BE" sz="3200" dirty="0" smtClean="0"/>
              <a:t> </a:t>
            </a:r>
            <a:r>
              <a:rPr lang="nl-BE" sz="3200" dirty="0" err="1" smtClean="0"/>
              <a:t>and</a:t>
            </a:r>
            <a:r>
              <a:rPr lang="nl-BE" sz="3200" dirty="0" smtClean="0"/>
              <a:t> Insurance </a:t>
            </a:r>
            <a:r>
              <a:rPr lang="nl-BE" sz="3200" dirty="0" err="1" smtClean="0"/>
              <a:t>Law</a:t>
            </a:r>
            <a:r>
              <a:rPr lang="nl-BE" sz="3200" dirty="0" smtClean="0"/>
              <a:t>: PhD’s, </a:t>
            </a:r>
            <a:r>
              <a:rPr lang="nl-BE" sz="3200" dirty="0" err="1" smtClean="0"/>
              <a:t>publications</a:t>
            </a:r>
            <a:r>
              <a:rPr lang="nl-BE" sz="3200" dirty="0" smtClean="0"/>
              <a:t> </a:t>
            </a:r>
            <a:r>
              <a:rPr lang="nl-BE" sz="3200" dirty="0" err="1" smtClean="0"/>
              <a:t>and</a:t>
            </a:r>
            <a:r>
              <a:rPr lang="nl-BE" sz="3200" dirty="0" smtClean="0"/>
              <a:t> </a:t>
            </a:r>
            <a:r>
              <a:rPr lang="nl-BE" sz="3200" dirty="0" err="1" smtClean="0"/>
              <a:t>opinions</a:t>
            </a:r>
            <a:r>
              <a:rPr lang="nl-BE" sz="3600" dirty="0" smtClean="0"/>
              <a:t>.</a:t>
            </a:r>
          </a:p>
          <a:p>
            <a:endParaRPr lang="nl-BE" sz="3600" dirty="0" smtClean="0"/>
          </a:p>
          <a:p>
            <a:endParaRPr lang="nl-BE" sz="3200" dirty="0" smtClean="0"/>
          </a:p>
          <a:p>
            <a:r>
              <a:rPr lang="nl-BE" sz="3200" b="1" dirty="0" smtClean="0"/>
              <a:t>		POSTGRADUATE TRAINING</a:t>
            </a:r>
            <a:r>
              <a:rPr lang="nl-BE" sz="3200" dirty="0" smtClean="0"/>
              <a:t/>
            </a:r>
            <a:br>
              <a:rPr lang="nl-BE" sz="3200" dirty="0" smtClean="0"/>
            </a:br>
            <a:r>
              <a:rPr lang="nl-BE" sz="3200" dirty="0" err="1" smtClean="0"/>
              <a:t>Postgraduate</a:t>
            </a:r>
            <a:r>
              <a:rPr lang="nl-BE" sz="3200" dirty="0" smtClean="0"/>
              <a:t> training in </a:t>
            </a:r>
            <a:r>
              <a:rPr lang="nl-BE" sz="3200" dirty="0" err="1" smtClean="0"/>
              <a:t>Liability</a:t>
            </a:r>
            <a:r>
              <a:rPr lang="nl-BE" sz="3200" dirty="0" smtClean="0"/>
              <a:t> </a:t>
            </a:r>
            <a:r>
              <a:rPr lang="nl-BE" sz="3200" dirty="0" err="1" smtClean="0"/>
              <a:t>Law</a:t>
            </a:r>
            <a:r>
              <a:rPr lang="nl-BE" sz="3200" dirty="0" smtClean="0"/>
              <a:t> </a:t>
            </a:r>
            <a:r>
              <a:rPr lang="nl-BE" sz="3200" dirty="0" err="1" smtClean="0"/>
              <a:t>and</a:t>
            </a:r>
            <a:r>
              <a:rPr lang="nl-BE" sz="3200" dirty="0" smtClean="0"/>
              <a:t> Insurance </a:t>
            </a:r>
            <a:r>
              <a:rPr lang="nl-BE" sz="3200" dirty="0" err="1" smtClean="0"/>
              <a:t>Law</a:t>
            </a:r>
            <a:r>
              <a:rPr lang="nl-BE" sz="3200" dirty="0" smtClean="0"/>
              <a:t> </a:t>
            </a:r>
            <a:r>
              <a:rPr lang="nl-BE" sz="3200" dirty="0" err="1" smtClean="0"/>
              <a:t>starting</a:t>
            </a:r>
            <a:r>
              <a:rPr lang="nl-BE" sz="3200" dirty="0" smtClean="0"/>
              <a:t> </a:t>
            </a:r>
            <a:r>
              <a:rPr lang="nl-BE" sz="3200" dirty="0" err="1" smtClean="0"/>
              <a:t>from</a:t>
            </a:r>
            <a:r>
              <a:rPr lang="nl-BE" sz="3200" dirty="0" smtClean="0"/>
              <a:t> </a:t>
            </a:r>
            <a:r>
              <a:rPr lang="nl-BE" sz="3200" dirty="0" err="1" smtClean="0"/>
              <a:t>October</a:t>
            </a:r>
            <a:r>
              <a:rPr lang="nl-BE" sz="3200" dirty="0" smtClean="0"/>
              <a:t> 2017.</a:t>
            </a:r>
          </a:p>
          <a:p>
            <a:endParaRPr lang="nl-BE" sz="3200" b="1" dirty="0" smtClean="0"/>
          </a:p>
          <a:p>
            <a:r>
              <a:rPr lang="nl-BE" sz="3200" b="1" dirty="0" smtClean="0"/>
              <a:t>		PROVISION OF SERVICES</a:t>
            </a:r>
          </a:p>
          <a:p>
            <a:r>
              <a:rPr lang="nl-BE" sz="3200" dirty="0" smtClean="0"/>
              <a:t/>
            </a:r>
            <a:br>
              <a:rPr lang="nl-BE" sz="3200" dirty="0" smtClean="0"/>
            </a:br>
            <a:r>
              <a:rPr lang="nl-BE" sz="3200" dirty="0" smtClean="0"/>
              <a:t>Conferences </a:t>
            </a:r>
            <a:r>
              <a:rPr lang="nl-BE" sz="3200" dirty="0" err="1" smtClean="0"/>
              <a:t>and</a:t>
            </a:r>
            <a:r>
              <a:rPr lang="nl-BE" sz="3200" dirty="0" smtClean="0"/>
              <a:t> seminars </a:t>
            </a:r>
            <a:r>
              <a:rPr lang="nl-BE" sz="3200" dirty="0" err="1" smtClean="0"/>
              <a:t>and</a:t>
            </a:r>
            <a:r>
              <a:rPr lang="nl-BE" sz="3200" dirty="0" smtClean="0"/>
              <a:t> </a:t>
            </a:r>
            <a:r>
              <a:rPr lang="nl-BE" sz="3200" dirty="0" err="1" smtClean="0"/>
              <a:t>an</a:t>
            </a:r>
            <a:r>
              <a:rPr lang="nl-BE" sz="3200" dirty="0" smtClean="0"/>
              <a:t> </a:t>
            </a:r>
            <a:r>
              <a:rPr lang="nl-BE" sz="3200" dirty="0" err="1" smtClean="0"/>
              <a:t>academic</a:t>
            </a:r>
            <a:r>
              <a:rPr lang="nl-BE" sz="3200" dirty="0" smtClean="0"/>
              <a:t> platform </a:t>
            </a:r>
            <a:r>
              <a:rPr lang="nl-BE" sz="3200" dirty="0" err="1" smtClean="0"/>
              <a:t>for</a:t>
            </a:r>
            <a:r>
              <a:rPr lang="nl-BE" sz="3200" dirty="0" smtClean="0"/>
              <a:t> </a:t>
            </a:r>
            <a:r>
              <a:rPr lang="nl-BE" sz="3200" dirty="0" err="1" smtClean="0"/>
              <a:t>discussions</a:t>
            </a:r>
            <a:r>
              <a:rPr lang="nl-BE" sz="3200" dirty="0" smtClean="0"/>
              <a:t> on </a:t>
            </a:r>
            <a:r>
              <a:rPr lang="nl-BE" sz="3200" dirty="0" err="1" smtClean="0"/>
              <a:t>Liability</a:t>
            </a:r>
            <a:r>
              <a:rPr lang="nl-BE" sz="3200" dirty="0" smtClean="0"/>
              <a:t> </a:t>
            </a:r>
            <a:r>
              <a:rPr lang="nl-BE" sz="3200" dirty="0" err="1" smtClean="0"/>
              <a:t>Law</a:t>
            </a:r>
            <a:r>
              <a:rPr lang="nl-BE" sz="3200" dirty="0" smtClean="0"/>
              <a:t> </a:t>
            </a:r>
            <a:r>
              <a:rPr lang="nl-BE" sz="3200" dirty="0" err="1" smtClean="0"/>
              <a:t>and</a:t>
            </a:r>
            <a:r>
              <a:rPr lang="nl-BE" sz="3200" dirty="0" smtClean="0"/>
              <a:t> Insurance </a:t>
            </a:r>
            <a:r>
              <a:rPr lang="nl-BE" sz="3200" dirty="0" err="1" smtClean="0"/>
              <a:t>Law</a:t>
            </a:r>
            <a:r>
              <a:rPr lang="nl-BE" sz="3600" dirty="0" smtClean="0"/>
              <a:t>.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7517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372188" y="323535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 smtClean="0"/>
              <a:t>PhD RESEARCH</a:t>
            </a:r>
            <a:endParaRPr lang="nl-BE" dirty="0"/>
          </a:p>
        </p:txBody>
      </p:sp>
      <p:pic>
        <p:nvPicPr>
          <p:cNvPr id="1026" name="Picture 2" descr="https://www.uantwerpen.be/images/uantwerpen/container1243/images/Glenn%20Heirm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527" y="1681432"/>
            <a:ext cx="1250477" cy="1881786"/>
          </a:xfrm>
          <a:prstGeom prst="rect">
            <a:avLst/>
          </a:prstGeom>
          <a:noFill/>
        </p:spPr>
      </p:pic>
      <p:sp>
        <p:nvSpPr>
          <p:cNvPr id="10" name="Tekstvak 9"/>
          <p:cNvSpPr txBox="1"/>
          <p:nvPr/>
        </p:nvSpPr>
        <p:spPr>
          <a:xfrm>
            <a:off x="2483768" y="1647540"/>
            <a:ext cx="38164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cap="small" dirty="0" smtClean="0"/>
          </a:p>
          <a:p>
            <a:r>
              <a:rPr lang="nl-BE" cap="small" dirty="0" smtClean="0"/>
              <a:t>Glenn Heirman</a:t>
            </a:r>
          </a:p>
          <a:p>
            <a:endParaRPr lang="nl-BE" dirty="0" smtClean="0"/>
          </a:p>
          <a:p>
            <a:r>
              <a:rPr lang="nl-BE" dirty="0" smtClean="0"/>
              <a:t>The </a:t>
            </a:r>
            <a:r>
              <a:rPr lang="nl-BE" dirty="0" err="1" smtClean="0"/>
              <a:t>insurance</a:t>
            </a:r>
            <a:r>
              <a:rPr lang="nl-BE" dirty="0" smtClean="0"/>
              <a:t> contract: </a:t>
            </a:r>
            <a:r>
              <a:rPr lang="nl-BE" dirty="0" err="1" smtClean="0"/>
              <a:t>contractual</a:t>
            </a:r>
            <a:r>
              <a:rPr lang="nl-BE" dirty="0" smtClean="0"/>
              <a:t> </a:t>
            </a:r>
            <a:r>
              <a:rPr lang="nl-BE" dirty="0" err="1" smtClean="0"/>
              <a:t>freedom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transparency</a:t>
            </a:r>
            <a:r>
              <a:rPr lang="nl-BE" dirty="0" smtClean="0"/>
              <a:t> </a:t>
            </a:r>
            <a:endParaRPr lang="nl-BE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27" y="4077072"/>
            <a:ext cx="1269244" cy="191002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372188" y="4077072"/>
            <a:ext cx="3960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r>
              <a:rPr lang="nl-BE" dirty="0" smtClean="0"/>
              <a:t>CHRISTOPHE DE RIDDER</a:t>
            </a:r>
          </a:p>
          <a:p>
            <a:endParaRPr lang="nl-BE" dirty="0"/>
          </a:p>
          <a:p>
            <a:r>
              <a:rPr lang="nl-BE" dirty="0" smtClean="0"/>
              <a:t>The </a:t>
            </a:r>
            <a:r>
              <a:rPr lang="nl-BE" dirty="0" err="1" smtClean="0"/>
              <a:t>general</a:t>
            </a:r>
            <a:r>
              <a:rPr lang="nl-BE" dirty="0" smtClean="0"/>
              <a:t> standard of care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3997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548679"/>
            <a:ext cx="47824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3600" dirty="0" smtClean="0"/>
              <a:t>PhD RESEARCH</a:t>
            </a:r>
            <a:r>
              <a:rPr lang="nl-BE" sz="3600" baseline="0" dirty="0" smtClean="0"/>
              <a:t> </a:t>
            </a:r>
            <a:endParaRPr lang="nl-BE" sz="3600" dirty="0"/>
          </a:p>
        </p:txBody>
      </p:sp>
      <p:pic>
        <p:nvPicPr>
          <p:cNvPr id="3" name="Picture 1" descr="https://www.uantwerpen.be/images/uantwerpen/container1243/images/Dimitri%20Verhoev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478" y="1844824"/>
            <a:ext cx="1236324" cy="1854486"/>
          </a:xfrm>
          <a:prstGeom prst="rect">
            <a:avLst/>
          </a:prstGeom>
          <a:noFill/>
        </p:spPr>
      </p:pic>
      <p:pic>
        <p:nvPicPr>
          <p:cNvPr id="4" name="Picture 3" descr="https://www.uantwerpen.be/images/uantwerpen/container1243/images/Charlotte%20Henske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05064"/>
            <a:ext cx="1152128" cy="2020796"/>
          </a:xfrm>
          <a:prstGeom prst="rect">
            <a:avLst/>
          </a:prstGeom>
          <a:noFill/>
        </p:spPr>
      </p:pic>
      <p:sp>
        <p:nvSpPr>
          <p:cNvPr id="5" name="Tekstvak 10"/>
          <p:cNvSpPr txBox="1"/>
          <p:nvPr/>
        </p:nvSpPr>
        <p:spPr>
          <a:xfrm>
            <a:off x="2555776" y="4476853"/>
            <a:ext cx="3960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cap="small" dirty="0" smtClean="0"/>
              <a:t>Charlotte </a:t>
            </a:r>
            <a:r>
              <a:rPr lang="nl-BE" cap="small" dirty="0" err="1" smtClean="0"/>
              <a:t>Henskens</a:t>
            </a:r>
            <a:endParaRPr lang="nl-BE" cap="small" dirty="0" smtClean="0"/>
          </a:p>
          <a:p>
            <a:endParaRPr lang="nl-BE" dirty="0" smtClean="0"/>
          </a:p>
          <a:p>
            <a:r>
              <a:rPr lang="nl-BE" dirty="0" err="1" smtClean="0"/>
              <a:t>Liability</a:t>
            </a:r>
            <a:r>
              <a:rPr lang="nl-BE" dirty="0" smtClean="0"/>
              <a:t> </a:t>
            </a:r>
            <a:r>
              <a:rPr lang="nl-BE" dirty="0" err="1" smtClean="0"/>
              <a:t>insurances</a:t>
            </a:r>
            <a:r>
              <a:rPr lang="nl-BE" dirty="0" smtClean="0"/>
              <a:t>: </a:t>
            </a:r>
            <a:r>
              <a:rPr lang="nl-BE" dirty="0" err="1" smtClean="0"/>
              <a:t>between</a:t>
            </a:r>
            <a:r>
              <a:rPr lang="nl-BE" dirty="0" smtClean="0"/>
              <a:t> </a:t>
            </a:r>
            <a:r>
              <a:rPr lang="nl-BE" dirty="0" err="1" smtClean="0"/>
              <a:t>protection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prevention</a:t>
            </a:r>
            <a:endParaRPr lang="nl-BE" dirty="0"/>
          </a:p>
        </p:txBody>
      </p:sp>
      <p:sp>
        <p:nvSpPr>
          <p:cNvPr id="6" name="Tekstvak 8"/>
          <p:cNvSpPr txBox="1"/>
          <p:nvPr/>
        </p:nvSpPr>
        <p:spPr>
          <a:xfrm>
            <a:off x="2535382" y="2110347"/>
            <a:ext cx="44848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cap="small" dirty="0" smtClean="0"/>
              <a:t>Dimitri Verhoeven</a:t>
            </a:r>
          </a:p>
          <a:p>
            <a:endParaRPr lang="nl-BE" dirty="0" smtClean="0"/>
          </a:p>
          <a:p>
            <a:r>
              <a:rPr lang="nl-BE" dirty="0" smtClean="0"/>
              <a:t>Product </a:t>
            </a:r>
            <a:r>
              <a:rPr lang="nl-BE" dirty="0" err="1" smtClean="0"/>
              <a:t>safety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product </a:t>
            </a:r>
            <a:r>
              <a:rPr lang="nl-BE" dirty="0" err="1" smtClean="0"/>
              <a:t>recall</a:t>
            </a:r>
            <a:r>
              <a:rPr lang="nl-BE" dirty="0" smtClean="0"/>
              <a:t>: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relationship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product </a:t>
            </a:r>
            <a:r>
              <a:rPr lang="nl-BE" dirty="0" err="1" smtClean="0"/>
              <a:t>liability</a:t>
            </a:r>
            <a:r>
              <a:rPr lang="nl-BE" dirty="0" smtClean="0"/>
              <a:t> in </a:t>
            </a:r>
            <a:r>
              <a:rPr lang="nl-BE" dirty="0" err="1" smtClean="0"/>
              <a:t>the</a:t>
            </a:r>
            <a:r>
              <a:rPr lang="nl-BE" dirty="0" smtClean="0"/>
              <a:t> EU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3390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39752" y="404664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3600" dirty="0" smtClean="0"/>
              <a:t>PhD RESEARCH</a:t>
            </a:r>
            <a:endParaRPr lang="nl-BE" sz="3600" dirty="0"/>
          </a:p>
        </p:txBody>
      </p:sp>
      <p:pic>
        <p:nvPicPr>
          <p:cNvPr id="5" name="Picture 4" descr="https://www.uantwerpen.be/images/uantwerpen/container1243/images/Steffi%20Illegem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814" y="1326229"/>
            <a:ext cx="1161821" cy="174273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07704" y="1535874"/>
            <a:ext cx="51845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cap="small" dirty="0">
                <a:latin typeface="Times New Roman" pitchFamily="18" charset="0"/>
                <a:cs typeface="Times New Roman" pitchFamily="18" charset="0"/>
              </a:rPr>
              <a:t>Steffi Illegems</a:t>
            </a:r>
          </a:p>
          <a:p>
            <a:endParaRPr lang="nl-BE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BE" dirty="0" smtClean="0"/>
              <a:t>Financial </a:t>
            </a:r>
            <a:r>
              <a:rPr lang="nl-BE" dirty="0" err="1" smtClean="0"/>
              <a:t>supervision</a:t>
            </a:r>
            <a:r>
              <a:rPr lang="nl-BE" dirty="0" smtClean="0"/>
              <a:t> in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insurance</a:t>
            </a:r>
            <a:r>
              <a:rPr lang="nl-BE" dirty="0" smtClean="0"/>
              <a:t> sector. The </a:t>
            </a:r>
            <a:r>
              <a:rPr lang="nl-BE" dirty="0" err="1" smtClean="0"/>
              <a:t>influence</a:t>
            </a:r>
            <a:r>
              <a:rPr lang="nl-BE" dirty="0" smtClean="0"/>
              <a:t> on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statute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liability</a:t>
            </a:r>
            <a:r>
              <a:rPr lang="nl-BE" dirty="0" smtClean="0"/>
              <a:t> of </a:t>
            </a:r>
            <a:r>
              <a:rPr lang="nl-BE" dirty="0" err="1" smtClean="0"/>
              <a:t>insurance</a:t>
            </a:r>
            <a:r>
              <a:rPr lang="nl-BE" dirty="0" smtClean="0"/>
              <a:t> companies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insurance</a:t>
            </a:r>
            <a:r>
              <a:rPr lang="nl-BE" dirty="0" smtClean="0"/>
              <a:t> </a:t>
            </a:r>
            <a:r>
              <a:rPr lang="nl-BE" dirty="0" err="1" smtClean="0"/>
              <a:t>intermediaries</a:t>
            </a:r>
            <a:endParaRPr lang="nl-B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https://www.uantwerpen.be/images/uantwerpen/container1243/images/Nick%20Portugael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814" y="3268435"/>
            <a:ext cx="1240685" cy="124068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907704" y="3268435"/>
            <a:ext cx="52600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cap="small" dirty="0"/>
              <a:t>Nick Portugaels</a:t>
            </a:r>
          </a:p>
          <a:p>
            <a:endParaRPr lang="nl-BE" dirty="0"/>
          </a:p>
          <a:p>
            <a:r>
              <a:rPr lang="nl-BE" dirty="0" smtClean="0"/>
              <a:t>The </a:t>
            </a:r>
            <a:r>
              <a:rPr lang="nl-BE" dirty="0" err="1" smtClean="0"/>
              <a:t>statute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role</a:t>
            </a:r>
            <a:r>
              <a:rPr lang="nl-BE" dirty="0" smtClean="0"/>
              <a:t> of </a:t>
            </a:r>
            <a:r>
              <a:rPr lang="nl-BE" dirty="0" err="1" smtClean="0"/>
              <a:t>settlement</a:t>
            </a:r>
            <a:r>
              <a:rPr lang="nl-BE" dirty="0" smtClean="0"/>
              <a:t> </a:t>
            </a:r>
            <a:r>
              <a:rPr lang="nl-BE" dirty="0" err="1" smtClean="0"/>
              <a:t>agreements</a:t>
            </a:r>
            <a:r>
              <a:rPr lang="nl-BE" dirty="0" smtClean="0"/>
              <a:t> in </a:t>
            </a:r>
            <a:r>
              <a:rPr lang="nl-BE" dirty="0" err="1" smtClean="0"/>
              <a:t>insurance</a:t>
            </a:r>
            <a:r>
              <a:rPr lang="nl-BE" dirty="0" smtClean="0"/>
              <a:t> </a:t>
            </a:r>
            <a:r>
              <a:rPr lang="nl-BE" dirty="0" err="1" smtClean="0"/>
              <a:t>disputes</a:t>
            </a:r>
            <a:endParaRPr lang="nl-B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14" y="5013177"/>
            <a:ext cx="1188000" cy="866719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051720" y="5039312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/>
              <a:t>Compensation</a:t>
            </a:r>
            <a:r>
              <a:rPr lang="nl-BE" dirty="0" smtClean="0"/>
              <a:t> Funds?</a:t>
            </a:r>
          </a:p>
          <a:p>
            <a:r>
              <a:rPr lang="nl-BE" dirty="0" smtClean="0"/>
              <a:t>1 </a:t>
            </a:r>
            <a:r>
              <a:rPr lang="nl-BE" dirty="0" err="1" smtClean="0"/>
              <a:t>October</a:t>
            </a:r>
            <a:r>
              <a:rPr lang="nl-BE" dirty="0" smtClean="0"/>
              <a:t> 2016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3721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ww.uantwerpen.be/images/uantwerpen/container1243/images/mieke/ALLIC/KB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22" y="1484784"/>
            <a:ext cx="1323579" cy="1034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17910" y="705631"/>
            <a:ext cx="36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 smtClean="0"/>
              <a:t>ALLIC IS GRATEFUL TO:</a:t>
            </a:r>
            <a:endParaRPr lang="nl-BE" sz="3600" dirty="0"/>
          </a:p>
        </p:txBody>
      </p:sp>
      <p:pic>
        <p:nvPicPr>
          <p:cNvPr id="4" name="Picture 4" descr="https://www.uantwerpen.be/images/uantwerpen/container1243/images/mieke/ALLIC/ethias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97710"/>
            <a:ext cx="1862522" cy="1067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s://www.uantwerpen.be/images/uantwerpen/container1243/images/mieke/ALLIC/precura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369" y="1601675"/>
            <a:ext cx="1452083" cy="96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s://www.uantwerpen.be/images/uantwerpen/container1243/images/mieke/ALLIC/omegalaw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896435"/>
            <a:ext cx="1440160" cy="193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https://www.uantwerpen.be/images/uantwerpen/container1243/images/mieke/ALLIC/arces%20logo.jp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57018"/>
            <a:ext cx="1441470" cy="94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https://www.uantwerpen.be/images/uantwerpen/container1243/images/mieke/ALLIC/LYDIAN_LOGO_BLUE_CMYK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144" y="3538062"/>
            <a:ext cx="2237631" cy="40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https://www.uantwerpen.be/images/uantwerpen/container1243/images/mieke/ALLIC/GSJ.jpeg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916" y="3333130"/>
            <a:ext cx="1832558" cy="77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 descr="https://www.uantwerpen.be/images/uantwerpen/container1243/images/mieke/ALLIC/pantone.jpg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85" y="5013175"/>
            <a:ext cx="2798626" cy="842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8" descr="https://www.uantwerpen.be/images/uantwerpen/container1243/images/mieke/ALLIC/Schuermans%20logo%20rgb.jpg">
            <a:hlinkClick r:id="rId18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586" y="4579880"/>
            <a:ext cx="1523898" cy="152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0" descr="http://t0.gstatic.com/images?q=tbn:ANd9GcSgnAjRecaz4O-h5DcSnEUGmd_eoXtZMfaChWOJeDYs3HLW3LNbaLmppoo">
            <a:hlinkClick r:id="rId20"/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189" y="3333129"/>
            <a:ext cx="1753678" cy="77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586085"/>
            <a:ext cx="2078964" cy="130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26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230187"/>
              </p:ext>
            </p:extLst>
          </p:nvPr>
        </p:nvGraphicFramePr>
        <p:xfrm>
          <a:off x="251520" y="1268760"/>
          <a:ext cx="8784976" cy="5174720"/>
        </p:xfrm>
        <a:graphic>
          <a:graphicData uri="http://schemas.openxmlformats.org/drawingml/2006/table">
            <a:tbl>
              <a:tblPr/>
              <a:tblGrid>
                <a:gridCol w="784373"/>
                <a:gridCol w="8000603"/>
              </a:tblGrid>
              <a:tr h="380996"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13u00</a:t>
                      </a:r>
                      <a:endParaRPr lang="nl-BE" sz="1200" dirty="0"/>
                    </a:p>
                  </a:txBody>
                  <a:tcPr marL="22496" marR="22496" marT="11248" marB="1124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b="1" dirty="0" smtClean="0"/>
                        <a:t>Onthaal</a:t>
                      </a:r>
                      <a:endParaRPr lang="nl-BE" sz="1200" dirty="0"/>
                    </a:p>
                  </a:txBody>
                  <a:tcPr marL="22496" marR="22496" marT="11248" marB="11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140"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13u30</a:t>
                      </a:r>
                      <a:endParaRPr lang="nl-BE" sz="1200" dirty="0"/>
                    </a:p>
                  </a:txBody>
                  <a:tcPr marL="22496" marR="22496" marT="11248" marB="1124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b="1" dirty="0"/>
                        <a:t>Inleiding door de congresvoorzitter</a:t>
                      </a:r>
                      <a:endParaRPr lang="nl-BE" sz="1200" dirty="0"/>
                    </a:p>
                    <a:p>
                      <a:r>
                        <a:rPr lang="nl-BE" sz="1200" dirty="0" smtClean="0"/>
                        <a:t>Prof. </a:t>
                      </a:r>
                      <a:r>
                        <a:rPr lang="nl-BE" sz="1200" smtClean="0"/>
                        <a:t>T. </a:t>
                      </a:r>
                      <a:r>
                        <a:rPr lang="nl-BE" sz="1200" dirty="0"/>
                        <a:t>Vansweevelt </a:t>
                      </a:r>
                      <a:r>
                        <a:rPr lang="nl-BE" sz="1200" dirty="0" smtClean="0"/>
                        <a:t>en prof, B. Weyts (</a:t>
                      </a:r>
                      <a:r>
                        <a:rPr lang="nl-BE" sz="1200" dirty="0" err="1" smtClean="0"/>
                        <a:t>UAntwerpen</a:t>
                      </a:r>
                      <a:r>
                        <a:rPr lang="nl-BE" sz="1200" dirty="0" smtClean="0"/>
                        <a:t>)</a:t>
                      </a:r>
                      <a:endParaRPr lang="nl-BE" sz="1200" dirty="0"/>
                    </a:p>
                  </a:txBody>
                  <a:tcPr marL="22496" marR="22496" marT="11248" marB="11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017"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13u40</a:t>
                      </a:r>
                      <a:endParaRPr lang="nl-BE" sz="1200" dirty="0"/>
                    </a:p>
                  </a:txBody>
                  <a:tcPr marL="22496" marR="22496" marT="11248" marB="1124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b="1" dirty="0" smtClean="0"/>
                        <a:t>Zelfrijdende auto’s: een uitdaging voor het aansprakelijkheids-</a:t>
                      </a:r>
                      <a:r>
                        <a:rPr lang="nl-BE" sz="1200" b="1" baseline="0" dirty="0" smtClean="0"/>
                        <a:t> en verzekeringsrecht?</a:t>
                      </a:r>
                    </a:p>
                    <a:p>
                      <a:r>
                        <a:rPr lang="nl-BE" sz="1200" b="0" baseline="0" dirty="0" smtClean="0"/>
                        <a:t>Drs. J. De Bruyne en J. Tanghe (</a:t>
                      </a:r>
                      <a:r>
                        <a:rPr lang="nl-BE" sz="1200" b="0" baseline="0" dirty="0" err="1" smtClean="0"/>
                        <a:t>UGent</a:t>
                      </a:r>
                      <a:r>
                        <a:rPr lang="nl-BE" sz="1200" b="0" baseline="0" dirty="0" smtClean="0"/>
                        <a:t>)</a:t>
                      </a:r>
                      <a:endParaRPr lang="nl-BE" sz="1200" b="0" dirty="0"/>
                    </a:p>
                    <a:p>
                      <a:endParaRPr lang="nl-BE" sz="1200" dirty="0"/>
                    </a:p>
                  </a:txBody>
                  <a:tcPr marL="22496" marR="22496" marT="11248" marB="11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274"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14u20</a:t>
                      </a:r>
                      <a:endParaRPr lang="nl-BE" sz="1200" dirty="0"/>
                    </a:p>
                  </a:txBody>
                  <a:tcPr marL="22496" marR="22496" marT="11248" marB="1124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b="1" dirty="0" smtClean="0"/>
                        <a:t>Drones:</a:t>
                      </a:r>
                      <a:r>
                        <a:rPr lang="nl-BE" sz="1200" b="1" baseline="0" dirty="0" smtClean="0"/>
                        <a:t> een nieuw aansprakelijkheidsrisico onderworpen aan een verplichte verzekering</a:t>
                      </a:r>
                      <a:endParaRPr lang="nl-BE" sz="1200" dirty="0"/>
                    </a:p>
                    <a:p>
                      <a:r>
                        <a:rPr lang="nl-BE" sz="1200" dirty="0" smtClean="0"/>
                        <a:t>K. Moors (KBC Verzekeringen)</a:t>
                      </a:r>
                      <a:endParaRPr lang="nl-BE" sz="1200" dirty="0"/>
                    </a:p>
                  </a:txBody>
                  <a:tcPr marL="22496" marR="22496" marT="11248" marB="11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140"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15u00</a:t>
                      </a:r>
                      <a:endParaRPr lang="nl-BE" sz="1200" dirty="0"/>
                    </a:p>
                  </a:txBody>
                  <a:tcPr marL="22496" marR="22496" marT="11248" marB="1124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b="1" dirty="0" smtClean="0"/>
                        <a:t>Cybercriminaliteit en verzekeringen</a:t>
                      </a:r>
                    </a:p>
                    <a:p>
                      <a:r>
                        <a:rPr lang="nl-BE" sz="1200" b="0" dirty="0" smtClean="0"/>
                        <a:t>Mrs.</a:t>
                      </a:r>
                      <a:r>
                        <a:rPr lang="nl-BE" sz="1200" b="0" baseline="0" dirty="0" smtClean="0"/>
                        <a:t> H. </a:t>
                      </a:r>
                      <a:r>
                        <a:rPr lang="nl-BE" sz="1200" b="0" baseline="0" dirty="0" err="1" smtClean="0"/>
                        <a:t>Keulers</a:t>
                      </a:r>
                      <a:r>
                        <a:rPr lang="nl-BE" sz="1200" b="0" baseline="0" dirty="0" smtClean="0"/>
                        <a:t> en S. </a:t>
                      </a:r>
                      <a:r>
                        <a:rPr lang="nl-BE" sz="1200" b="0" baseline="0" dirty="0" err="1" smtClean="0"/>
                        <a:t>Lodewijckx</a:t>
                      </a:r>
                      <a:endParaRPr lang="nl-BE" sz="1200" b="0" dirty="0"/>
                    </a:p>
                  </a:txBody>
                  <a:tcPr marL="22496" marR="22496" marT="11248" marB="11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92"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15u40</a:t>
                      </a:r>
                      <a:endParaRPr lang="nl-BE" sz="1200" dirty="0"/>
                    </a:p>
                  </a:txBody>
                  <a:tcPr marL="22496" marR="22496" marT="11248" marB="1124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b="1" dirty="0"/>
                        <a:t>Koffiepauze</a:t>
                      </a:r>
                      <a:endParaRPr lang="nl-BE" sz="1200" dirty="0"/>
                    </a:p>
                  </a:txBody>
                  <a:tcPr marL="22496" marR="22496" marT="11248" marB="11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619"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16u10</a:t>
                      </a:r>
                      <a:endParaRPr lang="nl-BE" sz="1200" dirty="0"/>
                    </a:p>
                  </a:txBody>
                  <a:tcPr marL="22496" marR="22496" marT="11248" marB="1124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b="1" dirty="0" smtClean="0"/>
                        <a:t>Terrorisme en verzekeringen</a:t>
                      </a:r>
                      <a:endParaRPr lang="nl-BE" sz="1200" dirty="0"/>
                    </a:p>
                    <a:p>
                      <a:r>
                        <a:rPr lang="nl-BE" sz="1200" dirty="0" smtClean="0"/>
                        <a:t>Drs. G. Heirman (</a:t>
                      </a:r>
                      <a:r>
                        <a:rPr lang="nl-BE" sz="1200" dirty="0" err="1" smtClean="0"/>
                        <a:t>UAntwerpen</a:t>
                      </a:r>
                      <a:r>
                        <a:rPr lang="nl-BE" sz="1200" dirty="0" smtClean="0"/>
                        <a:t>)</a:t>
                      </a:r>
                      <a:endParaRPr lang="nl-BE" sz="1200" dirty="0"/>
                    </a:p>
                  </a:txBody>
                  <a:tcPr marL="22496" marR="22496" marT="11248" marB="11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017"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16u40</a:t>
                      </a:r>
                      <a:endParaRPr lang="nl-BE" sz="1200" dirty="0"/>
                    </a:p>
                  </a:txBody>
                  <a:tcPr marL="22496" marR="22496" marT="11248" marB="1124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b="1" dirty="0" smtClean="0"/>
                        <a:t>Naar</a:t>
                      </a:r>
                      <a:r>
                        <a:rPr lang="nl-BE" sz="1200" b="1" baseline="0" dirty="0" smtClean="0"/>
                        <a:t> een echtscheidingsverzekering?</a:t>
                      </a:r>
                    </a:p>
                    <a:p>
                      <a:r>
                        <a:rPr lang="nl-BE" sz="1200" b="0" baseline="0" dirty="0" smtClean="0"/>
                        <a:t>Prof. J. </a:t>
                      </a:r>
                      <a:r>
                        <a:rPr lang="nl-BE" sz="1200" b="0" baseline="0" dirty="0" err="1" smtClean="0"/>
                        <a:t>Ghysels</a:t>
                      </a:r>
                      <a:r>
                        <a:rPr lang="nl-BE" sz="1200" b="0" baseline="0" dirty="0" smtClean="0"/>
                        <a:t> (Maastricht University)</a:t>
                      </a:r>
                      <a:endParaRPr lang="nl-BE" sz="1200" b="0" dirty="0"/>
                    </a:p>
                    <a:p>
                      <a:endParaRPr lang="nl-BE" sz="1200" dirty="0"/>
                    </a:p>
                  </a:txBody>
                  <a:tcPr marL="22496" marR="22496" marT="11248" marB="11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885">
                <a:tc>
                  <a:txBody>
                    <a:bodyPr/>
                    <a:lstStyle/>
                    <a:p>
                      <a:r>
                        <a:rPr lang="nl-BE" sz="1200" dirty="0"/>
                        <a:t>17u00</a:t>
                      </a:r>
                    </a:p>
                  </a:txBody>
                  <a:tcPr marL="22496" marR="22496" marT="11248" marB="1124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b="1" dirty="0" smtClean="0"/>
                        <a:t>Slotrede</a:t>
                      </a:r>
                    </a:p>
                    <a:p>
                      <a:r>
                        <a:rPr lang="nl-BE" sz="1200" dirty="0" smtClean="0"/>
                        <a:t>Prof</a:t>
                      </a:r>
                      <a:r>
                        <a:rPr lang="nl-BE" sz="1200" dirty="0"/>
                        <a:t>. Dr. </a:t>
                      </a:r>
                      <a:r>
                        <a:rPr lang="nl-BE" sz="1200" dirty="0" smtClean="0"/>
                        <a:t>K. Van</a:t>
                      </a:r>
                      <a:r>
                        <a:rPr lang="nl-BE" sz="1200" baseline="0" dirty="0" smtClean="0"/>
                        <a:t> Hulle (</a:t>
                      </a:r>
                      <a:r>
                        <a:rPr lang="nl-BE" sz="1200" baseline="0" dirty="0" err="1" smtClean="0"/>
                        <a:t>KULeuven</a:t>
                      </a:r>
                      <a:r>
                        <a:rPr lang="nl-BE" sz="1200" baseline="0" dirty="0" smtClean="0"/>
                        <a:t>)</a:t>
                      </a:r>
                      <a:endParaRPr lang="nl-BE" sz="1200" dirty="0"/>
                    </a:p>
                  </a:txBody>
                  <a:tcPr marL="22496" marR="22496" marT="11248" marB="11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17u40</a:t>
                      </a:r>
                      <a:endParaRPr lang="nl-BE" sz="1200" dirty="0"/>
                    </a:p>
                  </a:txBody>
                  <a:tcPr marL="22496" marR="22496" marT="11248" marB="1124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b="1" dirty="0"/>
                        <a:t>Vragenronde</a:t>
                      </a:r>
                      <a:endParaRPr lang="nl-BE" sz="1200" dirty="0"/>
                    </a:p>
                  </a:txBody>
                  <a:tcPr marL="22496" marR="22496" marT="11248" marB="11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140"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18u00</a:t>
                      </a:r>
                      <a:endParaRPr lang="nl-BE" sz="1200" dirty="0"/>
                    </a:p>
                  </a:txBody>
                  <a:tcPr marL="22496" marR="22496" marT="11248" marB="1124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Einde</a:t>
                      </a:r>
                      <a:endParaRPr lang="en-US" sz="1200" b="1" dirty="0"/>
                    </a:p>
                  </a:txBody>
                  <a:tcPr marL="22496" marR="22496" marT="11248" marB="11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75656" y="548680"/>
            <a:ext cx="7812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b="1" dirty="0" smtClean="0">
                <a:latin typeface="+mj-lt"/>
              </a:rPr>
              <a:t>ALLIC Congres 20 oktober 2016</a:t>
            </a:r>
            <a:endParaRPr lang="nl-BE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100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734656"/>
              </p:ext>
            </p:extLst>
          </p:nvPr>
        </p:nvGraphicFramePr>
        <p:xfrm>
          <a:off x="323528" y="1124744"/>
          <a:ext cx="8568953" cy="5128252"/>
        </p:xfrm>
        <a:graphic>
          <a:graphicData uri="http://schemas.openxmlformats.org/drawingml/2006/table">
            <a:tbl>
              <a:tblPr/>
              <a:tblGrid>
                <a:gridCol w="1099648"/>
                <a:gridCol w="7469305"/>
              </a:tblGrid>
              <a:tr h="663718">
                <a:tc>
                  <a:txBody>
                    <a:bodyPr/>
                    <a:lstStyle/>
                    <a:p>
                      <a:endParaRPr lang="nl-BE" sz="1200" dirty="0" smtClean="0"/>
                    </a:p>
                    <a:p>
                      <a:r>
                        <a:rPr lang="nl-BE" sz="1200" dirty="0" smtClean="0"/>
                        <a:t>13u15</a:t>
                      </a:r>
                      <a:r>
                        <a:rPr lang="nl-BE" sz="1200" dirty="0"/>
                        <a:t/>
                      </a:r>
                      <a:br>
                        <a:rPr lang="nl-BE" sz="1200" dirty="0"/>
                      </a:br>
                      <a:r>
                        <a:rPr lang="nl-BE" sz="1200" dirty="0" smtClean="0"/>
                        <a:t> </a:t>
                      </a:r>
                      <a:endParaRPr lang="nl-BE" sz="1200" dirty="0"/>
                    </a:p>
                  </a:txBody>
                  <a:tcPr marL="42824" marR="42824" marT="21412" marB="2141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Introduction</a:t>
                      </a:r>
                    </a:p>
                    <a:p>
                      <a:r>
                        <a:rPr lang="en-US" sz="1200" i="1" dirty="0" smtClean="0"/>
                        <a:t>Prof. Thierry Vansweevelt, Chairman (University of Antwerp)</a:t>
                      </a:r>
                      <a:endParaRPr lang="en-US" sz="1200" dirty="0" smtClean="0"/>
                    </a:p>
                    <a:p>
                      <a:endParaRPr lang="nl-BE" sz="1200" dirty="0"/>
                    </a:p>
                  </a:txBody>
                  <a:tcPr marL="42824" marR="42824" marT="21412" marB="21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718"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13u30</a:t>
                      </a:r>
                      <a:endParaRPr lang="nl-BE" sz="1200" dirty="0"/>
                    </a:p>
                  </a:txBody>
                  <a:tcPr marL="42824" marR="42824" marT="21412" marB="2141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Compensation Funds in France and Germany</a:t>
                      </a:r>
                    </a:p>
                    <a:p>
                      <a:r>
                        <a:rPr lang="en-US" sz="1200" i="1" dirty="0" smtClean="0"/>
                        <a:t>Prof. Jonas Knetsch (University of </a:t>
                      </a:r>
                      <a:r>
                        <a:rPr lang="en-US" sz="1200" i="1" dirty="0" err="1" smtClean="0"/>
                        <a:t>Réunion</a:t>
                      </a:r>
                      <a:r>
                        <a:rPr lang="en-US" sz="1200" i="1" dirty="0" smtClean="0"/>
                        <a:t>, France)</a:t>
                      </a:r>
                      <a:endParaRPr lang="en-US" sz="1200" dirty="0" smtClean="0"/>
                    </a:p>
                    <a:p>
                      <a:endParaRPr lang="nl-BE" sz="1200" dirty="0"/>
                    </a:p>
                  </a:txBody>
                  <a:tcPr marL="42824" marR="42824" marT="21412" marB="21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718"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14u30</a:t>
                      </a:r>
                      <a:endParaRPr lang="nl-BE" sz="1200" dirty="0"/>
                    </a:p>
                  </a:txBody>
                  <a:tcPr marL="42824" marR="42824" marT="21412" marB="2141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Compensation Funds in the United Kingdom</a:t>
                      </a:r>
                    </a:p>
                    <a:p>
                      <a:r>
                        <a:rPr lang="en-US" sz="1200" i="1" dirty="0" smtClean="0"/>
                        <a:t>Prof. </a:t>
                      </a:r>
                      <a:r>
                        <a:rPr lang="en-US" sz="1200" i="1" smtClean="0"/>
                        <a:t>Ken </a:t>
                      </a:r>
                      <a:r>
                        <a:rPr lang="en-US" sz="1200" i="1" dirty="0" smtClean="0"/>
                        <a:t>Oliphant (University of Bristol)</a:t>
                      </a:r>
                      <a:endParaRPr lang="en-US" sz="1200" dirty="0" smtClean="0"/>
                    </a:p>
                    <a:p>
                      <a:endParaRPr lang="nl-BE" sz="1200" dirty="0"/>
                    </a:p>
                  </a:txBody>
                  <a:tcPr marL="42824" marR="42824" marT="21412" marB="21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200" dirty="0" smtClean="0"/>
                        <a:t>15u15</a:t>
                      </a:r>
                    </a:p>
                    <a:p>
                      <a:endParaRPr lang="nl-BE" sz="1200" dirty="0"/>
                    </a:p>
                  </a:txBody>
                  <a:tcPr marL="42824" marR="42824" marT="21412" marB="2141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200" dirty="0" smtClean="0"/>
                        <a:t>Coffee break</a:t>
                      </a:r>
                      <a:endParaRPr lang="nl-BE" sz="1200" dirty="0"/>
                    </a:p>
                  </a:txBody>
                  <a:tcPr marL="42824" marR="42824" marT="21412" marB="21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718"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15u45</a:t>
                      </a:r>
                      <a:endParaRPr lang="nl-BE" sz="1200" dirty="0"/>
                    </a:p>
                  </a:txBody>
                  <a:tcPr marL="42824" marR="42824" marT="21412" marB="2141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200" dirty="0" err="1" smtClean="0"/>
                        <a:t>Compensation</a:t>
                      </a:r>
                      <a:r>
                        <a:rPr lang="nl-BE" sz="1200" baseline="0" dirty="0" smtClean="0"/>
                        <a:t> Funds in </a:t>
                      </a:r>
                      <a:r>
                        <a:rPr lang="nl-BE" sz="1200" baseline="0" dirty="0" err="1" smtClean="0"/>
                        <a:t>the</a:t>
                      </a:r>
                      <a:r>
                        <a:rPr lang="nl-BE" sz="1200" baseline="0" dirty="0" smtClean="0"/>
                        <a:t> Netherlands</a:t>
                      </a:r>
                      <a:endParaRPr lang="nl-BE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200" i="1" dirty="0" smtClean="0"/>
                        <a:t>Prof. Gerrit van Maanen (Maastricht University)</a:t>
                      </a:r>
                      <a:endParaRPr lang="nl-BE" sz="1200" dirty="0" smtClean="0"/>
                    </a:p>
                    <a:p>
                      <a:endParaRPr lang="nl-BE" sz="1200" dirty="0"/>
                    </a:p>
                  </a:txBody>
                  <a:tcPr marL="42824" marR="42824" marT="21412" marB="21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649"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16u30</a:t>
                      </a:r>
                      <a:endParaRPr lang="nl-BE" sz="1200" dirty="0"/>
                    </a:p>
                  </a:txBody>
                  <a:tcPr marL="42824" marR="42824" marT="21412" marB="2141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1200" dirty="0" smtClean="0"/>
                    </a:p>
                    <a:p>
                      <a:r>
                        <a:rPr lang="nl-BE" sz="1200" dirty="0" err="1" smtClean="0"/>
                        <a:t>Compensation</a:t>
                      </a:r>
                      <a:r>
                        <a:rPr lang="nl-BE" sz="1200" dirty="0" smtClean="0"/>
                        <a:t> Funds in Belgium</a:t>
                      </a:r>
                    </a:p>
                    <a:p>
                      <a:r>
                        <a:rPr lang="nl-BE" sz="1200" dirty="0" smtClean="0"/>
                        <a:t>Larissa Vanhooff (University of </a:t>
                      </a:r>
                      <a:r>
                        <a:rPr lang="nl-BE" sz="1200" dirty="0" err="1" smtClean="0"/>
                        <a:t>Antwerp</a:t>
                      </a:r>
                      <a:r>
                        <a:rPr lang="nl-BE" sz="1200" dirty="0" smtClean="0"/>
                        <a:t>)</a:t>
                      </a:r>
                    </a:p>
                    <a:p>
                      <a:endParaRPr lang="nl-BE" sz="1200" dirty="0" smtClean="0"/>
                    </a:p>
                    <a:p>
                      <a:endParaRPr lang="nl-BE" sz="1200" dirty="0"/>
                    </a:p>
                  </a:txBody>
                  <a:tcPr marL="42824" marR="42824" marT="21412" marB="21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188"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17u15</a:t>
                      </a:r>
                      <a:endParaRPr lang="nl-BE" sz="1200" dirty="0"/>
                    </a:p>
                  </a:txBody>
                  <a:tcPr marL="42824" marR="42824" marT="21412" marB="2141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dirty="0" err="1" smtClean="0"/>
                        <a:t>Discussion</a:t>
                      </a:r>
                      <a:r>
                        <a:rPr lang="nl-BE" sz="1200" dirty="0" smtClean="0"/>
                        <a:t> speakers + </a:t>
                      </a:r>
                      <a:r>
                        <a:rPr lang="nl-BE" sz="1200" dirty="0" err="1" smtClean="0"/>
                        <a:t>Wauthier</a:t>
                      </a:r>
                      <a:r>
                        <a:rPr lang="nl-BE" sz="1200" dirty="0" smtClean="0"/>
                        <a:t> Robyns (</a:t>
                      </a:r>
                      <a:r>
                        <a:rPr lang="nl-BE" sz="1200" dirty="0" err="1" smtClean="0"/>
                        <a:t>Assuralia</a:t>
                      </a:r>
                      <a:r>
                        <a:rPr lang="nl-BE" sz="1200" dirty="0" smtClean="0"/>
                        <a:t>)+ Britt Weyts (University of </a:t>
                      </a:r>
                      <a:r>
                        <a:rPr lang="nl-BE" sz="1200" dirty="0" err="1" smtClean="0"/>
                        <a:t>Antwerp</a:t>
                      </a:r>
                      <a:r>
                        <a:rPr lang="nl-BE" sz="1200" dirty="0" smtClean="0"/>
                        <a:t>)</a:t>
                      </a:r>
                      <a:endParaRPr lang="nl-BE" sz="1200" dirty="0"/>
                    </a:p>
                  </a:txBody>
                  <a:tcPr marL="42824" marR="42824" marT="21412" marB="21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47664" y="332656"/>
            <a:ext cx="5688632" cy="666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smtClean="0">
                <a:latin typeface="+mj-lt"/>
              </a:rPr>
              <a:t>CONFERENCE on COMPENSATION FUNDS </a:t>
            </a:r>
            <a:endParaRPr lang="nl-BE" sz="2800" b="1" dirty="0">
              <a:latin typeface="+mj-lt"/>
            </a:endParaRPr>
          </a:p>
          <a:p>
            <a:r>
              <a:rPr lang="nl-BE" sz="2800" b="1" dirty="0" smtClean="0">
                <a:latin typeface="+mj-lt"/>
              </a:rPr>
              <a:t>7th </a:t>
            </a:r>
            <a:r>
              <a:rPr lang="nl-BE" sz="2800" b="1" dirty="0" err="1" smtClean="0">
                <a:latin typeface="+mj-lt"/>
              </a:rPr>
              <a:t>June</a:t>
            </a:r>
            <a:r>
              <a:rPr lang="nl-BE" sz="2800" b="1" dirty="0" smtClean="0">
                <a:latin typeface="+mj-lt"/>
              </a:rPr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41201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licht">
  <a:themeElements>
    <a:clrScheme name="">
      <a:dk1>
        <a:srgbClr val="000000"/>
      </a:dk1>
      <a:lt1>
        <a:srgbClr val="FFFFFF"/>
      </a:lt1>
      <a:dk2>
        <a:srgbClr val="003D62"/>
      </a:dk2>
      <a:lt2>
        <a:srgbClr val="DDDDDD"/>
      </a:lt2>
      <a:accent1>
        <a:srgbClr val="B6C4D8"/>
      </a:accent1>
      <a:accent2>
        <a:srgbClr val="003D62"/>
      </a:accent2>
      <a:accent3>
        <a:srgbClr val="FFFFFF"/>
      </a:accent3>
      <a:accent4>
        <a:srgbClr val="000000"/>
      </a:accent4>
      <a:accent5>
        <a:srgbClr val="D7DEE9"/>
      </a:accent5>
      <a:accent6>
        <a:srgbClr val="003658"/>
      </a:accent6>
      <a:hlink>
        <a:srgbClr val="7E002F"/>
      </a:hlink>
      <a:folHlink>
        <a:srgbClr val="D9BDBD"/>
      </a:folHlink>
    </a:clrScheme>
    <a:fontScheme name="Office-the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8">
        <a:dk1>
          <a:srgbClr val="003D62"/>
        </a:dk1>
        <a:lt1>
          <a:srgbClr val="FFFFFF"/>
        </a:lt1>
        <a:dk2>
          <a:srgbClr val="003D62"/>
        </a:dk2>
        <a:lt2>
          <a:srgbClr val="DDDDDD"/>
        </a:lt2>
        <a:accent1>
          <a:srgbClr val="B6C4D8"/>
        </a:accent1>
        <a:accent2>
          <a:srgbClr val="003D62"/>
        </a:accent2>
        <a:accent3>
          <a:srgbClr val="FFFFFF"/>
        </a:accent3>
        <a:accent4>
          <a:srgbClr val="003353"/>
        </a:accent4>
        <a:accent5>
          <a:srgbClr val="D7DEE9"/>
        </a:accent5>
        <a:accent6>
          <a:srgbClr val="003658"/>
        </a:accent6>
        <a:hlink>
          <a:srgbClr val="7E002F"/>
        </a:hlink>
        <a:folHlink>
          <a:srgbClr val="D9BDB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ppt_licht</Template>
  <TotalTime>2747</TotalTime>
  <Words>339</Words>
  <Application>Microsoft Office PowerPoint</Application>
  <PresentationFormat>On-screen Show (4:3)</PresentationFormat>
  <Paragraphs>104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ppt_licht</vt:lpstr>
      <vt:lpstr>Aangepast ontwerp</vt:lpstr>
      <vt:lpstr>1_Aangepast ontwerp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0</dc:title>
  <dc:subject>none</dc:subject>
  <dc:creator>Thierry Vansweevelt</dc:creator>
  <cp:lastModifiedBy>Dimitri Verhoeven</cp:lastModifiedBy>
  <cp:revision>169</cp:revision>
  <cp:lastPrinted>2015-10-20T13:56:47Z</cp:lastPrinted>
  <dcterms:created xsi:type="dcterms:W3CDTF">2013-10-11T06:53:05Z</dcterms:created>
  <dcterms:modified xsi:type="dcterms:W3CDTF">2016-06-07T10:17:28Z</dcterms:modified>
</cp:coreProperties>
</file>