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88" r:id="rId4"/>
    <p:sldId id="278" r:id="rId5"/>
    <p:sldId id="277" r:id="rId6"/>
    <p:sldId id="258" r:id="rId7"/>
    <p:sldId id="259" r:id="rId8"/>
    <p:sldId id="260" r:id="rId9"/>
    <p:sldId id="261" r:id="rId10"/>
    <p:sldId id="262" r:id="rId11"/>
    <p:sldId id="263" r:id="rId12"/>
    <p:sldId id="264" r:id="rId13"/>
    <p:sldId id="266" r:id="rId14"/>
    <p:sldId id="268" r:id="rId15"/>
    <p:sldId id="286" r:id="rId16"/>
    <p:sldId id="285" r:id="rId17"/>
    <p:sldId id="265" r:id="rId18"/>
    <p:sldId id="287" r:id="rId19"/>
    <p:sldId id="267" r:id="rId20"/>
    <p:sldId id="269" r:id="rId21"/>
    <p:sldId id="280" r:id="rId22"/>
    <p:sldId id="275" r:id="rId23"/>
    <p:sldId id="283"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5B5647"/>
    <a:srgbClr val="9A1D2B"/>
    <a:srgbClr val="BF2F37"/>
    <a:srgbClr val="AAA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00" autoAdjust="0"/>
    <p:restoredTop sz="94660" autoAdjust="0"/>
  </p:normalViewPr>
  <p:slideViewPr>
    <p:cSldViewPr>
      <p:cViewPr varScale="1">
        <p:scale>
          <a:sx n="109" d="100"/>
          <a:sy n="109" d="100"/>
        </p:scale>
        <p:origin x="-2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17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24A729F-1BEA-4553-B4B1-E7C7A75E6737}" type="datetimeFigureOut">
              <a:rPr lang="en-GB"/>
              <a:pPr>
                <a:defRPr/>
              </a:pPr>
              <a:t>06/06/2016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A7AF8531-4484-46F2-987F-E25538E6F442}" type="slidenum">
              <a:rPr lang="en-GB" altLang="en-US"/>
              <a:pPr/>
              <a:t>‹#›</a:t>
            </a:fld>
            <a:endParaRPr lang="en-GB" altLang="en-US"/>
          </a:p>
        </p:txBody>
      </p:sp>
    </p:spTree>
    <p:extLst>
      <p:ext uri="{BB962C8B-B14F-4D97-AF65-F5344CB8AC3E}">
        <p14:creationId xmlns:p14="http://schemas.microsoft.com/office/powerpoint/2010/main" val="2217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F233B14-5404-4A23-B763-13895FCBCFD4}" type="datetimeFigureOut">
              <a:rPr lang="en-GB"/>
              <a:pPr>
                <a:defRPr/>
              </a:pPr>
              <a:t>06/06/2016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A03189D6-7235-4834-B1FE-F6C666A25003}" type="slidenum">
              <a:rPr lang="en-GB" altLang="en-US"/>
              <a:pPr/>
              <a:t>‹#›</a:t>
            </a:fld>
            <a:endParaRPr lang="en-GB" altLang="en-US"/>
          </a:p>
        </p:txBody>
      </p:sp>
    </p:spTree>
    <p:extLst>
      <p:ext uri="{BB962C8B-B14F-4D97-AF65-F5344CB8AC3E}">
        <p14:creationId xmlns:p14="http://schemas.microsoft.com/office/powerpoint/2010/main" val="25458771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50C99F4-2928-4569-9B31-AA9CA170471C}" type="slidenum">
              <a:rPr lang="en-GB" altLang="en-US">
                <a:latin typeface="Calibri" pitchFamily="34" charset="0"/>
              </a:rPr>
              <a:pPr/>
              <a:t>1</a:t>
            </a:fld>
            <a:endParaRPr lang="en-GB"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and subtitl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44825"/>
            <a:ext cx="8640960" cy="1470025"/>
          </a:xfrm>
        </p:spPr>
        <p:txBody>
          <a:bodyPr anchor="b">
            <a:normAutofit/>
          </a:bodyPr>
          <a:lstStyle>
            <a:lvl1pPr algn="l">
              <a:defRPr sz="3600">
                <a:solidFill>
                  <a:srgbClr val="9A1D2B"/>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51520" y="3356992"/>
            <a:ext cx="864096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fld id="{53692354-A8AB-4B85-A831-5AA0A7989C29}" type="slidenum">
              <a:rPr lang="en-GB" altLang="en-US"/>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B036EAF8-84DD-486C-891C-4AD1386AB015}" type="datetime4">
              <a:rPr lang="en-GB"/>
              <a:pPr>
                <a:defRPr/>
              </a:pPr>
              <a:t>06 June 2016</a:t>
            </a:fld>
            <a:endParaRPr lang="en-GB" dirty="0"/>
          </a:p>
        </p:txBody>
      </p:sp>
    </p:spTree>
    <p:extLst>
      <p:ext uri="{BB962C8B-B14F-4D97-AF65-F5344CB8AC3E}">
        <p14:creationId xmlns:p14="http://schemas.microsoft.com/office/powerpoint/2010/main" val="404758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640960" cy="1143000"/>
          </a:xfrm>
        </p:spPr>
        <p:txBody>
          <a:bodyPr anchor="b">
            <a:normAutofit/>
          </a:bodyPr>
          <a:lstStyle>
            <a:lvl1pPr algn="l">
              <a:defRPr sz="3200">
                <a:solidFill>
                  <a:srgbClr val="9A1D2B"/>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251520" y="2420889"/>
            <a:ext cx="8640960" cy="3705275"/>
          </a:xfrm>
        </p:spPr>
        <p:txBody>
          <a:bodyPr/>
          <a:lstStyle>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fld id="{DFB2D041-D11F-4E91-A220-A7AEC2032D42}" type="slidenum">
              <a:rPr lang="en-GB" altLang="en-US"/>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C9FB0014-1C15-412D-8084-2C6DC26DED28}" type="datetime4">
              <a:rPr lang="en-GB"/>
              <a:pPr>
                <a:defRPr/>
              </a:pPr>
              <a:t>06 June 2016</a:t>
            </a:fld>
            <a:endParaRPr lang="en-GB" dirty="0"/>
          </a:p>
        </p:txBody>
      </p:sp>
    </p:spTree>
    <p:extLst>
      <p:ext uri="{BB962C8B-B14F-4D97-AF65-F5344CB8AC3E}">
        <p14:creationId xmlns:p14="http://schemas.microsoft.com/office/powerpoint/2010/main" val="91838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4929411"/>
          </a:xfrm>
        </p:spPr>
        <p:txBody>
          <a:bodyPr/>
          <a:lstStyle>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fld id="{98FE9134-6B97-4F8F-8F7B-A58F734B1DC8}" type="slidenum">
              <a:rPr lang="en-GB" altLang="en-US"/>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4B1EE295-F13E-45FD-A75D-34BF74786A1C}" type="datetime4">
              <a:rPr lang="en-GB"/>
              <a:pPr>
                <a:defRPr/>
              </a:pPr>
              <a:t>06 June 2016</a:t>
            </a:fld>
            <a:endParaRPr lang="en-GB" dirty="0"/>
          </a:p>
        </p:txBody>
      </p:sp>
    </p:spTree>
    <p:extLst>
      <p:ext uri="{BB962C8B-B14F-4D97-AF65-F5344CB8AC3E}">
        <p14:creationId xmlns:p14="http://schemas.microsoft.com/office/powerpoint/2010/main" val="23927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1277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1277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fld id="{73DB908F-9F01-4E67-AAD9-9BBD022175E9}"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pPr>
              <a:defRPr/>
            </a:pPr>
            <a:fld id="{1F557E01-8802-4313-90BA-767A20B0459E}" type="datetime4">
              <a:rPr lang="en-GB"/>
              <a:pPr>
                <a:defRPr/>
              </a:pPr>
              <a:t>06 June 2016</a:t>
            </a:fld>
            <a:endParaRPr lang="en-GB" dirty="0"/>
          </a:p>
        </p:txBody>
      </p:sp>
    </p:spTree>
    <p:extLst>
      <p:ext uri="{BB962C8B-B14F-4D97-AF65-F5344CB8AC3E}">
        <p14:creationId xmlns:p14="http://schemas.microsoft.com/office/powerpoint/2010/main" val="240601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268760"/>
            <a:ext cx="5486400" cy="417646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445225"/>
            <a:ext cx="5486400" cy="6549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fld id="{EC50B9B7-8349-4BDC-8F1C-F0DDA0D0A971}"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pPr>
              <a:defRPr/>
            </a:pPr>
            <a:fld id="{4374DAC8-4877-4F4B-8C39-224DC06B15C3}" type="datetime4">
              <a:rPr lang="en-GB"/>
              <a:pPr>
                <a:defRPr/>
              </a:pPr>
              <a:t>06 June 2016</a:t>
            </a:fld>
            <a:endParaRPr lang="en-GB" dirty="0"/>
          </a:p>
        </p:txBody>
      </p:sp>
    </p:spTree>
    <p:extLst>
      <p:ext uri="{BB962C8B-B14F-4D97-AF65-F5344CB8AC3E}">
        <p14:creationId xmlns:p14="http://schemas.microsoft.com/office/powerpoint/2010/main" val="343152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GB"/>
          </a:p>
        </p:txBody>
      </p:sp>
      <p:sp>
        <p:nvSpPr>
          <p:cNvPr id="3" name="Slide Number Placeholder 5"/>
          <p:cNvSpPr>
            <a:spLocks noGrp="1"/>
          </p:cNvSpPr>
          <p:nvPr>
            <p:ph type="sldNum" sz="quarter" idx="11"/>
          </p:nvPr>
        </p:nvSpPr>
        <p:spPr/>
        <p:txBody>
          <a:bodyPr/>
          <a:lstStyle>
            <a:lvl1pPr>
              <a:defRPr/>
            </a:lvl1pPr>
          </a:lstStyle>
          <a:p>
            <a:fld id="{0028A700-CEAC-491D-A9C9-FA6A7693E4A6}" type="slidenum">
              <a:rPr lang="en-GB" altLang="en-US"/>
              <a:pPr/>
              <a:t>‹#›</a:t>
            </a:fld>
            <a:endParaRPr lang="en-GB" altLang="en-US"/>
          </a:p>
        </p:txBody>
      </p:sp>
      <p:sp>
        <p:nvSpPr>
          <p:cNvPr id="4" name="Date Placeholder 6"/>
          <p:cNvSpPr>
            <a:spLocks noGrp="1"/>
          </p:cNvSpPr>
          <p:nvPr>
            <p:ph type="dt" sz="half" idx="12"/>
          </p:nvPr>
        </p:nvSpPr>
        <p:spPr/>
        <p:txBody>
          <a:bodyPr/>
          <a:lstStyle>
            <a:lvl1pPr>
              <a:defRPr/>
            </a:lvl1pPr>
          </a:lstStyle>
          <a:p>
            <a:pPr>
              <a:defRPr/>
            </a:pPr>
            <a:fld id="{9CE2EDF7-69B5-4512-B0D8-362CA58F826F}" type="datetime4">
              <a:rPr lang="en-GB"/>
              <a:pPr>
                <a:defRPr/>
              </a:pPr>
              <a:t>06 June 2016</a:t>
            </a:fld>
            <a:endParaRPr lang="en-GB" dirty="0"/>
          </a:p>
        </p:txBody>
      </p:sp>
    </p:spTree>
    <p:extLst>
      <p:ext uri="{BB962C8B-B14F-4D97-AF65-F5344CB8AC3E}">
        <p14:creationId xmlns:p14="http://schemas.microsoft.com/office/powerpoint/2010/main" val="8679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7" descr="logo-ltr.tif"/>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50825" y="285750"/>
            <a:ext cx="1944688"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250825" y="1079500"/>
            <a:ext cx="8642350"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250825" y="6165850"/>
            <a:ext cx="8642350"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031" name="Picture 11" descr="address.gif"/>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400925" y="6237288"/>
            <a:ext cx="14922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p:cNvSpPr>
            <a:spLocks noGrp="1"/>
          </p:cNvSpPr>
          <p:nvPr>
            <p:ph type="ftr" sz="quarter" idx="3"/>
          </p:nvPr>
        </p:nvSpPr>
        <p:spPr>
          <a:xfrm>
            <a:off x="128588" y="6246813"/>
            <a:ext cx="38671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GB"/>
          </a:p>
        </p:txBody>
      </p:sp>
      <p:sp>
        <p:nvSpPr>
          <p:cNvPr id="18" name="Slide Number Placeholder 5"/>
          <p:cNvSpPr>
            <a:spLocks noGrp="1"/>
          </p:cNvSpPr>
          <p:nvPr>
            <p:ph type="sldNum" sz="quarter" idx="4"/>
          </p:nvPr>
        </p:nvSpPr>
        <p:spPr>
          <a:xfrm>
            <a:off x="4211638" y="6251575"/>
            <a:ext cx="72072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fld id="{EF443508-F084-494A-AD58-11D9AD4DBBDE}" type="slidenum">
              <a:rPr lang="en-GB" altLang="en-US"/>
              <a:pPr/>
              <a:t>‹#›</a:t>
            </a:fld>
            <a:endParaRPr lang="en-GB" altLang="en-US"/>
          </a:p>
        </p:txBody>
      </p:sp>
      <p:sp>
        <p:nvSpPr>
          <p:cNvPr id="20" name="Date Placeholder 6"/>
          <p:cNvSpPr>
            <a:spLocks noGrp="1"/>
          </p:cNvSpPr>
          <p:nvPr>
            <p:ph type="dt" sz="half" idx="2"/>
          </p:nvPr>
        </p:nvSpPr>
        <p:spPr>
          <a:xfrm>
            <a:off x="6732588" y="620713"/>
            <a:ext cx="2133600" cy="365125"/>
          </a:xfrm>
          <a:prstGeom prst="rect">
            <a:avLst/>
          </a:prstGeom>
        </p:spPr>
        <p:txBody>
          <a:bodyPr/>
          <a:lstStyle>
            <a:lvl1pPr algn="r" eaLnBrk="1" fontAlgn="auto" hangingPunct="1">
              <a:spcBef>
                <a:spcPts val="0"/>
              </a:spcBef>
              <a:spcAft>
                <a:spcPts val="0"/>
              </a:spcAft>
              <a:defRPr sz="1200">
                <a:solidFill>
                  <a:srgbClr val="898989"/>
                </a:solidFill>
                <a:latin typeface="Arial" pitchFamily="34" charset="0"/>
                <a:cs typeface="Arial" pitchFamily="34" charset="0"/>
              </a:defRPr>
            </a:lvl1pPr>
          </a:lstStyle>
          <a:p>
            <a:pPr>
              <a:defRPr/>
            </a:pPr>
            <a:fld id="{284A840E-C971-46D2-BE3E-0556E1997E62}" type="datetime4">
              <a:rPr lang="en-GB"/>
              <a:pPr>
                <a:defRPr/>
              </a:pPr>
              <a:t>06 June 2016</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l" rtl="0" eaLnBrk="0" fontAlgn="base" hangingPunct="0">
        <a:spcBef>
          <a:spcPct val="0"/>
        </a:spcBef>
        <a:spcAft>
          <a:spcPct val="0"/>
        </a:spcAft>
        <a:defRPr sz="3200" kern="1200">
          <a:solidFill>
            <a:srgbClr val="9A1D2B"/>
          </a:solidFill>
          <a:latin typeface="Arial" pitchFamily="34" charset="0"/>
          <a:ea typeface="+mj-ea"/>
          <a:cs typeface="Arial" pitchFamily="34" charset="0"/>
        </a:defRPr>
      </a:lvl1pPr>
      <a:lvl2pPr algn="l" rtl="0" eaLnBrk="0" fontAlgn="base" hangingPunct="0">
        <a:spcBef>
          <a:spcPct val="0"/>
        </a:spcBef>
        <a:spcAft>
          <a:spcPct val="0"/>
        </a:spcAft>
        <a:defRPr sz="3200">
          <a:solidFill>
            <a:srgbClr val="9A1D2B"/>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rgbClr val="9A1D2B"/>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rgbClr val="9A1D2B"/>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rgbClr val="9A1D2B"/>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rgbClr val="9A1D2B"/>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rgbClr val="9A1D2B"/>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rgbClr val="9A1D2B"/>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rgbClr val="9A1D2B"/>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BF2F37"/>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50825" y="1844675"/>
            <a:ext cx="8642350" cy="1944688"/>
          </a:xfrm>
        </p:spPr>
        <p:txBody>
          <a:bodyPr/>
          <a:lstStyle/>
          <a:p>
            <a:pPr eaLnBrk="1" hangingPunct="1"/>
            <a:r>
              <a:rPr lang="en-GB" altLang="en-US" sz="2400" smtClean="0">
                <a:solidFill>
                  <a:schemeClr val="tx1"/>
                </a:solidFill>
                <a:latin typeface="Arial" charset="0"/>
                <a:cs typeface="Arial" charset="0"/>
              </a:rPr>
              <a:t>International Conference on Compensation Funds</a:t>
            </a:r>
            <a:br>
              <a:rPr lang="en-GB" altLang="en-US" sz="2400" smtClean="0">
                <a:solidFill>
                  <a:schemeClr val="tx1"/>
                </a:solidFill>
                <a:latin typeface="Arial" charset="0"/>
                <a:cs typeface="Arial" charset="0"/>
              </a:rPr>
            </a:br>
            <a:r>
              <a:rPr lang="en-GB" altLang="en-US" sz="2400" smtClean="0">
                <a:solidFill>
                  <a:schemeClr val="tx1"/>
                </a:solidFill>
                <a:latin typeface="Arial" charset="0"/>
                <a:cs typeface="Arial" charset="0"/>
              </a:rPr>
              <a:t>University of Antwerp, 7 June 2016</a:t>
            </a:r>
            <a:r>
              <a:rPr lang="en-GB" altLang="en-US" sz="2700" smtClean="0">
                <a:latin typeface="Arial" charset="0"/>
                <a:cs typeface="Arial" charset="0"/>
              </a:rPr>
              <a:t/>
            </a:r>
            <a:br>
              <a:rPr lang="en-GB" altLang="en-US" sz="2700" smtClean="0">
                <a:latin typeface="Arial" charset="0"/>
                <a:cs typeface="Arial" charset="0"/>
              </a:rPr>
            </a:br>
            <a:r>
              <a:rPr lang="en-GB" altLang="en-US" sz="3200" smtClean="0">
                <a:latin typeface="Arial" charset="0"/>
                <a:cs typeface="Arial" charset="0"/>
              </a:rPr>
              <a:t/>
            </a:r>
            <a:br>
              <a:rPr lang="en-GB" altLang="en-US" sz="3200" smtClean="0">
                <a:latin typeface="Arial" charset="0"/>
                <a:cs typeface="Arial" charset="0"/>
              </a:rPr>
            </a:br>
            <a:r>
              <a:rPr lang="en-GB" altLang="en-US" sz="3200" smtClean="0">
                <a:latin typeface="Arial" charset="0"/>
                <a:cs typeface="Arial" charset="0"/>
              </a:rPr>
              <a:t>Compensation Funds in the United Kingdom</a:t>
            </a:r>
          </a:p>
        </p:txBody>
      </p:sp>
      <p:sp>
        <p:nvSpPr>
          <p:cNvPr id="4099" name="Subtitle 2"/>
          <p:cNvSpPr>
            <a:spLocks noGrp="1"/>
          </p:cNvSpPr>
          <p:nvPr>
            <p:ph type="subTitle" idx="1"/>
          </p:nvPr>
        </p:nvSpPr>
        <p:spPr>
          <a:xfrm>
            <a:off x="250825" y="3917950"/>
            <a:ext cx="8642350" cy="1743075"/>
          </a:xfrm>
        </p:spPr>
        <p:txBody>
          <a:bodyPr/>
          <a:lstStyle/>
          <a:p>
            <a:pPr eaLnBrk="1" hangingPunct="1"/>
            <a:r>
              <a:rPr lang="en-GB" altLang="en-US" sz="2800" smtClean="0"/>
              <a:t>Ken Oliphant</a:t>
            </a:r>
          </a:p>
          <a:p>
            <a:pPr eaLnBrk="1" hangingPunct="1"/>
            <a:r>
              <a:rPr lang="en-GB" altLang="en-US" sz="2000" i="1" smtClean="0"/>
              <a:t>Professor of Tort Law</a:t>
            </a:r>
          </a:p>
          <a:p>
            <a:pPr eaLnBrk="1" hangingPunct="1">
              <a:spcBef>
                <a:spcPct val="0"/>
              </a:spcBef>
            </a:pPr>
            <a:r>
              <a:rPr lang="en-GB" altLang="en-US" sz="2000" i="1" smtClean="0"/>
              <a:t>University of Bristol</a:t>
            </a:r>
          </a:p>
        </p:txBody>
      </p:sp>
      <p:sp>
        <p:nvSpPr>
          <p:cNvPr id="4100"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
        <p:nvSpPr>
          <p:cNvPr id="410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9059CDE-D432-43A1-8D4C-D7D6AF839410}" type="slidenum">
              <a:rPr lang="en-GB" altLang="en-US" sz="1200">
                <a:solidFill>
                  <a:srgbClr val="898989"/>
                </a:solidFill>
                <a:latin typeface="Arial" charset="0"/>
              </a:rPr>
              <a:pPr>
                <a:spcBef>
                  <a:spcPct val="0"/>
                </a:spcBef>
                <a:buFontTx/>
                <a:buNone/>
              </a:pPr>
              <a:t>1</a:t>
            </a:fld>
            <a:endParaRPr lang="en-GB" altLang="en-US" sz="1200">
              <a:solidFill>
                <a:srgbClr val="898989"/>
              </a:solidFill>
              <a:latin typeface="Arial" charset="0"/>
            </a:endParaRPr>
          </a:p>
        </p:txBody>
      </p:sp>
      <p:sp>
        <p:nvSpPr>
          <p:cNvPr id="6" name="Footer Placeholder 5"/>
          <p:cNvSpPr>
            <a:spLocks noGrp="1"/>
          </p:cNvSpPr>
          <p:nvPr>
            <p:ph type="ftr" sz="quarter" idx="10"/>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2014 Diffuse Mesothelioma Payment Scheme</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7500" lnSpcReduction="20000"/>
          </a:bodyPr>
          <a:lstStyle/>
          <a:p>
            <a:pPr eaLnBrk="1" hangingPunct="1">
              <a:buFont typeface="Arial" panose="020B0604020202020204" pitchFamily="34" charset="0"/>
              <a:buChar char="•"/>
              <a:defRPr/>
            </a:pPr>
            <a:r>
              <a:rPr lang="en-GB" dirty="0"/>
              <a:t>Mesothelioma Act 2014</a:t>
            </a:r>
          </a:p>
          <a:p>
            <a:pPr eaLnBrk="1" hangingPunct="1">
              <a:buFont typeface="Arial" panose="020B0604020202020204" pitchFamily="34" charset="0"/>
              <a:buChar char="•"/>
              <a:defRPr/>
            </a:pPr>
            <a:r>
              <a:rPr lang="en-GB" dirty="0"/>
              <a:t>For those negligently exposed to asbestos in employment but unable to recover compensation in practice</a:t>
            </a:r>
          </a:p>
          <a:p>
            <a:pPr lvl="1" eaLnBrk="1" hangingPunct="1">
              <a:buFont typeface="Arial" panose="020B0604020202020204" pitchFamily="34" charset="0"/>
              <a:buChar char="•"/>
              <a:defRPr/>
            </a:pPr>
            <a:r>
              <a:rPr lang="en-GB" dirty="0"/>
              <a:t>Time lapse means no solvent employer remains to be sued </a:t>
            </a:r>
          </a:p>
          <a:p>
            <a:pPr lvl="1" eaLnBrk="1" hangingPunct="1">
              <a:buFont typeface="Arial" panose="020B0604020202020204" pitchFamily="34" charset="0"/>
              <a:buChar char="•"/>
              <a:defRPr/>
            </a:pPr>
            <a:r>
              <a:rPr lang="en-GB" dirty="0"/>
              <a:t>Employee often unable to trace EL insurer</a:t>
            </a:r>
          </a:p>
          <a:p>
            <a:pPr eaLnBrk="1" hangingPunct="1">
              <a:buFont typeface="Arial" panose="020B0604020202020204" pitchFamily="34" charset="0"/>
              <a:buChar char="•"/>
              <a:defRPr/>
            </a:pPr>
            <a:r>
              <a:rPr lang="en-GB" dirty="0"/>
              <a:t>Funded by a levy on insurance companies currently active in the EL insurance market on a (current) market-share basis</a:t>
            </a:r>
          </a:p>
          <a:p>
            <a:pPr eaLnBrk="1" hangingPunct="1">
              <a:buFont typeface="Arial" panose="020B0604020202020204" pitchFamily="34" charset="0"/>
              <a:buChar char="•"/>
              <a:defRPr/>
            </a:pPr>
            <a:r>
              <a:rPr lang="en-GB" dirty="0"/>
              <a:t>Lump sum payments, varying from…</a:t>
            </a:r>
          </a:p>
          <a:p>
            <a:pPr lvl="1" eaLnBrk="1" hangingPunct="1">
              <a:buFont typeface="Arial" panose="020B0604020202020204" pitchFamily="34" charset="0"/>
              <a:buChar char="•"/>
              <a:defRPr/>
            </a:pPr>
            <a:r>
              <a:rPr lang="en-GB" dirty="0"/>
              <a:t>£87,061 (for those aged 90 and over at the time of diagnosis), to</a:t>
            </a:r>
          </a:p>
          <a:p>
            <a:pPr lvl="1" eaLnBrk="1" hangingPunct="1">
              <a:buFont typeface="Arial" panose="020B0604020202020204" pitchFamily="34" charset="0"/>
              <a:buChar char="•"/>
              <a:defRPr/>
            </a:pPr>
            <a:r>
              <a:rPr lang="en-GB" dirty="0"/>
              <a:t>£271,120 (for those aged 40 and under)</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434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2023891-2E16-49CF-9943-7821BDA8BFA1}" type="slidenum">
              <a:rPr lang="en-GB" altLang="en-US" sz="1200">
                <a:solidFill>
                  <a:srgbClr val="898989"/>
                </a:solidFill>
                <a:latin typeface="Arial" charset="0"/>
              </a:rPr>
              <a:pPr>
                <a:spcBef>
                  <a:spcPct val="0"/>
                </a:spcBef>
                <a:buFontTx/>
                <a:buNone/>
              </a:pPr>
              <a:t>10</a:t>
            </a:fld>
            <a:endParaRPr lang="en-GB" altLang="en-US" sz="1200">
              <a:solidFill>
                <a:srgbClr val="898989"/>
              </a:solidFill>
              <a:latin typeface="Arial" charset="0"/>
            </a:endParaRPr>
          </a:p>
        </p:txBody>
      </p:sp>
      <p:sp>
        <p:nvSpPr>
          <p:cNvPr id="14342"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Financial Services Compensation Scheme</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dirty="0"/>
              <a:t>Relief of </a:t>
            </a:r>
            <a:r>
              <a:rPr lang="en-GB" i="1" dirty="0"/>
              <a:t>employers </a:t>
            </a:r>
            <a:r>
              <a:rPr lang="en-GB" dirty="0"/>
              <a:t>where they cannot enforce their contribution rights in mesothelioma cases</a:t>
            </a:r>
          </a:p>
          <a:p>
            <a:pPr lvl="1" eaLnBrk="1" hangingPunct="1">
              <a:buFont typeface="Arial" panose="020B0604020202020204" pitchFamily="34" charset="0"/>
              <a:buChar char="•"/>
              <a:defRPr/>
            </a:pPr>
            <a:r>
              <a:rPr lang="en-GB" dirty="0"/>
              <a:t>Employers’ claim for contribution from other responsible persons to be paid out of the compensation fund which guarantees payments in the event of an insurer’s insolvency if it appears that the other responsible persons are insolvent</a:t>
            </a:r>
          </a:p>
          <a:p>
            <a:pPr eaLnBrk="1" hangingPunct="1">
              <a:buFont typeface="Arial" panose="020B0604020202020204" pitchFamily="34" charset="0"/>
              <a:buChar char="•"/>
              <a:defRPr/>
            </a:pPr>
            <a:r>
              <a:rPr lang="en-GB" dirty="0"/>
              <a:t>Quid quo pro for joint and several liability imposed on employers in mesothelioma cases: Compensation Act 2006</a:t>
            </a:r>
          </a:p>
          <a:p>
            <a:pPr lvl="1" eaLnBrk="1" hangingPunct="1">
              <a:buFont typeface="Arial" panose="020B0604020202020204" pitchFamily="34" charset="0"/>
              <a:buChar char="•"/>
              <a:defRPr/>
            </a:pPr>
            <a:r>
              <a:rPr lang="en-GB" dirty="0" err="1"/>
              <a:t>Cf</a:t>
            </a:r>
            <a:r>
              <a:rPr lang="en-GB" dirty="0"/>
              <a:t> </a:t>
            </a:r>
            <a:r>
              <a:rPr lang="en-GB" i="1" dirty="0"/>
              <a:t>Barker v Corus (UK) plc</a:t>
            </a:r>
            <a:r>
              <a:rPr lang="en-GB" dirty="0"/>
              <a:t>(2006): insolvent employers responsible for 83% of total asbestos exposure</a:t>
            </a:r>
          </a:p>
          <a:p>
            <a:pPr lvl="1" eaLnBrk="1" hangingPunct="1">
              <a:buFont typeface="Arial" panose="020B0604020202020204" pitchFamily="34" charset="0"/>
              <a:buChar char="•"/>
              <a:defRPr/>
            </a:pPr>
            <a:r>
              <a:rPr lang="en-GB" dirty="0" err="1"/>
              <a:t>Cf</a:t>
            </a:r>
            <a:r>
              <a:rPr lang="en-GB" dirty="0"/>
              <a:t> </a:t>
            </a:r>
            <a:r>
              <a:rPr lang="en-GB" i="1" dirty="0"/>
              <a:t>Sienkiewicz v Greif (UK) Ltd </a:t>
            </a:r>
            <a:r>
              <a:rPr lang="en-GB" dirty="0"/>
              <a:t>(2011): defendant responsible for only 15% of exposure; 85% was environmental exposure</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536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AC63553-38B0-4F56-90C6-2CF6D84C8CDB}" type="slidenum">
              <a:rPr lang="en-GB" altLang="en-US" sz="1200">
                <a:solidFill>
                  <a:srgbClr val="898989"/>
                </a:solidFill>
                <a:latin typeface="Arial" charset="0"/>
              </a:rPr>
              <a:pPr>
                <a:spcBef>
                  <a:spcPct val="0"/>
                </a:spcBef>
                <a:buFontTx/>
                <a:buNone/>
              </a:pPr>
              <a:t>11</a:t>
            </a:fld>
            <a:endParaRPr lang="en-GB" altLang="en-US" sz="1200">
              <a:solidFill>
                <a:srgbClr val="898989"/>
              </a:solidFill>
              <a:latin typeface="Arial" charset="0"/>
            </a:endParaRPr>
          </a:p>
        </p:txBody>
      </p:sp>
      <p:sp>
        <p:nvSpPr>
          <p:cNvPr id="15366"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Compensation relating to healthcare provision</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dirty="0"/>
              <a:t>Vaccine damage</a:t>
            </a:r>
          </a:p>
          <a:p>
            <a:pPr lvl="1" eaLnBrk="1" hangingPunct="1">
              <a:buFont typeface="Arial" panose="020B0604020202020204" pitchFamily="34" charset="0"/>
              <a:buChar char="•"/>
              <a:defRPr/>
            </a:pPr>
            <a:r>
              <a:rPr lang="en-GB" dirty="0"/>
              <a:t>Vaccine Damage Payments Act 1979</a:t>
            </a:r>
          </a:p>
          <a:p>
            <a:pPr lvl="1" eaLnBrk="1" hangingPunct="1">
              <a:buFont typeface="Arial" panose="020B0604020202020204" pitchFamily="34" charset="0"/>
              <a:buChar char="•"/>
              <a:defRPr/>
            </a:pPr>
            <a:r>
              <a:rPr lang="en-GB" dirty="0"/>
              <a:t>Rationale: vaccine injury is the very occasional price that society pays for the benefit of defeating disease through national vaccination programmes</a:t>
            </a:r>
          </a:p>
          <a:p>
            <a:pPr lvl="1" eaLnBrk="1" hangingPunct="1">
              <a:buFont typeface="Arial" panose="020B0604020202020204" pitchFamily="34" charset="0"/>
              <a:buChar char="•"/>
              <a:defRPr/>
            </a:pPr>
            <a:r>
              <a:rPr lang="en-GB" dirty="0"/>
              <a:t>A fixed sum of £120,000 </a:t>
            </a:r>
          </a:p>
          <a:p>
            <a:pPr lvl="1" eaLnBrk="1" hangingPunct="1">
              <a:buFont typeface="Arial" panose="020B0604020202020204" pitchFamily="34" charset="0"/>
              <a:buChar char="•"/>
              <a:defRPr/>
            </a:pPr>
            <a:r>
              <a:rPr lang="en-GB" dirty="0"/>
              <a:t>Limited to cases of severe (</a:t>
            </a:r>
            <a:r>
              <a:rPr lang="en-GB" dirty="0" err="1"/>
              <a:t>ie</a:t>
            </a:r>
            <a:r>
              <a:rPr lang="en-GB" dirty="0"/>
              <a:t> 60% or greater) disablement resulting from vaccination against specified diseases</a:t>
            </a:r>
          </a:p>
          <a:p>
            <a:pPr eaLnBrk="1" hangingPunct="1">
              <a:buFont typeface="Arial" panose="020B0604020202020204" pitchFamily="34" charset="0"/>
              <a:buChar char="•"/>
              <a:defRPr/>
            </a:pPr>
            <a:r>
              <a:rPr lang="en-GB" dirty="0"/>
              <a:t>Infection with Hepatitis C or HIV by NHS blood</a:t>
            </a:r>
          </a:p>
          <a:p>
            <a:pPr lvl="1" eaLnBrk="1" hangingPunct="1">
              <a:buFont typeface="Arial" panose="020B0604020202020204" pitchFamily="34" charset="0"/>
              <a:buChar char="•"/>
              <a:defRPr/>
            </a:pPr>
            <a:r>
              <a:rPr lang="en-GB" dirty="0"/>
              <a:t>Charitable trusts and not-for-profit companies established &amp; funded by government</a:t>
            </a:r>
          </a:p>
          <a:p>
            <a:pPr lvl="1" eaLnBrk="1" hangingPunct="1">
              <a:buFont typeface="Arial" panose="020B0604020202020204" pitchFamily="34" charset="0"/>
              <a:buChar char="•"/>
              <a:defRPr/>
            </a:pPr>
            <a:r>
              <a:rPr lang="en-GB" dirty="0"/>
              <a:t>Payment on ex gratia basis</a:t>
            </a:r>
          </a:p>
          <a:p>
            <a:pPr lvl="1" eaLnBrk="1" hangingPunct="1">
              <a:buFont typeface="Arial" panose="020B0604020202020204" pitchFamily="34" charset="0"/>
              <a:buChar char="•"/>
              <a:defRPr/>
            </a:pPr>
            <a:r>
              <a:rPr lang="en-GB" dirty="0"/>
              <a:t>To date: over £390 million has been paid (since 1988)</a:t>
            </a:r>
          </a:p>
          <a:p>
            <a:pPr lvl="1" eaLnBrk="1" hangingPunct="1">
              <a:buFont typeface="Arial" panose="020B0604020202020204" pitchFamily="34" charset="0"/>
              <a:buChar char="•"/>
              <a:defRPr/>
            </a:pPr>
            <a:endParaRPr lang="en-GB"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638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AB27A5D-BC78-4719-BE77-475DBD381058}" type="slidenum">
              <a:rPr lang="en-GB" altLang="en-US" sz="1200">
                <a:solidFill>
                  <a:srgbClr val="898989"/>
                </a:solidFill>
                <a:latin typeface="Arial" charset="0"/>
              </a:rPr>
              <a:pPr>
                <a:spcBef>
                  <a:spcPct val="0"/>
                </a:spcBef>
                <a:buFontTx/>
                <a:buNone/>
              </a:pPr>
              <a:t>12</a:t>
            </a:fld>
            <a:endParaRPr lang="en-GB" altLang="en-US" sz="1200">
              <a:solidFill>
                <a:srgbClr val="898989"/>
              </a:solidFill>
              <a:latin typeface="Arial" charset="0"/>
            </a:endParaRPr>
          </a:p>
        </p:txBody>
      </p:sp>
      <p:sp>
        <p:nvSpPr>
          <p:cNvPr id="16390"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96975"/>
            <a:ext cx="8642350" cy="1143000"/>
          </a:xfrm>
        </p:spPr>
        <p:txBody>
          <a:bodyPr>
            <a:normAutofit fontScale="90000"/>
          </a:bodyPr>
          <a:lstStyle/>
          <a:p>
            <a:pPr eaLnBrk="1" hangingPunct="1">
              <a:defRPr/>
            </a:pPr>
            <a:r>
              <a:rPr lang="en-GB" dirty="0"/>
              <a:t>Infection with Hep C or HIV from blood products</a:t>
            </a:r>
            <a:br>
              <a:rPr lang="en-GB" dirty="0"/>
            </a:br>
            <a:endParaRPr lang="en-GB" dirty="0"/>
          </a:p>
        </p:txBody>
      </p:sp>
      <p:sp>
        <p:nvSpPr>
          <p:cNvPr id="3" name="Content Placeholder 2"/>
          <p:cNvSpPr>
            <a:spLocks noGrp="1"/>
          </p:cNvSpPr>
          <p:nvPr>
            <p:ph idx="1"/>
          </p:nvPr>
        </p:nvSpPr>
        <p:spPr>
          <a:xfrm>
            <a:off x="250825" y="2420938"/>
            <a:ext cx="8642350" cy="3705225"/>
          </a:xfrm>
        </p:spPr>
        <p:txBody>
          <a:bodyPr>
            <a:normAutofit fontScale="62500" lnSpcReduction="20000"/>
          </a:bodyPr>
          <a:lstStyle/>
          <a:p>
            <a:pPr eaLnBrk="1" hangingPunct="1">
              <a:buFont typeface="Arial" panose="020B0604020202020204" pitchFamily="34" charset="0"/>
              <a:buChar char="•"/>
              <a:defRPr/>
            </a:pPr>
            <a:r>
              <a:rPr lang="en-GB" dirty="0"/>
              <a:t>HIV: two charitable trust funds established &amp; funded by government</a:t>
            </a:r>
          </a:p>
          <a:p>
            <a:pPr lvl="1" eaLnBrk="1" hangingPunct="1">
              <a:buFont typeface="Arial" panose="020B0604020202020204" pitchFamily="34" charset="0"/>
              <a:buChar char="•"/>
              <a:defRPr/>
            </a:pPr>
            <a:r>
              <a:rPr lang="en-GB" dirty="0"/>
              <a:t>Macfarlane Trust, </a:t>
            </a:r>
            <a:r>
              <a:rPr lang="en-GB" dirty="0" err="1"/>
              <a:t>est</a:t>
            </a:r>
            <a:r>
              <a:rPr lang="en-GB" dirty="0"/>
              <a:t> 1987 (haemophiliacs infected with HIV as a result of contaminated NHS blood products) (plus MFET Ltd, </a:t>
            </a:r>
            <a:r>
              <a:rPr lang="en-GB" dirty="0" err="1"/>
              <a:t>est</a:t>
            </a:r>
            <a:r>
              <a:rPr lang="en-GB" dirty="0"/>
              <a:t> 2010)</a:t>
            </a:r>
          </a:p>
          <a:p>
            <a:pPr lvl="1" eaLnBrk="1" hangingPunct="1">
              <a:buFont typeface="Arial" panose="020B0604020202020204" pitchFamily="34" charset="0"/>
              <a:buChar char="•"/>
              <a:defRPr/>
            </a:pPr>
            <a:r>
              <a:rPr lang="en-GB" dirty="0"/>
              <a:t>Eileen Trust, </a:t>
            </a:r>
            <a:r>
              <a:rPr lang="en-GB" dirty="0" err="1"/>
              <a:t>est</a:t>
            </a:r>
            <a:r>
              <a:rPr lang="en-GB" dirty="0"/>
              <a:t> 1993 (non- haemophiliacs infected with HIV through blood transfusion or tissue transfer)</a:t>
            </a:r>
          </a:p>
          <a:p>
            <a:pPr lvl="1" eaLnBrk="1" hangingPunct="1">
              <a:buFont typeface="Arial" panose="020B0604020202020204" pitchFamily="34" charset="0"/>
              <a:buChar char="•"/>
              <a:defRPr/>
            </a:pPr>
            <a:r>
              <a:rPr lang="en-GB" dirty="0"/>
              <a:t>Lump sums of £20,000 and up to £80,500; annual payment of £14,749; discretionary bereavement payments for dependants on low incomes</a:t>
            </a:r>
          </a:p>
          <a:p>
            <a:pPr eaLnBrk="1" hangingPunct="1">
              <a:buFont typeface="Arial" panose="020B0604020202020204" pitchFamily="34" charset="0"/>
              <a:buChar char="•"/>
              <a:defRPr/>
            </a:pPr>
            <a:r>
              <a:rPr lang="en-GB" dirty="0"/>
              <a:t>Hepatitis C: </a:t>
            </a:r>
          </a:p>
          <a:p>
            <a:pPr lvl="1" eaLnBrk="1" hangingPunct="1">
              <a:buFont typeface="Arial" panose="020B0604020202020204" pitchFamily="34" charset="0"/>
              <a:buChar char="•"/>
              <a:defRPr/>
            </a:pPr>
            <a:r>
              <a:rPr lang="en-GB" dirty="0"/>
              <a:t>Skipton Fund, a company </a:t>
            </a:r>
            <a:r>
              <a:rPr lang="en-GB" dirty="0" err="1"/>
              <a:t>est</a:t>
            </a:r>
            <a:r>
              <a:rPr lang="en-GB" dirty="0"/>
              <a:t> 2004 (infection with Hep C through treatment with NHS blood/blood products prior to Sept 1991)</a:t>
            </a:r>
          </a:p>
          <a:p>
            <a:pPr lvl="1" eaLnBrk="1" hangingPunct="1">
              <a:buFont typeface="Arial" panose="020B0604020202020204" pitchFamily="34" charset="0"/>
              <a:buChar char="•"/>
              <a:defRPr/>
            </a:pPr>
            <a:r>
              <a:rPr lang="en-GB" dirty="0"/>
              <a:t>Lump sums of £20,000 plus (severe cases) £25,000; no annual payments until 2011 (now £14,749);  no support to dependants</a:t>
            </a:r>
          </a:p>
          <a:p>
            <a:pPr lvl="1" eaLnBrk="1" hangingPunct="1">
              <a:buFont typeface="Arial" panose="020B0604020202020204" pitchFamily="34" charset="0"/>
              <a:buChar char="•"/>
              <a:defRPr/>
            </a:pPr>
            <a:r>
              <a:rPr lang="en-GB" dirty="0"/>
              <a:t>Caxton Foundation, </a:t>
            </a:r>
            <a:r>
              <a:rPr lang="en-GB" dirty="0" err="1"/>
              <a:t>est</a:t>
            </a:r>
            <a:r>
              <a:rPr lang="en-GB" dirty="0"/>
              <a:t> 2011, following review highlighting disparities (providing further, targeted support for Skipton Fund beneficiaries </a:t>
            </a:r>
            <a:r>
              <a:rPr lang="en-GB" u="sng" dirty="0"/>
              <a:t>and</a:t>
            </a:r>
            <a:r>
              <a:rPr lang="en-GB" dirty="0"/>
              <a:t> their dependants)</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741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06D9AD0-2CCF-4CA6-8A9A-D2D552BB853E}" type="slidenum">
              <a:rPr lang="en-GB" altLang="en-US" sz="1200">
                <a:solidFill>
                  <a:srgbClr val="898989"/>
                </a:solidFill>
                <a:latin typeface="Arial" charset="0"/>
              </a:rPr>
              <a:pPr>
                <a:spcBef>
                  <a:spcPct val="0"/>
                </a:spcBef>
                <a:buFontTx/>
                <a:buNone/>
              </a:pPr>
              <a:t>13</a:t>
            </a:fld>
            <a:endParaRPr lang="en-GB" altLang="en-US" sz="1200">
              <a:solidFill>
                <a:srgbClr val="898989"/>
              </a:solidFill>
              <a:latin typeface="Arial" charset="0"/>
            </a:endParaRPr>
          </a:p>
        </p:txBody>
      </p:sp>
      <p:sp>
        <p:nvSpPr>
          <p:cNvPr id="17414"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Review of Hep C/HIV compensation</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dirty="0"/>
              <a:t>Discrepancies in compensation as between Hep C and HIV sufferers identified in 2010 review, leading to creation of Caxton Fund</a:t>
            </a:r>
          </a:p>
          <a:p>
            <a:pPr eaLnBrk="1" hangingPunct="1">
              <a:buFont typeface="Arial" panose="020B0604020202020204" pitchFamily="34" charset="0"/>
              <a:buChar char="•"/>
              <a:defRPr/>
            </a:pPr>
            <a:r>
              <a:rPr lang="en-GB" dirty="0"/>
              <a:t>Further review 2016: </a:t>
            </a:r>
            <a:r>
              <a:rPr lang="en-GB" dirty="0" err="1"/>
              <a:t>Dept</a:t>
            </a:r>
            <a:r>
              <a:rPr lang="en-GB" dirty="0"/>
              <a:t> of Health, ‘Infected blood: reform of financial and other support’</a:t>
            </a:r>
          </a:p>
          <a:p>
            <a:pPr lvl="1" eaLnBrk="1" hangingPunct="1">
              <a:buFont typeface="Arial" panose="020B0604020202020204" pitchFamily="34" charset="0"/>
              <a:buChar char="•"/>
              <a:defRPr/>
            </a:pPr>
            <a:r>
              <a:rPr lang="en-GB" dirty="0"/>
              <a:t>Criticised outdated and confusing funding structure, differences in payments and policies, lack of individualised assessment of beneficiaries</a:t>
            </a:r>
          </a:p>
          <a:p>
            <a:pPr lvl="1" eaLnBrk="1" hangingPunct="1">
              <a:buFont typeface="Arial" panose="020B0604020202020204" pitchFamily="34" charset="0"/>
              <a:buChar char="•"/>
              <a:defRPr/>
            </a:pPr>
            <a:r>
              <a:rPr lang="en-GB" dirty="0"/>
              <a:t>Proposes a unified scheme run by a single body</a:t>
            </a:r>
          </a:p>
          <a:p>
            <a:pPr lvl="1" eaLnBrk="1" hangingPunct="1">
              <a:buFont typeface="Arial" panose="020B0604020202020204" pitchFamily="34" charset="0"/>
              <a:buChar char="•"/>
              <a:defRPr/>
            </a:pPr>
            <a:r>
              <a:rPr lang="en-GB" dirty="0"/>
              <a:t>Flat-rate annual payments to be replaced by different payment levels assigned following individualised assessment</a:t>
            </a:r>
          </a:p>
          <a:p>
            <a:pPr lvl="1" eaLnBrk="1" hangingPunct="1">
              <a:buFont typeface="Arial" panose="020B0604020202020204" pitchFamily="34" charset="0"/>
              <a:buChar char="•"/>
              <a:defRPr/>
            </a:pPr>
            <a:r>
              <a:rPr lang="en-GB" dirty="0"/>
              <a:t>Opposed by victims’ groups, who fear that most will be left worse off financially and in a position of uncertainty</a:t>
            </a:r>
          </a:p>
          <a:p>
            <a:pPr eaLnBrk="1" hangingPunct="1">
              <a:buFont typeface="Arial" panose="020B0604020202020204" pitchFamily="34" charset="0"/>
              <a:buChar char="•"/>
              <a:defRPr/>
            </a:pPr>
            <a:endParaRPr lang="en-GB"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843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F439A4C-1057-4203-AE5F-7BD46795FB3C}" type="slidenum">
              <a:rPr lang="en-GB" altLang="en-US" sz="1200">
                <a:solidFill>
                  <a:srgbClr val="898989"/>
                </a:solidFill>
                <a:latin typeface="Arial" charset="0"/>
              </a:rPr>
              <a:pPr>
                <a:spcBef>
                  <a:spcPct val="0"/>
                </a:spcBef>
                <a:buFontTx/>
                <a:buNone/>
              </a:pPr>
              <a:t>14</a:t>
            </a:fld>
            <a:endParaRPr lang="en-GB" altLang="en-US" sz="1200">
              <a:solidFill>
                <a:srgbClr val="898989"/>
              </a:solidFill>
              <a:latin typeface="Arial" charset="0"/>
            </a:endParaRPr>
          </a:p>
        </p:txBody>
      </p:sp>
      <p:sp>
        <p:nvSpPr>
          <p:cNvPr id="18438"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50825" y="1196975"/>
            <a:ext cx="8642350" cy="1143000"/>
          </a:xfrm>
        </p:spPr>
        <p:txBody>
          <a:bodyPr/>
          <a:lstStyle/>
          <a:p>
            <a:r>
              <a:rPr lang="en-GB" altLang="en-US" smtClean="0">
                <a:latin typeface="Arial" charset="0"/>
                <a:cs typeface="Arial" charset="0"/>
              </a:rPr>
              <a:t>Reform of compensation for medical injuries?</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0000" lnSpcReduction="20000"/>
          </a:bodyPr>
          <a:lstStyle/>
          <a:p>
            <a:pPr>
              <a:buFont typeface="Arial" panose="020B0604020202020204" pitchFamily="34" charset="0"/>
              <a:buChar char="•"/>
              <a:defRPr/>
            </a:pPr>
            <a:r>
              <a:rPr lang="en-GB" dirty="0"/>
              <a:t>Kennedy Report, 2001 recommended abolition of law of clinical negligence and replacement with no-fault compensation to encourage open reporting of adverse events and near misses</a:t>
            </a:r>
          </a:p>
          <a:p>
            <a:pPr>
              <a:buFont typeface="Arial" panose="020B0604020202020204" pitchFamily="34" charset="0"/>
              <a:buChar char="•"/>
              <a:defRPr/>
            </a:pPr>
            <a:r>
              <a:rPr lang="en-GB" dirty="0"/>
              <a:t>Chief Medical Officer report of 2003 (</a:t>
            </a:r>
            <a:r>
              <a:rPr lang="en-GB" i="1" dirty="0"/>
              <a:t>Making Amends</a:t>
            </a:r>
            <a:r>
              <a:rPr lang="en-GB" dirty="0"/>
              <a:t>) considered a general no-fault scheme for medical injuries would be too expensive, but recommended a (much) narrower scheme for birth injuries resulting in severe neurological impairment</a:t>
            </a:r>
          </a:p>
          <a:p>
            <a:pPr>
              <a:buFont typeface="Arial" panose="020B0604020202020204" pitchFamily="34" charset="0"/>
              <a:buChar char="•"/>
              <a:defRPr/>
            </a:pPr>
            <a:r>
              <a:rPr lang="en-GB" dirty="0"/>
              <a:t>Suggestion not taken up by Government</a:t>
            </a:r>
          </a:p>
          <a:p>
            <a:pPr>
              <a:buFont typeface="Arial" panose="020B0604020202020204" pitchFamily="34" charset="0"/>
              <a:buChar char="•"/>
              <a:defRPr/>
            </a:pPr>
            <a:r>
              <a:rPr lang="en-GB" dirty="0"/>
              <a:t>Narrower ‘NHS Redress’ scheme enacted but not yet implemented (except in Wales)</a:t>
            </a:r>
          </a:p>
          <a:p>
            <a:pPr lvl="1">
              <a:buFont typeface="Arial" panose="020B0604020202020204" pitchFamily="34" charset="0"/>
              <a:buChar char="•"/>
              <a:defRPr/>
            </a:pPr>
            <a:r>
              <a:rPr lang="en-GB" dirty="0"/>
              <a:t>More a mechanism for </a:t>
            </a:r>
            <a:r>
              <a:rPr lang="en-GB"/>
              <a:t>settling low-to-medium </a:t>
            </a:r>
            <a:r>
              <a:rPr lang="en-GB" dirty="0"/>
              <a:t>value tort claims than a distinct compensation scheme</a:t>
            </a:r>
          </a:p>
        </p:txBody>
      </p:sp>
      <p:sp>
        <p:nvSpPr>
          <p:cNvPr id="4" name="Footer Placeholder 3"/>
          <p:cNvSpPr>
            <a:spLocks noGrp="1"/>
          </p:cNvSpPr>
          <p:nvPr>
            <p:ph type="ftr" sz="quarter" idx="10"/>
          </p:nvPr>
        </p:nvSpPr>
        <p:spPr/>
        <p:txBody>
          <a:bodyPr/>
          <a:lstStyle/>
          <a:p>
            <a:pPr>
              <a:defRPr/>
            </a:pPr>
            <a:endParaRPr lang="en-GB"/>
          </a:p>
        </p:txBody>
      </p:sp>
      <p:sp>
        <p:nvSpPr>
          <p:cNvPr id="1946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41AE6FE-1741-42F7-A066-F00705625600}" type="slidenum">
              <a:rPr lang="en-GB" altLang="en-US" sz="1200">
                <a:solidFill>
                  <a:srgbClr val="898989"/>
                </a:solidFill>
                <a:latin typeface="Arial" charset="0"/>
              </a:rPr>
              <a:pPr>
                <a:spcBef>
                  <a:spcPct val="0"/>
                </a:spcBef>
                <a:buFontTx/>
                <a:buNone/>
              </a:pPr>
              <a:t>15</a:t>
            </a:fld>
            <a:endParaRPr lang="en-GB" altLang="en-US" sz="1200">
              <a:solidFill>
                <a:srgbClr val="898989"/>
              </a:solidFill>
              <a:latin typeface="Arial" charset="0"/>
            </a:endParaRPr>
          </a:p>
        </p:txBody>
      </p:sp>
      <p:sp>
        <p:nvSpPr>
          <p:cNvPr id="19462"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E425E01-E685-47BF-B1EC-614C760B8636}" type="datetime4">
              <a:rPr lang="en-GB" altLang="en-US" sz="1200" smtClean="0">
                <a:solidFill>
                  <a:srgbClr val="898989"/>
                </a:solidFill>
                <a:latin typeface="Arial" charset="0"/>
                <a:cs typeface="Arial" charset="0"/>
              </a:rPr>
              <a:pPr fontAlgn="base">
                <a:spcBef>
                  <a:spcPct val="0"/>
                </a:spcBef>
                <a:spcAft>
                  <a:spcPct val="0"/>
                </a:spcAft>
                <a:buFontTx/>
                <a:buNone/>
              </a:pPr>
              <a:t>06 June 2016</a:t>
            </a:fld>
            <a:endParaRPr lang="en-GB" altLang="en-US" sz="1200" smtClean="0">
              <a:solidFill>
                <a:srgbClr val="898989"/>
              </a:solidFill>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Motor Insurers’ Bureau</a:t>
            </a:r>
            <a:br>
              <a:rPr lang="en-GB" altLang="en-US" smtClean="0">
                <a:latin typeface="Arial" charset="0"/>
                <a:cs typeface="Arial" charset="0"/>
              </a:rPr>
            </a:br>
            <a:endParaRPr lang="en-GB" altLang="en-US" smtClean="0">
              <a:latin typeface="Arial" charset="0"/>
              <a:cs typeface="Arial" charset="0"/>
            </a:endParaRPr>
          </a:p>
        </p:txBody>
      </p:sp>
      <p:sp>
        <p:nvSpPr>
          <p:cNvPr id="13315" name="Content Placeholder 2"/>
          <p:cNvSpPr>
            <a:spLocks noGrp="1"/>
          </p:cNvSpPr>
          <p:nvPr>
            <p:ph idx="1"/>
          </p:nvPr>
        </p:nvSpPr>
        <p:spPr>
          <a:xfrm>
            <a:off x="250825" y="2420938"/>
            <a:ext cx="8642350" cy="3705225"/>
          </a:xfrm>
        </p:spPr>
        <p:txBody>
          <a:bodyPr>
            <a:normAutofit fontScale="77500" lnSpcReduction="20000"/>
          </a:bodyPr>
          <a:lstStyle/>
          <a:p>
            <a:pPr>
              <a:buFont typeface="Arial" panose="020B0604020202020204" pitchFamily="34" charset="0"/>
              <a:buChar char="•"/>
              <a:defRPr/>
            </a:pPr>
            <a:r>
              <a:rPr lang="en-GB" dirty="0"/>
              <a:t>Established by insurance industry in 1946 in response to Ministry of Transport pressure</a:t>
            </a:r>
          </a:p>
          <a:p>
            <a:pPr lvl="1">
              <a:buFont typeface="Arial" panose="020B0604020202020204" pitchFamily="34" charset="0"/>
              <a:buChar char="•"/>
              <a:defRPr/>
            </a:pPr>
            <a:r>
              <a:rPr lang="en-GB" dirty="0"/>
              <a:t>Cynics suggest it was designed to forestall legislative intervention</a:t>
            </a:r>
          </a:p>
          <a:p>
            <a:pPr>
              <a:buFont typeface="Arial" panose="020B0604020202020204" pitchFamily="34" charset="0"/>
              <a:buChar char="•"/>
              <a:defRPr/>
            </a:pPr>
            <a:r>
              <a:rPr lang="en-GB" dirty="0"/>
              <a:t>Insurers to contribute, </a:t>
            </a:r>
            <a:r>
              <a:rPr lang="en-GB" i="1" dirty="0"/>
              <a:t>pro rata </a:t>
            </a:r>
            <a:r>
              <a:rPr lang="en-GB" dirty="0"/>
              <a:t>to the amount of their motor business, to a fund from which compensation would be paid to victims of uninsured drivers</a:t>
            </a:r>
          </a:p>
          <a:p>
            <a:pPr>
              <a:buFont typeface="Arial" panose="020B0604020202020204" pitchFamily="34" charset="0"/>
              <a:buChar char="•"/>
              <a:defRPr/>
            </a:pPr>
            <a:r>
              <a:rPr lang="en-GB" altLang="en-US" dirty="0"/>
              <a:t>Compensation extended to victims of untraced drivers in 1968</a:t>
            </a:r>
          </a:p>
          <a:p>
            <a:pPr>
              <a:buFont typeface="Arial" panose="020B0604020202020204" pitchFamily="34" charset="0"/>
              <a:buChar char="•"/>
              <a:defRPr/>
            </a:pPr>
            <a:r>
              <a:rPr lang="en-GB" dirty="0"/>
              <a:t>In 2011, the MIB settled 55,222 claims and paid compensation totalling £251.5 million</a:t>
            </a: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048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06A5F93-AEE9-4759-854E-DBD1968D0AEB}" type="slidenum">
              <a:rPr lang="en-GB" altLang="en-US" sz="1200">
                <a:solidFill>
                  <a:srgbClr val="898989"/>
                </a:solidFill>
                <a:latin typeface="Arial" charset="0"/>
              </a:rPr>
              <a:pPr>
                <a:spcBef>
                  <a:spcPct val="0"/>
                </a:spcBef>
                <a:buFontTx/>
                <a:buNone/>
              </a:pPr>
              <a:t>16</a:t>
            </a:fld>
            <a:endParaRPr lang="en-GB" altLang="en-US" sz="1200">
              <a:solidFill>
                <a:srgbClr val="898989"/>
              </a:solidFill>
              <a:latin typeface="Arial" charset="0"/>
            </a:endParaRPr>
          </a:p>
        </p:txBody>
      </p:sp>
      <p:sp>
        <p:nvSpPr>
          <p:cNvPr id="20486"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96975"/>
            <a:ext cx="8642350" cy="1143000"/>
          </a:xfrm>
        </p:spPr>
        <p:txBody>
          <a:bodyPr>
            <a:normAutofit fontScale="90000"/>
          </a:bodyPr>
          <a:lstStyle/>
          <a:p>
            <a:pPr eaLnBrk="1" hangingPunct="1">
              <a:defRPr/>
            </a:pPr>
            <a:r>
              <a:rPr lang="en-GB" dirty="0"/>
              <a:t>An employers’ liability insurance bureau (ELIB)?</a:t>
            </a:r>
            <a:br>
              <a:rPr lang="en-GB" dirty="0"/>
            </a:br>
            <a:endParaRPr lang="en-GB" dirty="0"/>
          </a:p>
        </p:txBody>
      </p:sp>
      <p:sp>
        <p:nvSpPr>
          <p:cNvPr id="18435" name="Content Placeholder 2"/>
          <p:cNvSpPr>
            <a:spLocks noGrp="1"/>
          </p:cNvSpPr>
          <p:nvPr>
            <p:ph idx="1"/>
          </p:nvPr>
        </p:nvSpPr>
        <p:spPr>
          <a:xfrm>
            <a:off x="250825" y="2420938"/>
            <a:ext cx="8642350" cy="3705225"/>
          </a:xfrm>
        </p:spPr>
        <p:txBody>
          <a:bodyPr>
            <a:normAutofit fontScale="85000" lnSpcReduction="10000"/>
          </a:bodyPr>
          <a:lstStyle/>
          <a:p>
            <a:pPr eaLnBrk="1" hangingPunct="1">
              <a:buFont typeface="Arial" panose="020B0604020202020204" pitchFamily="34" charset="0"/>
              <a:buChar char="•"/>
              <a:defRPr/>
            </a:pPr>
            <a:r>
              <a:rPr lang="en-GB" altLang="en-US" dirty="0"/>
              <a:t>Should there be an equivalent to the MIB in the context of compulsory employers’ liability (EL) insurance?</a:t>
            </a:r>
          </a:p>
          <a:p>
            <a:pPr eaLnBrk="1" hangingPunct="1">
              <a:buFont typeface="Arial" panose="020B0604020202020204" pitchFamily="34" charset="0"/>
              <a:buChar char="•"/>
              <a:defRPr/>
            </a:pPr>
            <a:r>
              <a:rPr lang="en-GB" altLang="en-US" dirty="0"/>
              <a:t>Strongly urged by unions and other groups</a:t>
            </a:r>
          </a:p>
          <a:p>
            <a:pPr eaLnBrk="1" hangingPunct="1">
              <a:buFont typeface="Arial" panose="020B0604020202020204" pitchFamily="34" charset="0"/>
              <a:buChar char="•"/>
              <a:defRPr/>
            </a:pPr>
            <a:r>
              <a:rPr lang="en-GB" altLang="en-US" dirty="0"/>
              <a:t>Rejected consistently by government</a:t>
            </a:r>
          </a:p>
          <a:p>
            <a:pPr lvl="1" eaLnBrk="1" hangingPunct="1">
              <a:buFont typeface="Arial" panose="020B0604020202020204" pitchFamily="34" charset="0"/>
              <a:buChar char="•"/>
              <a:defRPr/>
            </a:pPr>
            <a:r>
              <a:rPr lang="en-GB" altLang="en-US" dirty="0"/>
              <a:t>2012: running costs would be disproportionate to benefits</a:t>
            </a:r>
          </a:p>
          <a:p>
            <a:pPr lvl="1" eaLnBrk="1" hangingPunct="1">
              <a:buFont typeface="Arial" panose="020B0604020202020204" pitchFamily="34" charset="0"/>
              <a:buChar char="•"/>
              <a:defRPr/>
            </a:pPr>
            <a:r>
              <a:rPr lang="en-GB" altLang="en-US" dirty="0"/>
              <a:t>The ‘unique case’ of mesothelioma recognised, leading to creation of Diffuse Mesothelioma Payment Scheme 2014 (above)</a:t>
            </a:r>
          </a:p>
          <a:p>
            <a:pPr lvl="1" eaLnBrk="1" hangingPunct="1">
              <a:buFont typeface="Arial" panose="020B0604020202020204" pitchFamily="34" charset="0"/>
              <a:buChar char="•"/>
              <a:defRPr/>
            </a:pP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150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119A0DB-BF14-4F86-B760-912B2A32D827}" type="slidenum">
              <a:rPr lang="en-GB" altLang="en-US" sz="1200">
                <a:solidFill>
                  <a:srgbClr val="898989"/>
                </a:solidFill>
                <a:latin typeface="Arial" charset="0"/>
              </a:rPr>
              <a:pPr>
                <a:spcBef>
                  <a:spcPct val="0"/>
                </a:spcBef>
                <a:buFontTx/>
                <a:buNone/>
              </a:pPr>
              <a:t>17</a:t>
            </a:fld>
            <a:endParaRPr lang="en-GB" altLang="en-US" sz="1200">
              <a:solidFill>
                <a:srgbClr val="898989"/>
              </a:solidFill>
              <a:latin typeface="Arial" charset="0"/>
            </a:endParaRPr>
          </a:p>
        </p:txBody>
      </p:sp>
      <p:sp>
        <p:nvSpPr>
          <p:cNvPr id="21510"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Criminal Injuries Compensation</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62500" lnSpcReduction="20000"/>
          </a:bodyPr>
          <a:lstStyle/>
          <a:p>
            <a:pPr eaLnBrk="1" hangingPunct="1">
              <a:buFont typeface="Arial" panose="020B0604020202020204" pitchFamily="34" charset="0"/>
              <a:buChar char="•"/>
              <a:defRPr/>
            </a:pPr>
            <a:r>
              <a:rPr lang="en-GB" dirty="0"/>
              <a:t>Compensation for personal injury which is directly attributable to being a direct victim of a crime of violence</a:t>
            </a:r>
          </a:p>
          <a:p>
            <a:pPr eaLnBrk="1" hangingPunct="1">
              <a:buFont typeface="Arial" panose="020B0604020202020204" pitchFamily="34" charset="0"/>
              <a:buChar char="•"/>
              <a:defRPr/>
            </a:pPr>
            <a:r>
              <a:rPr lang="en-GB" dirty="0"/>
              <a:t>Established 1964</a:t>
            </a:r>
          </a:p>
          <a:p>
            <a:pPr lvl="1" eaLnBrk="1" hangingPunct="1">
              <a:buFont typeface="Arial" panose="020B0604020202020204" pitchFamily="34" charset="0"/>
              <a:buChar char="•"/>
              <a:defRPr/>
            </a:pPr>
            <a:r>
              <a:rPr lang="en-GB" dirty="0"/>
              <a:t>Initially non-statutory</a:t>
            </a:r>
          </a:p>
          <a:p>
            <a:pPr lvl="1" eaLnBrk="1" hangingPunct="1">
              <a:buFont typeface="Arial" panose="020B0604020202020204" pitchFamily="34" charset="0"/>
              <a:buChar char="•"/>
              <a:defRPr/>
            </a:pPr>
            <a:r>
              <a:rPr lang="en-GB" dirty="0"/>
              <a:t>Payments on an </a:t>
            </a:r>
            <a:r>
              <a:rPr lang="en-GB" i="1" dirty="0"/>
              <a:t>ex gratia </a:t>
            </a:r>
            <a:r>
              <a:rPr lang="en-GB" dirty="0"/>
              <a:t>basis</a:t>
            </a:r>
          </a:p>
          <a:p>
            <a:pPr lvl="1" eaLnBrk="1" hangingPunct="1">
              <a:buFont typeface="Arial" panose="020B0604020202020204" pitchFamily="34" charset="0"/>
              <a:buChar char="•"/>
              <a:defRPr/>
            </a:pPr>
            <a:r>
              <a:rPr lang="en-GB" dirty="0"/>
              <a:t>Placed on statutory basis in 1988. See now Criminal Injuries Compensation Act 1995</a:t>
            </a:r>
          </a:p>
          <a:p>
            <a:pPr eaLnBrk="1" hangingPunct="1">
              <a:buFont typeface="Arial" panose="020B0604020202020204" pitchFamily="34" charset="0"/>
              <a:buChar char="•"/>
              <a:defRPr/>
            </a:pPr>
            <a:r>
              <a:rPr lang="en-GB" dirty="0"/>
              <a:t>Rationale was sympathy for the innocent victim of crime</a:t>
            </a:r>
          </a:p>
          <a:p>
            <a:pPr lvl="1" eaLnBrk="1" hangingPunct="1">
              <a:buFont typeface="Arial" panose="020B0604020202020204" pitchFamily="34" charset="0"/>
              <a:buChar char="•"/>
              <a:defRPr/>
            </a:pPr>
            <a:r>
              <a:rPr lang="en-GB" dirty="0"/>
              <a:t>Rejection of view that the compensation discharged a </a:t>
            </a:r>
            <a:r>
              <a:rPr lang="en-GB" i="1" dirty="0"/>
              <a:t>liability </a:t>
            </a:r>
            <a:r>
              <a:rPr lang="en-GB" dirty="0"/>
              <a:t>of</a:t>
            </a:r>
            <a:r>
              <a:rPr lang="en-GB" i="1" dirty="0"/>
              <a:t> </a:t>
            </a:r>
            <a:r>
              <a:rPr lang="en-GB" dirty="0"/>
              <a:t>the State</a:t>
            </a:r>
          </a:p>
          <a:p>
            <a:pPr eaLnBrk="1" hangingPunct="1">
              <a:buFont typeface="Arial" panose="020B0604020202020204" pitchFamily="34" charset="0"/>
              <a:buChar char="•"/>
              <a:defRPr/>
            </a:pPr>
            <a:r>
              <a:rPr lang="en-GB" dirty="0"/>
              <a:t>Fund financed from general taxation, finances allocated by Ministry of Justice</a:t>
            </a:r>
          </a:p>
          <a:p>
            <a:pPr eaLnBrk="1" hangingPunct="1">
              <a:buFont typeface="Arial" panose="020B0604020202020204" pitchFamily="34" charset="0"/>
              <a:buChar char="•"/>
              <a:defRPr/>
            </a:pPr>
            <a:r>
              <a:rPr lang="en-GB" dirty="0"/>
              <a:t>Meets obligation imposed by Directive 2004/80/EC relating to compensation to crime victims</a:t>
            </a:r>
          </a:p>
          <a:p>
            <a:pPr eaLnBrk="1" hangingPunct="1">
              <a:buFont typeface="Arial" panose="020B0604020202020204" pitchFamily="34" charset="0"/>
              <a:buChar char="•"/>
              <a:defRPr/>
            </a:pPr>
            <a:endParaRPr lang="en-GB"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253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B9FFBD0-EDCB-4015-B6B0-2A2864BED387}" type="slidenum">
              <a:rPr lang="en-GB" altLang="en-US" sz="1200">
                <a:solidFill>
                  <a:srgbClr val="898989"/>
                </a:solidFill>
                <a:latin typeface="Arial" charset="0"/>
              </a:rPr>
              <a:pPr>
                <a:spcBef>
                  <a:spcPct val="0"/>
                </a:spcBef>
                <a:buFontTx/>
                <a:buNone/>
              </a:pPr>
              <a:t>18</a:t>
            </a:fld>
            <a:endParaRPr lang="en-GB" altLang="en-US" sz="1200">
              <a:solidFill>
                <a:srgbClr val="898989"/>
              </a:solidFill>
              <a:latin typeface="Arial" charset="0"/>
            </a:endParaRPr>
          </a:p>
        </p:txBody>
      </p:sp>
      <p:sp>
        <p:nvSpPr>
          <p:cNvPr id="22534"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Criminal Injuries Compensation (cont)</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dirty="0"/>
              <a:t>Compensation initially awarded at full level of damages in tort</a:t>
            </a:r>
          </a:p>
          <a:p>
            <a:pPr eaLnBrk="1" hangingPunct="1">
              <a:buFont typeface="Arial" panose="020B0604020202020204" pitchFamily="34" charset="0"/>
              <a:buChar char="•"/>
              <a:defRPr/>
            </a:pPr>
            <a:r>
              <a:rPr lang="en-GB" dirty="0"/>
              <a:t>Statutory tariff introduced 1996</a:t>
            </a:r>
          </a:p>
          <a:p>
            <a:pPr lvl="1" eaLnBrk="1" hangingPunct="1">
              <a:buFont typeface="Arial" panose="020B0604020202020204" pitchFamily="34" charset="0"/>
              <a:buChar char="•"/>
              <a:defRPr/>
            </a:pPr>
            <a:r>
              <a:rPr lang="en-GB" dirty="0"/>
              <a:t>Awards not based on the personalised assessment </a:t>
            </a:r>
          </a:p>
          <a:p>
            <a:pPr lvl="1" eaLnBrk="1" hangingPunct="1">
              <a:buFont typeface="Arial" panose="020B0604020202020204" pitchFamily="34" charset="0"/>
              <a:buChar char="•"/>
              <a:defRPr/>
            </a:pPr>
            <a:r>
              <a:rPr lang="en-GB" dirty="0"/>
              <a:t>Maximum award: £500,000. </a:t>
            </a:r>
          </a:p>
          <a:p>
            <a:pPr eaLnBrk="1" hangingPunct="1">
              <a:buFont typeface="Arial" panose="020B0604020202020204" pitchFamily="34" charset="0"/>
              <a:buChar char="•"/>
              <a:defRPr/>
            </a:pPr>
            <a:r>
              <a:rPr lang="en-GB" dirty="0"/>
              <a:t>Calls for more extensive compensation entitlements for victims of terrorism after 7/7 bombings in London in 2005 – rejected</a:t>
            </a:r>
          </a:p>
          <a:p>
            <a:pPr lvl="1" eaLnBrk="1" hangingPunct="1">
              <a:buFont typeface="Arial" panose="020B0604020202020204" pitchFamily="34" charset="0"/>
              <a:buChar char="•"/>
              <a:defRPr/>
            </a:pPr>
            <a:r>
              <a:rPr lang="en-GB" dirty="0"/>
              <a:t>Government reiterated that CIC is akin to charity rather than discharging a liability</a:t>
            </a:r>
          </a:p>
          <a:p>
            <a:pPr eaLnBrk="1" hangingPunct="1">
              <a:buFont typeface="Arial" panose="020B0604020202020204" pitchFamily="34" charset="0"/>
              <a:buChar char="•"/>
              <a:defRPr/>
            </a:pPr>
            <a:r>
              <a:rPr lang="en-GB" dirty="0"/>
              <a:t>But compensation extended to victims of (specified) overseas terrorism in 2012</a:t>
            </a:r>
          </a:p>
          <a:p>
            <a:pPr lvl="1" eaLnBrk="1" hangingPunct="1">
              <a:buFont typeface="Arial" panose="020B0604020202020204" pitchFamily="34" charset="0"/>
              <a:buChar char="•"/>
              <a:defRPr/>
            </a:pPr>
            <a:r>
              <a:rPr lang="en-GB" dirty="0" err="1"/>
              <a:t>eg</a:t>
            </a:r>
            <a:r>
              <a:rPr lang="en-GB" dirty="0"/>
              <a:t> Brussels airport (March 2016), Paris (November 2015)</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355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59D731D-1A03-49AB-BBC5-44047C58601A}" type="slidenum">
              <a:rPr lang="en-GB" altLang="en-US" sz="1200">
                <a:solidFill>
                  <a:srgbClr val="898989"/>
                </a:solidFill>
                <a:latin typeface="Arial" charset="0"/>
              </a:rPr>
              <a:pPr>
                <a:spcBef>
                  <a:spcPct val="0"/>
                </a:spcBef>
                <a:buFontTx/>
                <a:buNone/>
              </a:pPr>
              <a:t>19</a:t>
            </a:fld>
            <a:endParaRPr lang="en-GB" altLang="en-US" sz="1200">
              <a:solidFill>
                <a:srgbClr val="898989"/>
              </a:solidFill>
              <a:latin typeface="Arial" charset="0"/>
            </a:endParaRPr>
          </a:p>
        </p:txBody>
      </p:sp>
      <p:sp>
        <p:nvSpPr>
          <p:cNvPr id="23558"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Introduction</a:t>
            </a:r>
            <a:br>
              <a:rPr lang="en-GB" altLang="en-US" smtClean="0">
                <a:latin typeface="Arial" charset="0"/>
                <a:cs typeface="Arial" charset="0"/>
              </a:rPr>
            </a:br>
            <a:endParaRPr lang="en-GB" altLang="en-US" smtClean="0">
              <a:latin typeface="Arial" charset="0"/>
              <a:cs typeface="Arial" charset="0"/>
            </a:endParaRPr>
          </a:p>
        </p:txBody>
      </p:sp>
      <p:sp>
        <p:nvSpPr>
          <p:cNvPr id="6147" name="Content Placeholder 2"/>
          <p:cNvSpPr>
            <a:spLocks noGrp="1"/>
          </p:cNvSpPr>
          <p:nvPr>
            <p:ph idx="1"/>
          </p:nvPr>
        </p:nvSpPr>
        <p:spPr>
          <a:xfrm>
            <a:off x="250825" y="2420938"/>
            <a:ext cx="8642350" cy="3705225"/>
          </a:xfrm>
        </p:spPr>
        <p:txBody>
          <a:bodyPr>
            <a:normAutofit fontScale="85000" lnSpcReduction="20000"/>
          </a:bodyPr>
          <a:lstStyle/>
          <a:p>
            <a:pPr eaLnBrk="1" hangingPunct="1">
              <a:buFont typeface="Arial" panose="020B0604020202020204" pitchFamily="34" charset="0"/>
              <a:buChar char="•"/>
              <a:defRPr/>
            </a:pPr>
            <a:r>
              <a:rPr lang="en-GB" altLang="en-US" dirty="0"/>
              <a:t>Compensation in the UK comes from a number of different sources</a:t>
            </a:r>
          </a:p>
          <a:p>
            <a:pPr lvl="1" eaLnBrk="1" hangingPunct="1">
              <a:buFont typeface="Arial" panose="020B0604020202020204" pitchFamily="34" charset="0"/>
              <a:buChar char="•"/>
              <a:defRPr/>
            </a:pPr>
            <a:r>
              <a:rPr lang="en-GB" altLang="en-US" dirty="0"/>
              <a:t>Social security</a:t>
            </a:r>
          </a:p>
          <a:p>
            <a:pPr lvl="1" eaLnBrk="1" hangingPunct="1">
              <a:buFont typeface="Arial" panose="020B0604020202020204" pitchFamily="34" charset="0"/>
              <a:buChar char="•"/>
              <a:defRPr/>
            </a:pPr>
            <a:r>
              <a:rPr lang="en-GB" altLang="en-US" dirty="0"/>
              <a:t>Private insurance</a:t>
            </a:r>
          </a:p>
          <a:p>
            <a:pPr lvl="1" eaLnBrk="1" hangingPunct="1">
              <a:buFont typeface="Arial" panose="020B0604020202020204" pitchFamily="34" charset="0"/>
              <a:buChar char="•"/>
              <a:defRPr/>
            </a:pPr>
            <a:r>
              <a:rPr lang="en-GB" altLang="en-US" dirty="0"/>
              <a:t>Tort law</a:t>
            </a:r>
          </a:p>
          <a:p>
            <a:pPr lvl="1" eaLnBrk="1" hangingPunct="1">
              <a:buFont typeface="Arial" panose="020B0604020202020204" pitchFamily="34" charset="0"/>
              <a:buChar char="•"/>
              <a:defRPr/>
            </a:pPr>
            <a:r>
              <a:rPr lang="en-GB" altLang="en-US" dirty="0"/>
              <a:t>A surprisingly wide variety of other compensation funds and schemes</a:t>
            </a:r>
          </a:p>
          <a:p>
            <a:pPr eaLnBrk="1" hangingPunct="1">
              <a:buFont typeface="Arial" panose="020B0604020202020204" pitchFamily="34" charset="0"/>
              <a:buChar char="•"/>
              <a:defRPr/>
            </a:pPr>
            <a:r>
              <a:rPr lang="en-GB" altLang="en-US" dirty="0"/>
              <a:t>Aim for today: to identify the role played in the overall system by the compensation funds</a:t>
            </a:r>
          </a:p>
          <a:p>
            <a:pPr eaLnBrk="1" hangingPunct="1">
              <a:buFont typeface="Arial" panose="020B0604020202020204" pitchFamily="34" charset="0"/>
              <a:buChar char="•"/>
              <a:defRPr/>
            </a:pPr>
            <a:r>
              <a:rPr lang="en-GB" altLang="en-US" dirty="0"/>
              <a:t>But first: some history and some context</a:t>
            </a:r>
          </a:p>
          <a:p>
            <a:pPr eaLnBrk="1" hangingPunct="1">
              <a:buFont typeface="Arial" panose="020B0604020202020204" pitchFamily="34" charset="0"/>
              <a:buChar char="•"/>
              <a:defRPr/>
            </a:pPr>
            <a:endParaRPr lang="en-GB" altLang="en-US" dirty="0"/>
          </a:p>
          <a:p>
            <a:pPr lvl="1" eaLnBrk="1" hangingPunct="1">
              <a:buFont typeface="Arial" panose="020B0604020202020204" pitchFamily="34" charset="0"/>
              <a:buChar char="•"/>
              <a:defRPr/>
            </a:pP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614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5422E27-DE8B-47E1-9B09-09FB7BEC9475}" type="slidenum">
              <a:rPr lang="en-GB" altLang="en-US" sz="1200">
                <a:solidFill>
                  <a:srgbClr val="898989"/>
                </a:solidFill>
                <a:latin typeface="Arial" charset="0"/>
              </a:rPr>
              <a:pPr>
                <a:spcBef>
                  <a:spcPct val="0"/>
                </a:spcBef>
                <a:buFontTx/>
                <a:buNone/>
              </a:pPr>
              <a:t>2</a:t>
            </a:fld>
            <a:endParaRPr lang="en-GB" altLang="en-US" sz="1200">
              <a:solidFill>
                <a:srgbClr val="898989"/>
              </a:solidFill>
              <a:latin typeface="Arial" charset="0"/>
            </a:endParaRPr>
          </a:p>
        </p:txBody>
      </p:sp>
      <p:sp>
        <p:nvSpPr>
          <p:cNvPr id="6150"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Compensation funds in the financial sector</a:t>
            </a:r>
            <a:br>
              <a:rPr lang="en-GB" altLang="en-US" smtClean="0">
                <a:latin typeface="Arial" charset="0"/>
                <a:cs typeface="Arial" charset="0"/>
              </a:rPr>
            </a:br>
            <a:endParaRPr lang="en-GB" altLang="en-US" smtClean="0">
              <a:latin typeface="Arial" charset="0"/>
              <a:cs typeface="Arial" charset="0"/>
            </a:endParaRPr>
          </a:p>
        </p:txBody>
      </p:sp>
      <p:sp>
        <p:nvSpPr>
          <p:cNvPr id="25603" name="Content Placeholder 2"/>
          <p:cNvSpPr>
            <a:spLocks noGrp="1"/>
          </p:cNvSpPr>
          <p:nvPr>
            <p:ph idx="1"/>
          </p:nvPr>
        </p:nvSpPr>
        <p:spPr>
          <a:xfrm>
            <a:off x="250825" y="2420938"/>
            <a:ext cx="8642350" cy="3705225"/>
          </a:xfrm>
        </p:spPr>
        <p:txBody>
          <a:bodyPr>
            <a:normAutofit fontScale="77500" lnSpcReduction="20000"/>
          </a:bodyPr>
          <a:lstStyle/>
          <a:p>
            <a:pPr eaLnBrk="1" hangingPunct="1">
              <a:buFont typeface="Arial" panose="020B0604020202020204" pitchFamily="34" charset="0"/>
              <a:buChar char="•"/>
              <a:defRPr/>
            </a:pPr>
            <a:r>
              <a:rPr lang="en-GB" altLang="en-US" dirty="0"/>
              <a:t>Financial Services Compensation Scheme</a:t>
            </a:r>
          </a:p>
          <a:p>
            <a:pPr lvl="1" eaLnBrk="1" hangingPunct="1">
              <a:buFont typeface="Arial" panose="020B0604020202020204" pitchFamily="34" charset="0"/>
              <a:buChar char="•"/>
              <a:defRPr/>
            </a:pPr>
            <a:r>
              <a:rPr lang="en-GB" dirty="0"/>
              <a:t>A scheme of last resort for customers of financial services that fail (</a:t>
            </a:r>
            <a:r>
              <a:rPr lang="en-GB" dirty="0" err="1"/>
              <a:t>eg</a:t>
            </a:r>
            <a:r>
              <a:rPr lang="en-GB" dirty="0"/>
              <a:t> stop trading and default on claims)</a:t>
            </a:r>
          </a:p>
          <a:p>
            <a:pPr lvl="1" eaLnBrk="1" hangingPunct="1">
              <a:buFont typeface="Arial" panose="020B0604020202020204" pitchFamily="34" charset="0"/>
              <a:buChar char="•"/>
              <a:defRPr/>
            </a:pPr>
            <a:r>
              <a:rPr lang="en-GB" dirty="0"/>
              <a:t>Aim to preserve consumer confidence in the financial services sector</a:t>
            </a:r>
          </a:p>
          <a:p>
            <a:pPr lvl="1" eaLnBrk="1" hangingPunct="1">
              <a:buFont typeface="Arial" panose="020B0604020202020204" pitchFamily="34" charset="0"/>
              <a:buChar char="•"/>
              <a:defRPr/>
            </a:pPr>
            <a:r>
              <a:rPr lang="en-GB" dirty="0"/>
              <a:t>FSCS has protected more than 4.5m consumers since 2001 and paid out more than £26bn in compensation</a:t>
            </a:r>
          </a:p>
          <a:p>
            <a:pPr lvl="1" eaLnBrk="1" hangingPunct="1">
              <a:buFont typeface="Arial" panose="020B0604020202020204" pitchFamily="34" charset="0"/>
              <a:buChar char="•"/>
              <a:defRPr/>
            </a:pPr>
            <a:r>
              <a:rPr lang="en-GB" dirty="0"/>
              <a:t>In 2015/16, FSCS paid out £272m in compensation to consumers as a result of 32,000 claims</a:t>
            </a:r>
          </a:p>
          <a:p>
            <a:pPr eaLnBrk="1" hangingPunct="1">
              <a:buFont typeface="Arial" panose="020B0604020202020204" pitchFamily="34" charset="0"/>
              <a:buChar char="•"/>
              <a:defRPr/>
            </a:pPr>
            <a:r>
              <a:rPr lang="en-GB" altLang="en-US" dirty="0"/>
              <a:t>Pensions Protection Scheme</a:t>
            </a:r>
          </a:p>
          <a:p>
            <a:pPr lvl="1" eaLnBrk="1" hangingPunct="1">
              <a:buFont typeface="Arial" panose="020B0604020202020204" pitchFamily="34" charset="0"/>
              <a:buChar char="•"/>
              <a:defRPr/>
            </a:pPr>
            <a:r>
              <a:rPr lang="en-GB" altLang="en-US" dirty="0"/>
              <a:t>For those whose pension funds fail or who are the victims of </a:t>
            </a:r>
            <a:r>
              <a:rPr lang="en-GB" altLang="en-US" dirty="0" err="1"/>
              <a:t>frahd</a:t>
            </a: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458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ADCA1B5-0A8B-40DC-BA3D-804CD7D5255E}" type="slidenum">
              <a:rPr lang="en-GB" altLang="en-US" sz="1200">
                <a:solidFill>
                  <a:srgbClr val="898989"/>
                </a:solidFill>
                <a:latin typeface="Arial" charset="0"/>
              </a:rPr>
              <a:pPr>
                <a:spcBef>
                  <a:spcPct val="0"/>
                </a:spcBef>
                <a:buFontTx/>
                <a:buNone/>
              </a:pPr>
              <a:t>20</a:t>
            </a:fld>
            <a:endParaRPr lang="en-GB" altLang="en-US" sz="1200">
              <a:solidFill>
                <a:srgbClr val="898989"/>
              </a:solidFill>
              <a:latin typeface="Arial" charset="0"/>
            </a:endParaRPr>
          </a:p>
        </p:txBody>
      </p:sp>
      <p:sp>
        <p:nvSpPr>
          <p:cNvPr id="24582"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Agriculture</a:t>
            </a:r>
            <a:br>
              <a:rPr lang="en-GB" altLang="en-US" smtClean="0">
                <a:latin typeface="Arial" charset="0"/>
                <a:cs typeface="Arial" charset="0"/>
              </a:rPr>
            </a:br>
            <a:endParaRPr lang="en-GB" altLang="en-US" smtClean="0">
              <a:latin typeface="Arial" charset="0"/>
              <a:cs typeface="Arial" charset="0"/>
            </a:endParaRPr>
          </a:p>
        </p:txBody>
      </p:sp>
      <p:sp>
        <p:nvSpPr>
          <p:cNvPr id="26627" name="Content Placeholder 2"/>
          <p:cNvSpPr>
            <a:spLocks noGrp="1"/>
          </p:cNvSpPr>
          <p:nvPr>
            <p:ph idx="1"/>
          </p:nvPr>
        </p:nvSpPr>
        <p:spPr>
          <a:xfrm>
            <a:off x="250825" y="2420938"/>
            <a:ext cx="8642350" cy="3705225"/>
          </a:xfrm>
        </p:spPr>
        <p:txBody>
          <a:bodyPr>
            <a:normAutofit fontScale="62500" lnSpcReduction="20000"/>
          </a:bodyPr>
          <a:lstStyle/>
          <a:p>
            <a:pPr>
              <a:buFont typeface="Arial" panose="020B0604020202020204" pitchFamily="34" charset="0"/>
              <a:buChar char="•"/>
              <a:defRPr/>
            </a:pPr>
            <a:r>
              <a:rPr lang="en-GB" dirty="0"/>
              <a:t>Animal Health Act 1981 </a:t>
            </a:r>
          </a:p>
          <a:p>
            <a:pPr lvl="1">
              <a:buFont typeface="Arial" panose="020B0604020202020204" pitchFamily="34" charset="0"/>
              <a:buChar char="•"/>
              <a:defRPr/>
            </a:pPr>
            <a:r>
              <a:rPr lang="en-GB" dirty="0"/>
              <a:t>Slaughter of animals affected with foot and mouth disease or another specified disease </a:t>
            </a:r>
          </a:p>
          <a:p>
            <a:pPr lvl="1">
              <a:buFont typeface="Arial" panose="020B0604020202020204" pitchFamily="34" charset="0"/>
              <a:buChar char="•"/>
              <a:defRPr/>
            </a:pPr>
            <a:r>
              <a:rPr lang="en-GB" dirty="0"/>
              <a:t>Farmers to be paid compensation in the value of the animal  </a:t>
            </a:r>
          </a:p>
          <a:p>
            <a:pPr lvl="1">
              <a:buFont typeface="Arial" panose="020B0604020202020204" pitchFamily="34" charset="0"/>
              <a:buChar char="•"/>
              <a:defRPr/>
            </a:pPr>
            <a:r>
              <a:rPr lang="en-GB" dirty="0"/>
              <a:t>Compensation also for infected material such as straw destroyed during a cull</a:t>
            </a:r>
          </a:p>
          <a:p>
            <a:pPr lvl="1">
              <a:buFont typeface="Arial" panose="020B0604020202020204" pitchFamily="34" charset="0"/>
              <a:buChar char="•"/>
              <a:defRPr/>
            </a:pPr>
            <a:r>
              <a:rPr lang="en-GB" dirty="0"/>
              <a:t>Aim: to encourage participation in slaughter programmes to protect agricultural business in general, to relieve those who pay the price in the general benefit</a:t>
            </a:r>
          </a:p>
          <a:p>
            <a:pPr lvl="1">
              <a:buFont typeface="Arial" panose="020B0604020202020204" pitchFamily="34" charset="0"/>
              <a:buChar char="•"/>
              <a:defRPr/>
            </a:pPr>
            <a:r>
              <a:rPr lang="en-GB" dirty="0"/>
              <a:t>Foot &amp; Mouth outbreak, 2001:payments of £1,158 million for slaughter of 4.2 million animals</a:t>
            </a:r>
          </a:p>
          <a:p>
            <a:pPr>
              <a:buFont typeface="Arial" panose="020B0604020202020204" pitchFamily="34" charset="0"/>
              <a:buChar char="•"/>
              <a:defRPr/>
            </a:pPr>
            <a:r>
              <a:rPr lang="en-GB" dirty="0"/>
              <a:t>Voluntary Livestock Welfare (Disposal) Scheme 2001</a:t>
            </a:r>
          </a:p>
          <a:p>
            <a:pPr lvl="1">
              <a:buFont typeface="Arial" panose="020B0604020202020204" pitchFamily="34" charset="0"/>
              <a:buChar char="•"/>
              <a:defRPr/>
            </a:pPr>
            <a:r>
              <a:rPr lang="en-GB" dirty="0"/>
              <a:t>Introduced in 2001 Outbreak of Foot and Mouth Disease for animals who were not directly affected by FMD but could not be moved to alternative pasture or sent to market </a:t>
            </a:r>
          </a:p>
          <a:p>
            <a:pPr lvl="1">
              <a:buFont typeface="Arial" panose="020B0604020202020204" pitchFamily="34" charset="0"/>
              <a:buChar char="•"/>
              <a:defRPr/>
            </a:pPr>
            <a:r>
              <a:rPr lang="en-GB" altLang="en-US" dirty="0"/>
              <a:t>Payment of </a:t>
            </a:r>
            <a:r>
              <a:rPr lang="en-GB" dirty="0"/>
              <a:t>£205 million for the slaughter of two million animals </a:t>
            </a: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560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8A6E03A-F8C9-4552-843B-CDE6484B567D}" type="slidenum">
              <a:rPr lang="en-GB" altLang="en-US" sz="1200">
                <a:solidFill>
                  <a:srgbClr val="898989"/>
                </a:solidFill>
                <a:latin typeface="Arial" charset="0"/>
              </a:rPr>
              <a:pPr>
                <a:spcBef>
                  <a:spcPct val="0"/>
                </a:spcBef>
                <a:buFontTx/>
                <a:buNone/>
              </a:pPr>
              <a:t>21</a:t>
            </a:fld>
            <a:endParaRPr lang="en-GB" altLang="en-US" sz="1200">
              <a:solidFill>
                <a:srgbClr val="898989"/>
              </a:solidFill>
              <a:latin typeface="Arial" charset="0"/>
            </a:endParaRPr>
          </a:p>
        </p:txBody>
      </p:sp>
      <p:sp>
        <p:nvSpPr>
          <p:cNvPr id="25606"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Evaluation</a:t>
            </a:r>
            <a:br>
              <a:rPr lang="en-GB" altLang="en-US" smtClean="0">
                <a:latin typeface="Arial" charset="0"/>
                <a:cs typeface="Arial" charset="0"/>
              </a:rPr>
            </a:br>
            <a:endParaRPr lang="en-GB" altLang="en-US" smtClean="0">
              <a:latin typeface="Arial" charset="0"/>
              <a:cs typeface="Arial" charset="0"/>
            </a:endParaRPr>
          </a:p>
        </p:txBody>
      </p:sp>
      <p:sp>
        <p:nvSpPr>
          <p:cNvPr id="32771" name="Content Placeholder 2"/>
          <p:cNvSpPr>
            <a:spLocks noGrp="1"/>
          </p:cNvSpPr>
          <p:nvPr>
            <p:ph idx="1"/>
          </p:nvPr>
        </p:nvSpPr>
        <p:spPr>
          <a:xfrm>
            <a:off x="250825" y="2420938"/>
            <a:ext cx="8642350" cy="3705225"/>
          </a:xfrm>
        </p:spPr>
        <p:txBody>
          <a:bodyPr>
            <a:normAutofit fontScale="62500" lnSpcReduction="20000"/>
          </a:bodyPr>
          <a:lstStyle/>
          <a:p>
            <a:pPr eaLnBrk="1" hangingPunct="1">
              <a:buFont typeface="Arial" panose="020B0604020202020204" pitchFamily="34" charset="0"/>
              <a:buChar char="•"/>
              <a:defRPr/>
            </a:pPr>
            <a:r>
              <a:rPr lang="en-GB" altLang="en-US" dirty="0"/>
              <a:t>Funds guaranteeing tort compensation rights</a:t>
            </a:r>
          </a:p>
          <a:p>
            <a:pPr lvl="1" eaLnBrk="1" hangingPunct="1">
              <a:buFont typeface="Arial" panose="020B0604020202020204" pitchFamily="34" charset="0"/>
              <a:buChar char="•"/>
              <a:defRPr/>
            </a:pPr>
            <a:r>
              <a:rPr lang="en-GB" altLang="en-US" dirty="0"/>
              <a:t>Motor Insurance Bureau (uninsured and untraced driver claims)</a:t>
            </a:r>
          </a:p>
          <a:p>
            <a:pPr lvl="1" eaLnBrk="1" hangingPunct="1">
              <a:buFont typeface="Arial" panose="020B0604020202020204" pitchFamily="34" charset="0"/>
              <a:buChar char="•"/>
              <a:defRPr/>
            </a:pPr>
            <a:r>
              <a:rPr lang="en-GB" altLang="en-US" dirty="0"/>
              <a:t>2014 Diffuse Mesothelioma Payment Scheme</a:t>
            </a:r>
          </a:p>
          <a:p>
            <a:pPr lvl="1" eaLnBrk="1" hangingPunct="1">
              <a:buFont typeface="Arial" panose="020B0604020202020204" pitchFamily="34" charset="0"/>
              <a:buChar char="•"/>
              <a:defRPr/>
            </a:pPr>
            <a:r>
              <a:rPr lang="en-GB" altLang="en-US" dirty="0"/>
              <a:t>But rejection of idea of ELIB</a:t>
            </a:r>
          </a:p>
          <a:p>
            <a:pPr eaLnBrk="1" hangingPunct="1">
              <a:buFont typeface="Arial" panose="020B0604020202020204" pitchFamily="34" charset="0"/>
              <a:buChar char="•"/>
              <a:defRPr/>
            </a:pPr>
            <a:r>
              <a:rPr lang="en-GB" altLang="en-US" dirty="0"/>
              <a:t>Funds based on state responsibility</a:t>
            </a:r>
          </a:p>
          <a:p>
            <a:pPr lvl="1" eaLnBrk="1" hangingPunct="1">
              <a:buFont typeface="Arial" panose="020B0604020202020204" pitchFamily="34" charset="0"/>
              <a:buChar char="•"/>
              <a:defRPr/>
            </a:pPr>
            <a:r>
              <a:rPr lang="en-GB" altLang="en-US" dirty="0"/>
              <a:t>Criminal injuries compensation</a:t>
            </a:r>
          </a:p>
          <a:p>
            <a:pPr lvl="1" eaLnBrk="1" hangingPunct="1">
              <a:buFont typeface="Arial" panose="020B0604020202020204" pitchFamily="34" charset="0"/>
              <a:buChar char="•"/>
              <a:defRPr/>
            </a:pPr>
            <a:r>
              <a:rPr lang="en-GB" altLang="en-US" dirty="0"/>
              <a:t>Vaccination damage</a:t>
            </a:r>
          </a:p>
          <a:p>
            <a:pPr lvl="1" eaLnBrk="1" hangingPunct="1">
              <a:buFont typeface="Arial" panose="020B0604020202020204" pitchFamily="34" charset="0"/>
              <a:buChar char="•"/>
              <a:defRPr/>
            </a:pPr>
            <a:r>
              <a:rPr lang="en-GB" altLang="en-US" dirty="0"/>
              <a:t>Hep c/HIV from infected blood</a:t>
            </a:r>
          </a:p>
          <a:p>
            <a:pPr eaLnBrk="1" hangingPunct="1">
              <a:buFont typeface="Arial" panose="020B0604020202020204" pitchFamily="34" charset="0"/>
              <a:buChar char="•"/>
              <a:defRPr/>
            </a:pPr>
            <a:r>
              <a:rPr lang="en-GB" altLang="en-US" dirty="0"/>
              <a:t>Funds to protect general business interests</a:t>
            </a:r>
          </a:p>
          <a:p>
            <a:pPr lvl="1" eaLnBrk="1" hangingPunct="1">
              <a:buFont typeface="Arial" panose="020B0604020202020204" pitchFamily="34" charset="0"/>
              <a:buChar char="•"/>
              <a:defRPr/>
            </a:pPr>
            <a:r>
              <a:rPr lang="en-GB" altLang="en-US" dirty="0"/>
              <a:t>Financial services compensation and pensions protection</a:t>
            </a:r>
          </a:p>
          <a:p>
            <a:pPr lvl="1" eaLnBrk="1" hangingPunct="1">
              <a:buFont typeface="Arial" panose="020B0604020202020204" pitchFamily="34" charset="0"/>
              <a:buChar char="•"/>
              <a:defRPr/>
            </a:pPr>
            <a:r>
              <a:rPr lang="en-GB" altLang="en-US" dirty="0"/>
              <a:t>Slaughter of diseased animals</a:t>
            </a:r>
          </a:p>
          <a:p>
            <a:pPr eaLnBrk="1" hangingPunct="1">
              <a:buFont typeface="Arial" panose="020B0604020202020204" pitchFamily="34" charset="0"/>
              <a:buChar char="•"/>
              <a:defRPr/>
            </a:pPr>
            <a:r>
              <a:rPr lang="en-GB" altLang="en-US" dirty="0"/>
              <a:t>Funds based on social solidarity?</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662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A4E47C8-5FD9-4F8B-9B8C-CE00A213E3BA}" type="slidenum">
              <a:rPr lang="en-GB" altLang="en-US" sz="1200">
                <a:solidFill>
                  <a:srgbClr val="898989"/>
                </a:solidFill>
                <a:latin typeface="Arial" charset="0"/>
              </a:rPr>
              <a:pPr>
                <a:spcBef>
                  <a:spcPct val="0"/>
                </a:spcBef>
                <a:buFontTx/>
                <a:buNone/>
              </a:pPr>
              <a:t>22</a:t>
            </a:fld>
            <a:endParaRPr lang="en-GB" altLang="en-US" sz="1200">
              <a:solidFill>
                <a:srgbClr val="898989"/>
              </a:solidFill>
              <a:latin typeface="Arial" charset="0"/>
            </a:endParaRPr>
          </a:p>
        </p:txBody>
      </p:sp>
      <p:sp>
        <p:nvSpPr>
          <p:cNvPr id="26630"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General issues</a:t>
            </a:r>
            <a:br>
              <a:rPr lang="en-GB" altLang="en-US" smtClean="0">
                <a:latin typeface="Arial" charset="0"/>
                <a:cs typeface="Arial" charset="0"/>
              </a:rPr>
            </a:br>
            <a:endParaRPr lang="en-GB" altLang="en-US" smtClean="0">
              <a:latin typeface="Arial" charset="0"/>
              <a:cs typeface="Arial" charset="0"/>
            </a:endParaRPr>
          </a:p>
        </p:txBody>
      </p:sp>
      <p:sp>
        <p:nvSpPr>
          <p:cNvPr id="29699" name="Content Placeholder 2"/>
          <p:cNvSpPr>
            <a:spLocks noGrp="1"/>
          </p:cNvSpPr>
          <p:nvPr>
            <p:ph idx="1"/>
          </p:nvPr>
        </p:nvSpPr>
        <p:spPr>
          <a:xfrm>
            <a:off x="250825" y="2420938"/>
            <a:ext cx="8642350" cy="3705225"/>
          </a:xfrm>
        </p:spPr>
        <p:txBody>
          <a:bodyPr>
            <a:normAutofit fontScale="92500" lnSpcReduction="10000"/>
          </a:bodyPr>
          <a:lstStyle/>
          <a:p>
            <a:pPr eaLnBrk="1" hangingPunct="1">
              <a:buFont typeface="Arial" panose="020B0604020202020204" pitchFamily="34" charset="0"/>
              <a:buChar char="•"/>
              <a:defRPr/>
            </a:pPr>
            <a:r>
              <a:rPr lang="en-GB" altLang="en-US" dirty="0"/>
              <a:t>Full or partial compensation?</a:t>
            </a:r>
          </a:p>
          <a:p>
            <a:pPr eaLnBrk="1" hangingPunct="1">
              <a:buFont typeface="Arial" panose="020B0604020202020204" pitchFamily="34" charset="0"/>
              <a:buChar char="•"/>
              <a:defRPr/>
            </a:pPr>
            <a:r>
              <a:rPr lang="en-GB" altLang="en-US" dirty="0"/>
              <a:t>Effect on compensation under general law?</a:t>
            </a:r>
          </a:p>
          <a:p>
            <a:pPr eaLnBrk="1" hangingPunct="1">
              <a:buFont typeface="Arial" panose="020B0604020202020204" pitchFamily="34" charset="0"/>
              <a:buChar char="•"/>
              <a:defRPr/>
            </a:pPr>
            <a:r>
              <a:rPr lang="en-GB" altLang="en-US" dirty="0"/>
              <a:t>A Superfund?</a:t>
            </a:r>
          </a:p>
          <a:p>
            <a:pPr lvl="1" eaLnBrk="1" hangingPunct="1">
              <a:buFont typeface="Arial" panose="020B0604020202020204" pitchFamily="34" charset="0"/>
              <a:buChar char="•"/>
              <a:defRPr/>
            </a:pPr>
            <a:r>
              <a:rPr lang="en-GB" altLang="en-US" dirty="0" err="1"/>
              <a:t>Cf</a:t>
            </a:r>
            <a:r>
              <a:rPr lang="en-GB" altLang="en-US" dirty="0"/>
              <a:t> general no-fault accident scheme introduced for personal injury in New Zealand, 1974</a:t>
            </a:r>
          </a:p>
          <a:p>
            <a:pPr lvl="1" eaLnBrk="1" hangingPunct="1">
              <a:buFont typeface="Arial" panose="020B0604020202020204" pitchFamily="34" charset="0"/>
              <a:buChar char="•"/>
              <a:defRPr/>
            </a:pPr>
            <a:r>
              <a:rPr lang="en-GB" altLang="en-US" dirty="0"/>
              <a:t>Not adopted by Pearson Commission (UK), 1979</a:t>
            </a:r>
          </a:p>
          <a:p>
            <a:pPr lvl="1" eaLnBrk="1" hangingPunct="1">
              <a:buFont typeface="Arial" panose="020B0604020202020204" pitchFamily="34" charset="0"/>
              <a:buChar char="•"/>
              <a:defRPr/>
            </a:pPr>
            <a:r>
              <a:rPr lang="en-GB" altLang="en-US" dirty="0"/>
              <a:t>Little prospect of further developments at a general level in the UK</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2765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A225077-5835-49DB-8B46-FA81DD372C4F}" type="slidenum">
              <a:rPr lang="en-GB" altLang="en-US" sz="1200">
                <a:solidFill>
                  <a:srgbClr val="898989"/>
                </a:solidFill>
                <a:latin typeface="Arial" charset="0"/>
              </a:rPr>
              <a:pPr>
                <a:spcBef>
                  <a:spcPct val="0"/>
                </a:spcBef>
                <a:buFontTx/>
                <a:buNone/>
              </a:pPr>
              <a:t>23</a:t>
            </a:fld>
            <a:endParaRPr lang="en-GB" altLang="en-US" sz="1200">
              <a:solidFill>
                <a:srgbClr val="898989"/>
              </a:solidFill>
              <a:latin typeface="Arial" charset="0"/>
            </a:endParaRPr>
          </a:p>
        </p:txBody>
      </p:sp>
      <p:sp>
        <p:nvSpPr>
          <p:cNvPr id="27654"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Compensation: chronology of developments</a:t>
            </a:r>
            <a:br>
              <a:rPr lang="en-GB" altLang="en-US" smtClean="0">
                <a:latin typeface="Arial" charset="0"/>
                <a:cs typeface="Arial" charset="0"/>
              </a:rPr>
            </a:br>
            <a:endParaRPr lang="en-GB" altLang="en-US" smtClean="0">
              <a:latin typeface="Arial" charset="0"/>
              <a:cs typeface="Arial" charset="0"/>
            </a:endParaRPr>
          </a:p>
        </p:txBody>
      </p:sp>
      <p:sp>
        <p:nvSpPr>
          <p:cNvPr id="6147" name="Content Placeholder 2"/>
          <p:cNvSpPr>
            <a:spLocks noGrp="1"/>
          </p:cNvSpPr>
          <p:nvPr>
            <p:ph idx="1"/>
          </p:nvPr>
        </p:nvSpPr>
        <p:spPr>
          <a:xfrm>
            <a:off x="250825" y="2420938"/>
            <a:ext cx="8642350" cy="3705225"/>
          </a:xfrm>
        </p:spPr>
        <p:txBody>
          <a:bodyPr>
            <a:normAutofit fontScale="77500" lnSpcReduction="20000"/>
          </a:bodyPr>
          <a:lstStyle/>
          <a:p>
            <a:pPr eaLnBrk="1" hangingPunct="1">
              <a:buFont typeface="Arial" panose="020B0604020202020204" pitchFamily="34" charset="0"/>
              <a:buChar char="•"/>
              <a:defRPr/>
            </a:pPr>
            <a:r>
              <a:rPr lang="en-GB" altLang="en-US" dirty="0"/>
              <a:t>1714 Riot damage (</a:t>
            </a:r>
            <a:r>
              <a:rPr lang="en-GB" altLang="en-US" dirty="0" err="1"/>
              <a:t>cf</a:t>
            </a:r>
            <a:r>
              <a:rPr lang="en-GB" altLang="en-US" dirty="0"/>
              <a:t> Act of 2016)</a:t>
            </a:r>
          </a:p>
          <a:p>
            <a:pPr eaLnBrk="1" hangingPunct="1">
              <a:buFont typeface="Arial" panose="020B0604020202020204" pitchFamily="34" charset="0"/>
              <a:buChar char="•"/>
              <a:defRPr/>
            </a:pPr>
            <a:r>
              <a:rPr lang="en-GB" altLang="en-US" dirty="0"/>
              <a:t>1897 Workmen’s compensation</a:t>
            </a:r>
          </a:p>
          <a:p>
            <a:pPr eaLnBrk="1" hangingPunct="1">
              <a:buFont typeface="Arial" panose="020B0604020202020204" pitchFamily="34" charset="0"/>
              <a:buChar char="•"/>
              <a:defRPr/>
            </a:pPr>
            <a:r>
              <a:rPr lang="en-GB" altLang="en-US" dirty="0"/>
              <a:t>1930 Compulsory motor insurance</a:t>
            </a:r>
          </a:p>
          <a:p>
            <a:pPr eaLnBrk="1" hangingPunct="1">
              <a:buFont typeface="Arial" panose="020B0604020202020204" pitchFamily="34" charset="0"/>
              <a:buChar char="•"/>
              <a:defRPr/>
            </a:pPr>
            <a:r>
              <a:rPr lang="en-GB" altLang="en-US" dirty="0"/>
              <a:t>1946 Creation of </a:t>
            </a:r>
            <a:r>
              <a:rPr lang="en-GB" dirty="0"/>
              <a:t>Motor Insurers’ Bureau (compensation for victims of uninsured drivers)</a:t>
            </a:r>
            <a:endParaRPr lang="en-GB" altLang="en-US" dirty="0"/>
          </a:p>
          <a:p>
            <a:pPr eaLnBrk="1" hangingPunct="1">
              <a:buFont typeface="Arial" panose="020B0604020202020204" pitchFamily="34" charset="0"/>
              <a:buChar char="•"/>
              <a:defRPr/>
            </a:pPr>
            <a:r>
              <a:rPr lang="en-GB" altLang="en-US" dirty="0"/>
              <a:t>1948 Creation of welfare state / Abolition of workmen’s compensation</a:t>
            </a:r>
          </a:p>
          <a:p>
            <a:pPr eaLnBrk="1" hangingPunct="1">
              <a:buFont typeface="Arial" panose="020B0604020202020204" pitchFamily="34" charset="0"/>
              <a:buChar char="•"/>
              <a:defRPr/>
            </a:pPr>
            <a:r>
              <a:rPr lang="en-GB" altLang="en-US" dirty="0"/>
              <a:t>1964 Criminal Injuries Compensation</a:t>
            </a:r>
          </a:p>
          <a:p>
            <a:pPr eaLnBrk="1" hangingPunct="1">
              <a:buFont typeface="Arial" panose="020B0604020202020204" pitchFamily="34" charset="0"/>
              <a:buChar char="•"/>
              <a:defRPr/>
            </a:pPr>
            <a:r>
              <a:rPr lang="en-GB" altLang="en-US" dirty="0"/>
              <a:t>1979 Vaccine damage payments / 1</a:t>
            </a:r>
            <a:r>
              <a:rPr lang="en-GB" altLang="en-US" baseline="30000" dirty="0"/>
              <a:t>st</a:t>
            </a:r>
            <a:r>
              <a:rPr lang="en-GB" altLang="en-US" dirty="0"/>
              <a:t> asbestos scheme</a:t>
            </a:r>
          </a:p>
          <a:p>
            <a:pPr eaLnBrk="1" hangingPunct="1">
              <a:buFont typeface="Arial" panose="020B0604020202020204" pitchFamily="34" charset="0"/>
              <a:buChar char="•"/>
              <a:defRPr/>
            </a:pPr>
            <a:r>
              <a:rPr lang="en-GB" altLang="en-US" dirty="0"/>
              <a:t>1988 Contaminated blood</a:t>
            </a:r>
          </a:p>
          <a:p>
            <a:pPr eaLnBrk="1" hangingPunct="1">
              <a:buFont typeface="Arial" panose="020B0604020202020204" pitchFamily="34" charset="0"/>
              <a:buChar char="•"/>
              <a:defRPr/>
            </a:pPr>
            <a:endParaRPr lang="en-GB" altLang="en-US" dirty="0"/>
          </a:p>
          <a:p>
            <a:pPr lvl="1" eaLnBrk="1" hangingPunct="1">
              <a:buFont typeface="Arial" panose="020B0604020202020204" pitchFamily="34" charset="0"/>
              <a:buChar char="•"/>
              <a:defRPr/>
            </a:pP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717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C26BD76-4371-441B-9F8C-F3C09646998C}" type="slidenum">
              <a:rPr lang="en-GB" altLang="en-US" sz="1200">
                <a:solidFill>
                  <a:srgbClr val="898989"/>
                </a:solidFill>
                <a:latin typeface="Arial" charset="0"/>
              </a:rPr>
              <a:pPr>
                <a:spcBef>
                  <a:spcPct val="0"/>
                </a:spcBef>
                <a:buFontTx/>
                <a:buNone/>
              </a:pPr>
              <a:t>3</a:t>
            </a:fld>
            <a:endParaRPr lang="en-GB" altLang="en-US" sz="1200">
              <a:solidFill>
                <a:srgbClr val="898989"/>
              </a:solidFill>
              <a:latin typeface="Arial" charset="0"/>
            </a:endParaRPr>
          </a:p>
        </p:txBody>
      </p:sp>
      <p:sp>
        <p:nvSpPr>
          <p:cNvPr id="7174"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Context</a:t>
            </a:r>
            <a:br>
              <a:rPr lang="en-GB" altLang="en-US" smtClean="0">
                <a:latin typeface="Arial" charset="0"/>
                <a:cs typeface="Arial" charset="0"/>
              </a:rPr>
            </a:br>
            <a:endParaRPr lang="en-GB" altLang="en-US" smtClean="0">
              <a:latin typeface="Arial" charset="0"/>
              <a:cs typeface="Arial" charset="0"/>
            </a:endParaRPr>
          </a:p>
        </p:txBody>
      </p:sp>
      <p:sp>
        <p:nvSpPr>
          <p:cNvPr id="9219"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altLang="en-US" dirty="0"/>
              <a:t>Social security</a:t>
            </a:r>
          </a:p>
          <a:p>
            <a:pPr lvl="1" eaLnBrk="1" hangingPunct="1">
              <a:buFont typeface="Arial" panose="020B0604020202020204" pitchFamily="34" charset="0"/>
              <a:buChar char="•"/>
              <a:defRPr/>
            </a:pPr>
            <a:r>
              <a:rPr lang="en-GB" altLang="en-US" dirty="0"/>
              <a:t>Universal, non-contributory cover on the Beveridge model</a:t>
            </a:r>
          </a:p>
          <a:p>
            <a:pPr lvl="1" eaLnBrk="1" hangingPunct="1">
              <a:buFont typeface="Arial" panose="020B0604020202020204" pitchFamily="34" charset="0"/>
              <a:buChar char="•"/>
              <a:defRPr/>
            </a:pPr>
            <a:r>
              <a:rPr lang="en-GB" altLang="en-US" dirty="0"/>
              <a:t>Social </a:t>
            </a:r>
            <a:r>
              <a:rPr lang="en-GB" altLang="en-US" i="1" dirty="0"/>
              <a:t>insurance</a:t>
            </a:r>
            <a:r>
              <a:rPr lang="en-GB" altLang="en-US" dirty="0"/>
              <a:t> plays a limited role</a:t>
            </a:r>
          </a:p>
          <a:p>
            <a:pPr lvl="1" eaLnBrk="1" hangingPunct="1">
              <a:buFont typeface="Arial" panose="020B0604020202020204" pitchFamily="34" charset="0"/>
              <a:buChar char="•"/>
              <a:defRPr/>
            </a:pPr>
            <a:r>
              <a:rPr lang="en-GB" altLang="en-US" dirty="0"/>
              <a:t>Workers’ compensation (</a:t>
            </a:r>
            <a:r>
              <a:rPr lang="en-GB" altLang="en-US" dirty="0" err="1"/>
              <a:t>est</a:t>
            </a:r>
            <a:r>
              <a:rPr lang="en-GB" altLang="en-US" dirty="0"/>
              <a:t> 1897) was absorbed into social security on creation of the welfare state (1948)</a:t>
            </a:r>
          </a:p>
          <a:p>
            <a:pPr eaLnBrk="1" hangingPunct="1">
              <a:buFont typeface="Arial" panose="020B0604020202020204" pitchFamily="34" charset="0"/>
              <a:buChar char="•"/>
              <a:defRPr/>
            </a:pPr>
            <a:r>
              <a:rPr lang="en-GB" altLang="en-US" dirty="0"/>
              <a:t>Tort</a:t>
            </a:r>
          </a:p>
          <a:p>
            <a:pPr lvl="1" eaLnBrk="1" hangingPunct="1">
              <a:buFont typeface="Arial" panose="020B0604020202020204" pitchFamily="34" charset="0"/>
              <a:buChar char="•"/>
              <a:defRPr/>
            </a:pPr>
            <a:r>
              <a:rPr lang="en-GB" altLang="en-US" dirty="0"/>
              <a:t>A predominantly fault-based system</a:t>
            </a:r>
          </a:p>
          <a:p>
            <a:pPr lvl="1" eaLnBrk="1" hangingPunct="1">
              <a:buFont typeface="Arial" panose="020B0604020202020204" pitchFamily="34" charset="0"/>
              <a:buChar char="•"/>
              <a:defRPr/>
            </a:pPr>
            <a:r>
              <a:rPr lang="en-GB" altLang="en-US" dirty="0"/>
              <a:t>Little strict liability (not even road accidents)</a:t>
            </a:r>
          </a:p>
          <a:p>
            <a:pPr lvl="1" eaLnBrk="1" hangingPunct="1">
              <a:buFont typeface="Arial" panose="020B0604020202020204" pitchFamily="34" charset="0"/>
              <a:buChar char="•"/>
              <a:defRPr/>
            </a:pPr>
            <a:r>
              <a:rPr lang="en-GB" altLang="en-US" dirty="0"/>
              <a:t>Auto no-fault not implemented in UK</a:t>
            </a:r>
          </a:p>
          <a:p>
            <a:pPr lvl="1" eaLnBrk="1" hangingPunct="1">
              <a:buFont typeface="Arial" panose="020B0604020202020204" pitchFamily="34" charset="0"/>
              <a:buChar char="•"/>
              <a:defRPr/>
            </a:pPr>
            <a:r>
              <a:rPr lang="en-GB" altLang="en-US" dirty="0"/>
              <a:t>State / public authority liability of limited scope</a:t>
            </a:r>
          </a:p>
          <a:p>
            <a:pPr lvl="2" eaLnBrk="1" hangingPunct="1">
              <a:buFont typeface="Arial" panose="020B0604020202020204" pitchFamily="34" charset="0"/>
              <a:buChar char="•"/>
              <a:defRPr/>
            </a:pPr>
            <a:r>
              <a:rPr lang="en-GB" altLang="en-US" dirty="0"/>
              <a:t>Generally no liability for supervisory failures</a:t>
            </a:r>
          </a:p>
          <a:p>
            <a:pPr lvl="2" eaLnBrk="1" hangingPunct="1">
              <a:buFont typeface="Arial" panose="020B0604020202020204" pitchFamily="34" charset="0"/>
              <a:buChar char="•"/>
              <a:defRPr/>
            </a:pPr>
            <a:r>
              <a:rPr lang="en-GB" altLang="en-US" dirty="0"/>
              <a:t>No principle of </a:t>
            </a:r>
            <a:r>
              <a:rPr lang="en-GB" i="1" dirty="0" err="1"/>
              <a:t>égalité</a:t>
            </a:r>
            <a:r>
              <a:rPr lang="en-GB" i="1" dirty="0"/>
              <a:t> </a:t>
            </a:r>
            <a:r>
              <a:rPr lang="en-GB" i="1" dirty="0" err="1"/>
              <a:t>devant</a:t>
            </a:r>
            <a:r>
              <a:rPr lang="en-GB" i="1" dirty="0"/>
              <a:t> les charges </a:t>
            </a:r>
            <a:r>
              <a:rPr lang="en-GB" i="1" dirty="0" err="1"/>
              <a:t>publiques</a:t>
            </a: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81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E78A26B-EA56-4A49-9F19-98911011C75E}" type="slidenum">
              <a:rPr lang="en-GB" altLang="en-US" sz="1200">
                <a:solidFill>
                  <a:srgbClr val="898989"/>
                </a:solidFill>
                <a:latin typeface="Arial" charset="0"/>
              </a:rPr>
              <a:pPr>
                <a:spcBef>
                  <a:spcPct val="0"/>
                </a:spcBef>
                <a:buFontTx/>
                <a:buNone/>
              </a:pPr>
              <a:t>4</a:t>
            </a:fld>
            <a:endParaRPr lang="en-GB" altLang="en-US" sz="1200">
              <a:solidFill>
                <a:srgbClr val="898989"/>
              </a:solidFill>
              <a:latin typeface="Arial" charset="0"/>
            </a:endParaRPr>
          </a:p>
        </p:txBody>
      </p:sp>
      <p:sp>
        <p:nvSpPr>
          <p:cNvPr id="8198"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What is a compensation fund?</a:t>
            </a:r>
            <a:br>
              <a:rPr lang="en-GB" altLang="en-US" smtClean="0">
                <a:latin typeface="Arial" charset="0"/>
                <a:cs typeface="Arial" charset="0"/>
              </a:rPr>
            </a:br>
            <a:endParaRPr lang="en-GB" altLang="en-US" smtClean="0">
              <a:latin typeface="Arial" charset="0"/>
              <a:cs typeface="Arial" charset="0"/>
            </a:endParaRPr>
          </a:p>
        </p:txBody>
      </p:sp>
      <p:sp>
        <p:nvSpPr>
          <p:cNvPr id="6147"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altLang="en-US" dirty="0"/>
              <a:t>Not a legal term of art nor a term in common use</a:t>
            </a:r>
          </a:p>
          <a:p>
            <a:pPr eaLnBrk="1" hangingPunct="1">
              <a:buFont typeface="Arial" panose="020B0604020202020204" pitchFamily="34" charset="0"/>
              <a:buChar char="•"/>
              <a:defRPr/>
            </a:pPr>
            <a:r>
              <a:rPr lang="en-GB" altLang="en-US" dirty="0" err="1"/>
              <a:t>cf</a:t>
            </a:r>
            <a:r>
              <a:rPr lang="en-GB" altLang="en-US" dirty="0"/>
              <a:t> more usual reference to ‘compensation schemes’</a:t>
            </a:r>
          </a:p>
          <a:p>
            <a:pPr eaLnBrk="1" hangingPunct="1">
              <a:buFont typeface="Arial" panose="020B0604020202020204" pitchFamily="34" charset="0"/>
              <a:buChar char="•"/>
              <a:defRPr/>
            </a:pPr>
            <a:r>
              <a:rPr lang="en-GB" altLang="en-US" dirty="0"/>
              <a:t>Overlap with idea of no-fault compensation</a:t>
            </a:r>
          </a:p>
          <a:p>
            <a:pPr lvl="1" eaLnBrk="1" hangingPunct="1">
              <a:buFont typeface="Arial" panose="020B0604020202020204" pitchFamily="34" charset="0"/>
              <a:buChar char="•"/>
              <a:defRPr/>
            </a:pPr>
            <a:r>
              <a:rPr lang="en-GB" altLang="en-US" dirty="0"/>
              <a:t>But compensation may be for injury caused by </a:t>
            </a:r>
            <a:r>
              <a:rPr lang="en-GB" altLang="en-US" i="1" dirty="0"/>
              <a:t>someone’s</a:t>
            </a:r>
            <a:r>
              <a:rPr lang="en-GB" altLang="en-US" dirty="0"/>
              <a:t> fault</a:t>
            </a:r>
          </a:p>
          <a:p>
            <a:pPr lvl="1" eaLnBrk="1" hangingPunct="1">
              <a:buFont typeface="Arial" panose="020B0604020202020204" pitchFamily="34" charset="0"/>
              <a:buChar char="•"/>
              <a:defRPr/>
            </a:pPr>
            <a:r>
              <a:rPr lang="en-GB" altLang="en-US" dirty="0"/>
              <a:t>Compensation may be intended to head off a civil claim for damages based on fault on the part of the State</a:t>
            </a:r>
          </a:p>
          <a:p>
            <a:pPr eaLnBrk="1" hangingPunct="1">
              <a:buFont typeface="Arial" panose="020B0604020202020204" pitchFamily="34" charset="0"/>
              <a:buChar char="•"/>
              <a:defRPr/>
            </a:pPr>
            <a:r>
              <a:rPr lang="en-GB" altLang="en-US" dirty="0"/>
              <a:t>Compensation schemes need not make use of a specific fund </a:t>
            </a:r>
          </a:p>
          <a:p>
            <a:pPr lvl="1" eaLnBrk="1" hangingPunct="1">
              <a:buFont typeface="Arial" panose="020B0604020202020204" pitchFamily="34" charset="0"/>
              <a:buChar char="•"/>
              <a:defRPr/>
            </a:pPr>
            <a:r>
              <a:rPr lang="en-GB" altLang="en-US" dirty="0" err="1"/>
              <a:t>cf</a:t>
            </a:r>
            <a:r>
              <a:rPr lang="en-GB" altLang="en-US" dirty="0"/>
              <a:t> workmen’s compensation (1897–1948), based on private insurance</a:t>
            </a:r>
          </a:p>
          <a:p>
            <a:pPr eaLnBrk="1" hangingPunct="1">
              <a:buFont typeface="Arial" panose="020B0604020202020204" pitchFamily="34" charset="0"/>
              <a:buChar char="•"/>
              <a:defRPr/>
            </a:pPr>
            <a:r>
              <a:rPr lang="en-GB" altLang="en-US" dirty="0"/>
              <a:t>Thesis: a compensation fund is a compensation scheme that manages its own finances and is distinct from private insurance and social security</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922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00FFEEE-4800-4B9F-B99C-2D5E59930FC6}" type="slidenum">
              <a:rPr lang="en-GB" altLang="en-US" sz="1200">
                <a:solidFill>
                  <a:srgbClr val="898989"/>
                </a:solidFill>
                <a:latin typeface="Arial" charset="0"/>
              </a:rPr>
              <a:pPr>
                <a:spcBef>
                  <a:spcPct val="0"/>
                </a:spcBef>
                <a:buFontTx/>
                <a:buNone/>
              </a:pPr>
              <a:t>5</a:t>
            </a:fld>
            <a:endParaRPr lang="en-GB" altLang="en-US" sz="1200">
              <a:solidFill>
                <a:srgbClr val="898989"/>
              </a:solidFill>
              <a:latin typeface="Arial" charset="0"/>
            </a:endParaRPr>
          </a:p>
        </p:txBody>
      </p:sp>
      <p:sp>
        <p:nvSpPr>
          <p:cNvPr id="9222"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Overview of compensation funds in the UK</a:t>
            </a:r>
            <a:br>
              <a:rPr lang="en-GB" altLang="en-US" smtClean="0">
                <a:latin typeface="Arial" charset="0"/>
                <a:cs typeface="Arial" charset="0"/>
              </a:rPr>
            </a:br>
            <a:endParaRPr lang="en-GB" altLang="en-US" smtClean="0">
              <a:latin typeface="Arial" charset="0"/>
              <a:cs typeface="Arial" charset="0"/>
            </a:endParaRPr>
          </a:p>
        </p:txBody>
      </p:sp>
      <p:sp>
        <p:nvSpPr>
          <p:cNvPr id="7171" name="Content Placeholder 2"/>
          <p:cNvSpPr>
            <a:spLocks noGrp="1"/>
          </p:cNvSpPr>
          <p:nvPr>
            <p:ph idx="1"/>
          </p:nvPr>
        </p:nvSpPr>
        <p:spPr>
          <a:xfrm>
            <a:off x="250825" y="2420938"/>
            <a:ext cx="8642350" cy="3705225"/>
          </a:xfrm>
        </p:spPr>
        <p:txBody>
          <a:bodyPr>
            <a:normAutofit fontScale="92500" lnSpcReduction="10000"/>
          </a:bodyPr>
          <a:lstStyle/>
          <a:p>
            <a:pPr eaLnBrk="1" hangingPunct="1">
              <a:buFont typeface="Arial" panose="020B0604020202020204" pitchFamily="34" charset="0"/>
              <a:buChar char="•"/>
              <a:defRPr/>
            </a:pPr>
            <a:r>
              <a:rPr lang="en-GB" altLang="en-US" dirty="0"/>
              <a:t>Asbestos-related disease</a:t>
            </a:r>
          </a:p>
          <a:p>
            <a:pPr eaLnBrk="1" hangingPunct="1">
              <a:buFont typeface="Arial" panose="020B0604020202020204" pitchFamily="34" charset="0"/>
              <a:buChar char="•"/>
              <a:defRPr/>
            </a:pPr>
            <a:r>
              <a:rPr lang="en-GB" altLang="en-US" dirty="0"/>
              <a:t>Healthcare provision (vaccines and blood)</a:t>
            </a:r>
          </a:p>
          <a:p>
            <a:pPr eaLnBrk="1" hangingPunct="1">
              <a:buFont typeface="Arial" panose="020B0604020202020204" pitchFamily="34" charset="0"/>
              <a:buChar char="•"/>
              <a:defRPr/>
            </a:pPr>
            <a:r>
              <a:rPr lang="en-GB" altLang="en-US" dirty="0"/>
              <a:t>Motor vehicle accidents (uninsured and untraced drivers)</a:t>
            </a:r>
          </a:p>
          <a:p>
            <a:pPr eaLnBrk="1" hangingPunct="1">
              <a:buFont typeface="Arial" panose="020B0604020202020204" pitchFamily="34" charset="0"/>
              <a:buChar char="•"/>
              <a:defRPr/>
            </a:pPr>
            <a:r>
              <a:rPr lang="en-GB" altLang="en-US" dirty="0"/>
              <a:t>Criminal injuries</a:t>
            </a:r>
          </a:p>
          <a:p>
            <a:pPr eaLnBrk="1" hangingPunct="1">
              <a:buFont typeface="Arial" panose="020B0604020202020204" pitchFamily="34" charset="0"/>
              <a:buChar char="•"/>
              <a:defRPr/>
            </a:pPr>
            <a:r>
              <a:rPr lang="en-GB" altLang="en-US" dirty="0"/>
              <a:t>Financial services</a:t>
            </a:r>
          </a:p>
          <a:p>
            <a:pPr eaLnBrk="1" hangingPunct="1">
              <a:buFont typeface="Arial" panose="020B0604020202020204" pitchFamily="34" charset="0"/>
              <a:buChar char="•"/>
              <a:defRPr/>
            </a:pPr>
            <a:r>
              <a:rPr lang="en-GB" altLang="en-US" dirty="0"/>
              <a:t>Agriculture</a:t>
            </a:r>
          </a:p>
          <a:p>
            <a:pPr eaLnBrk="1" hangingPunct="1">
              <a:buFont typeface="Arial" panose="020B0604020202020204" pitchFamily="34" charset="0"/>
              <a:buChar char="•"/>
              <a:defRPr/>
            </a:pPr>
            <a:endParaRPr lang="en-GB" altLang="en-US"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024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A18A02E-8952-4670-9F21-A9046C896EBF}" type="slidenum">
              <a:rPr lang="en-GB" altLang="en-US" sz="1200">
                <a:solidFill>
                  <a:srgbClr val="898989"/>
                </a:solidFill>
                <a:latin typeface="Arial" charset="0"/>
              </a:rPr>
              <a:pPr>
                <a:spcBef>
                  <a:spcPct val="0"/>
                </a:spcBef>
                <a:buFontTx/>
                <a:buNone/>
              </a:pPr>
              <a:t>6</a:t>
            </a:fld>
            <a:endParaRPr lang="en-GB" altLang="en-US" sz="1200">
              <a:solidFill>
                <a:srgbClr val="898989"/>
              </a:solidFill>
              <a:latin typeface="Arial" charset="0"/>
            </a:endParaRPr>
          </a:p>
        </p:txBody>
      </p:sp>
      <p:sp>
        <p:nvSpPr>
          <p:cNvPr id="10246"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a:p>
            <a:pPr fontAlgn="base">
              <a:spcBef>
                <a:spcPct val="0"/>
              </a:spcBef>
              <a:spcAft>
                <a:spcPct val="0"/>
              </a:spcAft>
              <a:buFontTx/>
              <a:buNone/>
            </a:pPr>
            <a:endParaRPr lang="en-GB" altLang="en-US" sz="1200" smtClean="0">
              <a:solidFill>
                <a:srgbClr val="898989"/>
              </a:solidFill>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Compensation for asbestos-related disease</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7500" lnSpcReduction="20000"/>
          </a:bodyPr>
          <a:lstStyle/>
          <a:p>
            <a:pPr eaLnBrk="1" hangingPunct="1">
              <a:buFont typeface="Arial" panose="020B0604020202020204" pitchFamily="34" charset="0"/>
              <a:buChar char="•"/>
              <a:defRPr/>
            </a:pPr>
            <a:r>
              <a:rPr lang="en-GB" dirty="0"/>
              <a:t>Social security (industrial disablement benefit)</a:t>
            </a:r>
          </a:p>
          <a:p>
            <a:pPr eaLnBrk="1" hangingPunct="1">
              <a:buFont typeface="Arial" panose="020B0604020202020204" pitchFamily="34" charset="0"/>
              <a:buChar char="•"/>
              <a:defRPr/>
            </a:pPr>
            <a:r>
              <a:rPr lang="en-GB" dirty="0"/>
              <a:t>Tort law (employers’ liability/EL claims)</a:t>
            </a:r>
          </a:p>
          <a:p>
            <a:pPr eaLnBrk="1" hangingPunct="1">
              <a:buFont typeface="Arial" panose="020B0604020202020204" pitchFamily="34" charset="0"/>
              <a:buChar char="•"/>
              <a:defRPr/>
            </a:pPr>
            <a:r>
              <a:rPr lang="en-GB" dirty="0"/>
              <a:t>Three separate compensation funds</a:t>
            </a:r>
          </a:p>
          <a:p>
            <a:pPr lvl="1" eaLnBrk="1" hangingPunct="1">
              <a:buFont typeface="Arial" panose="020B0604020202020204" pitchFamily="34" charset="0"/>
              <a:buChar char="•"/>
              <a:defRPr/>
            </a:pPr>
            <a:r>
              <a:rPr lang="en-GB" dirty="0"/>
              <a:t>1979 scheme (pneumoconiosis and other dust-related disease)</a:t>
            </a:r>
          </a:p>
          <a:p>
            <a:pPr lvl="1" eaLnBrk="1" hangingPunct="1">
              <a:buFont typeface="Arial" panose="020B0604020202020204" pitchFamily="34" charset="0"/>
              <a:buChar char="•"/>
              <a:defRPr/>
            </a:pPr>
            <a:r>
              <a:rPr lang="en-GB" dirty="0"/>
              <a:t>2008 mesothelioma scheme (non-occupational exposure)</a:t>
            </a:r>
          </a:p>
          <a:p>
            <a:pPr lvl="1" eaLnBrk="1" hangingPunct="1">
              <a:buFont typeface="Arial" panose="020B0604020202020204" pitchFamily="34" charset="0"/>
              <a:buChar char="•"/>
              <a:defRPr/>
            </a:pPr>
            <a:r>
              <a:rPr lang="en-GB" dirty="0"/>
              <a:t>2014 diffuse mesothelioma payment scheme (employees with tort claims but unable to pursue them)</a:t>
            </a:r>
          </a:p>
          <a:p>
            <a:pPr lvl="1" eaLnBrk="1" hangingPunct="1">
              <a:buFont typeface="Arial" panose="020B0604020202020204" pitchFamily="34" charset="0"/>
              <a:buChar char="•"/>
              <a:defRPr/>
            </a:pPr>
            <a:r>
              <a:rPr lang="en-GB" dirty="0"/>
              <a:t>(FSCS?)</a:t>
            </a:r>
          </a:p>
          <a:p>
            <a:pPr eaLnBrk="1" hangingPunct="1">
              <a:buFont typeface="Arial" panose="020B0604020202020204" pitchFamily="34" charset="0"/>
              <a:buChar char="•"/>
              <a:defRPr/>
            </a:pPr>
            <a:r>
              <a:rPr lang="en-GB" dirty="0"/>
              <a:t>Dedicated trust funds (for T&amp;N claimants)</a:t>
            </a:r>
          </a:p>
          <a:p>
            <a:pPr marL="0" indent="0" eaLnBrk="1" hangingPunct="1">
              <a:buFont typeface="Arial" panose="020B0604020202020204" pitchFamily="34" charset="0"/>
              <a:buNone/>
              <a:defRPr/>
            </a:pPr>
            <a:r>
              <a:rPr lang="en-GB" dirty="0"/>
              <a:t> </a:t>
            </a:r>
          </a:p>
          <a:p>
            <a:pPr lvl="1" eaLnBrk="1" hangingPunct="1">
              <a:buFont typeface="Arial" panose="020B0604020202020204" pitchFamily="34" charset="0"/>
              <a:buChar char="•"/>
              <a:defRPr/>
            </a:pPr>
            <a:endParaRPr lang="en-GB"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126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DA160E4-2F68-41E7-A52A-F8EF954202CA}" type="slidenum">
              <a:rPr lang="en-GB" altLang="en-US" sz="1200">
                <a:solidFill>
                  <a:srgbClr val="898989"/>
                </a:solidFill>
                <a:latin typeface="Arial" charset="0"/>
              </a:rPr>
              <a:pPr>
                <a:spcBef>
                  <a:spcPct val="0"/>
                </a:spcBef>
                <a:buFontTx/>
                <a:buNone/>
              </a:pPr>
              <a:t>7</a:t>
            </a:fld>
            <a:endParaRPr lang="en-GB" altLang="en-US" sz="1200">
              <a:solidFill>
                <a:srgbClr val="898989"/>
              </a:solidFill>
              <a:latin typeface="Arial" charset="0"/>
            </a:endParaRPr>
          </a:p>
        </p:txBody>
      </p:sp>
      <p:sp>
        <p:nvSpPr>
          <p:cNvPr id="11270"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a:p>
            <a:pPr fontAlgn="base">
              <a:spcBef>
                <a:spcPct val="0"/>
              </a:spcBef>
              <a:spcAft>
                <a:spcPct val="0"/>
              </a:spcAft>
              <a:buFontTx/>
              <a:buNone/>
            </a:pPr>
            <a:endParaRPr lang="en-GB" altLang="en-US" sz="1200" smtClean="0">
              <a:solidFill>
                <a:srgbClr val="898989"/>
              </a:solidFill>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1979 Pneumoconiosis Compensation Scheme</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0000" lnSpcReduction="20000"/>
          </a:bodyPr>
          <a:lstStyle/>
          <a:p>
            <a:pPr eaLnBrk="1" hangingPunct="1">
              <a:buFont typeface="Arial" panose="020B0604020202020204" pitchFamily="34" charset="0"/>
              <a:buChar char="•"/>
              <a:defRPr/>
            </a:pPr>
            <a:r>
              <a:rPr lang="en-GB" dirty="0"/>
              <a:t>Pneumoconiosis </a:t>
            </a:r>
            <a:r>
              <a:rPr lang="en-GB" dirty="0" err="1"/>
              <a:t>etc</a:t>
            </a:r>
            <a:r>
              <a:rPr lang="en-GB" dirty="0"/>
              <a:t> (Workers’ Compensation) Act 1979 </a:t>
            </a:r>
          </a:p>
          <a:p>
            <a:pPr eaLnBrk="1" hangingPunct="1">
              <a:buFont typeface="Arial" panose="020B0604020202020204" pitchFamily="34" charset="0"/>
              <a:buChar char="•"/>
              <a:defRPr/>
            </a:pPr>
            <a:r>
              <a:rPr lang="en-GB" dirty="0"/>
              <a:t>For sufferers of specified dust related industrial diseases, including</a:t>
            </a:r>
          </a:p>
          <a:p>
            <a:pPr lvl="1" eaLnBrk="1" hangingPunct="1">
              <a:buFont typeface="Arial" panose="020B0604020202020204" pitchFamily="34" charset="0"/>
              <a:buChar char="•"/>
              <a:defRPr/>
            </a:pPr>
            <a:r>
              <a:rPr lang="en-GB" dirty="0"/>
              <a:t>Asbestosis (a form of pneumoconiosis)</a:t>
            </a:r>
          </a:p>
          <a:p>
            <a:pPr lvl="1" eaLnBrk="1" hangingPunct="1">
              <a:buFont typeface="Arial" panose="020B0604020202020204" pitchFamily="34" charset="0"/>
              <a:buChar char="•"/>
              <a:defRPr/>
            </a:pPr>
            <a:r>
              <a:rPr lang="en-GB" dirty="0"/>
              <a:t>Diffuse mesothelioma</a:t>
            </a:r>
          </a:p>
          <a:p>
            <a:pPr lvl="1" eaLnBrk="1" hangingPunct="1">
              <a:buFont typeface="Arial" panose="020B0604020202020204" pitchFamily="34" charset="0"/>
              <a:buChar char="•"/>
              <a:defRPr/>
            </a:pPr>
            <a:r>
              <a:rPr lang="en-GB" dirty="0"/>
              <a:t>Pleural plaques</a:t>
            </a:r>
          </a:p>
          <a:p>
            <a:pPr lvl="1" eaLnBrk="1" hangingPunct="1">
              <a:buFont typeface="Arial" panose="020B0604020202020204" pitchFamily="34" charset="0"/>
              <a:buChar char="•"/>
              <a:defRPr/>
            </a:pPr>
            <a:r>
              <a:rPr lang="en-GB" dirty="0"/>
              <a:t>Lung cancer (if accompanied by asbestosis or pleural plaques)</a:t>
            </a:r>
          </a:p>
          <a:p>
            <a:pPr eaLnBrk="1" hangingPunct="1">
              <a:buFont typeface="Arial" panose="020B0604020202020204" pitchFamily="34" charset="0"/>
              <a:buChar char="•"/>
              <a:defRPr/>
            </a:pPr>
            <a:r>
              <a:rPr lang="en-GB" dirty="0"/>
              <a:t>Lump sum payments</a:t>
            </a:r>
          </a:p>
          <a:p>
            <a:pPr eaLnBrk="1" hangingPunct="1">
              <a:buFont typeface="Arial" panose="020B0604020202020204" pitchFamily="34" charset="0"/>
              <a:buChar char="•"/>
              <a:defRPr/>
            </a:pPr>
            <a:r>
              <a:rPr lang="en-GB" dirty="0"/>
              <a:t>A top-up to Industrial Injuries Disablement Benefit </a:t>
            </a:r>
          </a:p>
          <a:p>
            <a:pPr lvl="1" eaLnBrk="1" hangingPunct="1">
              <a:buFont typeface="Arial" panose="020B0604020202020204" pitchFamily="34" charset="0"/>
              <a:buChar char="•"/>
              <a:defRPr/>
            </a:pPr>
            <a:r>
              <a:rPr lang="en-GB" dirty="0"/>
              <a:t>Weekly amounts of £33.60 - £168 </a:t>
            </a:r>
          </a:p>
          <a:p>
            <a:pPr lvl="1" eaLnBrk="1" hangingPunct="1">
              <a:buFont typeface="Arial" panose="020B0604020202020204" pitchFamily="34" charset="0"/>
              <a:buChar char="•"/>
              <a:defRPr/>
            </a:pPr>
            <a:r>
              <a:rPr lang="en-GB" dirty="0"/>
              <a:t>Max rate paid for diffuse mesothelioma and lung cancer</a:t>
            </a:r>
          </a:p>
          <a:p>
            <a:pPr lvl="1" eaLnBrk="1" hangingPunct="1">
              <a:buFont typeface="Arial" panose="020B0604020202020204" pitchFamily="34" charset="0"/>
              <a:buChar char="•"/>
              <a:defRPr/>
            </a:pPr>
            <a:endParaRPr lang="en-GB" dirty="0"/>
          </a:p>
          <a:p>
            <a:pPr lvl="1" eaLnBrk="1" hangingPunct="1">
              <a:buFont typeface="Arial" panose="020B0604020202020204" pitchFamily="34" charset="0"/>
              <a:buChar char="•"/>
              <a:defRPr/>
            </a:pPr>
            <a:endParaRPr lang="en-GB" dirty="0"/>
          </a:p>
          <a:p>
            <a:pPr lvl="1" eaLnBrk="1" hangingPunct="1">
              <a:buFont typeface="Arial" panose="020B0604020202020204" pitchFamily="34" charset="0"/>
              <a:buChar char="•"/>
              <a:defRPr/>
            </a:pPr>
            <a:endParaRPr lang="en-GB" dirty="0"/>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229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D02D6AF-484C-4825-AE0E-E9F14BCE52AC}" type="slidenum">
              <a:rPr lang="en-GB" altLang="en-US" sz="1200">
                <a:solidFill>
                  <a:srgbClr val="898989"/>
                </a:solidFill>
                <a:latin typeface="Arial" charset="0"/>
              </a:rPr>
              <a:pPr>
                <a:spcBef>
                  <a:spcPct val="0"/>
                </a:spcBef>
                <a:buFontTx/>
                <a:buNone/>
              </a:pPr>
              <a:t>8</a:t>
            </a:fld>
            <a:endParaRPr lang="en-GB" altLang="en-US" sz="1200">
              <a:solidFill>
                <a:srgbClr val="898989"/>
              </a:solidFill>
              <a:latin typeface="Arial" charset="0"/>
            </a:endParaRPr>
          </a:p>
        </p:txBody>
      </p:sp>
      <p:sp>
        <p:nvSpPr>
          <p:cNvPr id="12294"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a:p>
            <a:pPr fontAlgn="base">
              <a:spcBef>
                <a:spcPct val="0"/>
              </a:spcBef>
              <a:spcAft>
                <a:spcPct val="0"/>
              </a:spcAft>
              <a:buFontTx/>
              <a:buNone/>
            </a:pPr>
            <a:endParaRPr lang="en-GB" altLang="en-US" sz="1200" smtClean="0">
              <a:solidFill>
                <a:srgbClr val="898989"/>
              </a:solidFill>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0825" y="1196975"/>
            <a:ext cx="8642350" cy="1143000"/>
          </a:xfrm>
        </p:spPr>
        <p:txBody>
          <a:bodyPr/>
          <a:lstStyle/>
          <a:p>
            <a:pPr eaLnBrk="1" hangingPunct="1"/>
            <a:r>
              <a:rPr lang="en-GB" altLang="en-US" smtClean="0">
                <a:latin typeface="Arial" charset="0"/>
                <a:cs typeface="Arial" charset="0"/>
              </a:rPr>
              <a:t>2008 Mesothelioma Compensation Scheme</a:t>
            </a:r>
            <a:br>
              <a:rPr lang="en-GB" altLang="en-US" smtClean="0">
                <a:latin typeface="Arial" charset="0"/>
                <a:cs typeface="Arial" charset="0"/>
              </a:rPr>
            </a:br>
            <a:endParaRPr lang="en-GB" altLang="en-US" smtClean="0">
              <a:latin typeface="Arial" charset="0"/>
              <a:cs typeface="Arial" charset="0"/>
            </a:endParaRPr>
          </a:p>
        </p:txBody>
      </p:sp>
      <p:sp>
        <p:nvSpPr>
          <p:cNvPr id="3" name="Content Placeholder 2"/>
          <p:cNvSpPr>
            <a:spLocks noGrp="1"/>
          </p:cNvSpPr>
          <p:nvPr>
            <p:ph idx="1"/>
          </p:nvPr>
        </p:nvSpPr>
        <p:spPr>
          <a:xfrm>
            <a:off x="250825" y="2420938"/>
            <a:ext cx="8642350" cy="3705225"/>
          </a:xfrm>
        </p:spPr>
        <p:txBody>
          <a:bodyPr>
            <a:normAutofit fontScale="77500" lnSpcReduction="20000"/>
          </a:bodyPr>
          <a:lstStyle/>
          <a:p>
            <a:pPr eaLnBrk="1" hangingPunct="1">
              <a:buFont typeface="Arial" panose="020B0604020202020204" pitchFamily="34" charset="0"/>
              <a:buChar char="•"/>
              <a:defRPr/>
            </a:pPr>
            <a:r>
              <a:rPr lang="en-GB" dirty="0"/>
              <a:t>Child Maintenance and Other Payments Act 2008, Part 4</a:t>
            </a:r>
          </a:p>
          <a:p>
            <a:pPr eaLnBrk="1" hangingPunct="1">
              <a:buFont typeface="Arial" panose="020B0604020202020204" pitchFamily="34" charset="0"/>
              <a:buChar char="•"/>
              <a:defRPr/>
            </a:pPr>
            <a:r>
              <a:rPr lang="en-GB" dirty="0"/>
              <a:t>For non-employment related exposure</a:t>
            </a:r>
          </a:p>
          <a:p>
            <a:pPr lvl="1" eaLnBrk="1" hangingPunct="1">
              <a:buFont typeface="Arial" panose="020B0604020202020204" pitchFamily="34" charset="0"/>
              <a:buChar char="•"/>
              <a:defRPr/>
            </a:pPr>
            <a:r>
              <a:rPr lang="en-GB" dirty="0"/>
              <a:t>Exposure from a relative (</a:t>
            </a:r>
            <a:r>
              <a:rPr lang="en-GB" dirty="0" err="1"/>
              <a:t>egfrom</a:t>
            </a:r>
            <a:r>
              <a:rPr lang="en-GB" dirty="0"/>
              <a:t> their overalls) </a:t>
            </a:r>
          </a:p>
          <a:p>
            <a:pPr lvl="1" eaLnBrk="1" hangingPunct="1">
              <a:buFont typeface="Arial" panose="020B0604020202020204" pitchFamily="34" charset="0"/>
              <a:buChar char="•"/>
              <a:defRPr/>
            </a:pPr>
            <a:r>
              <a:rPr lang="en-GB" dirty="0"/>
              <a:t>Environmental (</a:t>
            </a:r>
            <a:r>
              <a:rPr lang="en-GB" dirty="0" err="1"/>
              <a:t>eg</a:t>
            </a:r>
            <a:r>
              <a:rPr lang="en-GB" dirty="0"/>
              <a:t> living near a factory using asbestos) </a:t>
            </a:r>
          </a:p>
          <a:p>
            <a:pPr lvl="1" eaLnBrk="1" hangingPunct="1">
              <a:buFont typeface="Arial" panose="020B0604020202020204" pitchFamily="34" charset="0"/>
              <a:buChar char="•"/>
              <a:defRPr/>
            </a:pPr>
            <a:r>
              <a:rPr lang="en-GB" dirty="0"/>
              <a:t>Self-employed</a:t>
            </a:r>
          </a:p>
          <a:p>
            <a:pPr lvl="1" eaLnBrk="1" hangingPunct="1">
              <a:buFont typeface="Arial" panose="020B0604020202020204" pitchFamily="34" charset="0"/>
              <a:buChar char="•"/>
              <a:defRPr/>
            </a:pPr>
            <a:r>
              <a:rPr lang="en-GB" dirty="0">
                <a:sym typeface="Symbol" panose="05050102010706020507" pitchFamily="18" charset="2"/>
              </a:rPr>
              <a:t>Unable to</a:t>
            </a:r>
            <a:r>
              <a:rPr lang="en-GB" dirty="0"/>
              <a:t> trace specific exposure to asbestos</a:t>
            </a:r>
          </a:p>
          <a:p>
            <a:pPr eaLnBrk="1" hangingPunct="1">
              <a:buFont typeface="Arial" panose="020B0604020202020204" pitchFamily="34" charset="0"/>
              <a:buChar char="•"/>
              <a:defRPr/>
            </a:pPr>
            <a:r>
              <a:rPr lang="en-GB" dirty="0"/>
              <a:t>Funded out of compensation recoveries</a:t>
            </a:r>
          </a:p>
          <a:p>
            <a:pPr eaLnBrk="1" hangingPunct="1">
              <a:buFont typeface="Arial" panose="020B0604020202020204" pitchFamily="34" charset="0"/>
              <a:buChar char="•"/>
              <a:defRPr/>
            </a:pPr>
            <a:r>
              <a:rPr lang="en-GB" dirty="0"/>
              <a:t>Lump sum payments, varying from…</a:t>
            </a:r>
          </a:p>
          <a:p>
            <a:pPr lvl="1" eaLnBrk="1" hangingPunct="1">
              <a:buFont typeface="Arial" panose="020B0604020202020204" pitchFamily="34" charset="0"/>
              <a:buChar char="•"/>
              <a:defRPr/>
            </a:pPr>
            <a:r>
              <a:rPr lang="en-GB" dirty="0"/>
              <a:t>£13,295 (for those aged 77 or over at the date of diagnosis), to </a:t>
            </a:r>
          </a:p>
          <a:p>
            <a:pPr lvl="1" eaLnBrk="1" hangingPunct="1">
              <a:buFont typeface="Arial" panose="020B0604020202020204" pitchFamily="34" charset="0"/>
              <a:buChar char="•"/>
              <a:defRPr/>
            </a:pPr>
            <a:r>
              <a:rPr lang="en-GB" dirty="0"/>
              <a:t>£53,173 (for those aged 37 or under)</a:t>
            </a:r>
          </a:p>
        </p:txBody>
      </p:sp>
      <p:sp>
        <p:nvSpPr>
          <p:cNvPr id="4" name="Footer Placeholder 3"/>
          <p:cNvSpPr>
            <a:spLocks noGrp="1"/>
          </p:cNvSpPr>
          <p:nvPr>
            <p:ph type="ftr" sz="quarter" idx="10"/>
          </p:nvPr>
        </p:nvSpPr>
        <p:spPr/>
        <p:txBody>
          <a:bodyPr/>
          <a:lstStyle/>
          <a:p>
            <a:pPr>
              <a:defRPr/>
            </a:pPr>
            <a:r>
              <a:rPr lang="en-GB" dirty="0"/>
              <a:t>Compensation Funds Conference, Antwerp</a:t>
            </a:r>
          </a:p>
        </p:txBody>
      </p:sp>
      <p:sp>
        <p:nvSpPr>
          <p:cNvPr id="1331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C5F153C-C2B4-429F-A3DB-B39EB09A10AE}" type="slidenum">
              <a:rPr lang="en-GB" altLang="en-US" sz="1200">
                <a:solidFill>
                  <a:srgbClr val="898989"/>
                </a:solidFill>
                <a:latin typeface="Arial" charset="0"/>
              </a:rPr>
              <a:pPr>
                <a:spcBef>
                  <a:spcPct val="0"/>
                </a:spcBef>
                <a:buFontTx/>
                <a:buNone/>
              </a:pPr>
              <a:t>9</a:t>
            </a:fld>
            <a:endParaRPr lang="en-GB" altLang="en-US" sz="1200">
              <a:solidFill>
                <a:srgbClr val="898989"/>
              </a:solidFill>
              <a:latin typeface="Arial" charset="0"/>
            </a:endParaRPr>
          </a:p>
        </p:txBody>
      </p:sp>
      <p:sp>
        <p:nvSpPr>
          <p:cNvPr id="13318" name="Date Placeholder 5"/>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rgbClr val="BF2F37"/>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en-GB" altLang="en-US" sz="1200" smtClean="0">
                <a:solidFill>
                  <a:srgbClr val="898989"/>
                </a:solidFill>
                <a:latin typeface="Arial" charset="0"/>
                <a:cs typeface="Arial" charset="0"/>
              </a:rPr>
              <a:t>7 June 2016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2021</Words>
  <Application>Microsoft Office PowerPoint</Application>
  <PresentationFormat>On-screen Show (4:3)</PresentationFormat>
  <Paragraphs>266</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Symbol</vt:lpstr>
      <vt:lpstr>Office Theme</vt:lpstr>
      <vt:lpstr>International Conference on Compensation Funds University of Antwerp, 7 June 2016  Compensation Funds in the United Kingdom</vt:lpstr>
      <vt:lpstr>Introduction </vt:lpstr>
      <vt:lpstr>Compensation: chronology of developments </vt:lpstr>
      <vt:lpstr>Context </vt:lpstr>
      <vt:lpstr>What is a compensation fund? </vt:lpstr>
      <vt:lpstr>Overview of compensation funds in the UK </vt:lpstr>
      <vt:lpstr>Compensation for asbestos-related disease </vt:lpstr>
      <vt:lpstr>1979 Pneumoconiosis Compensation Scheme </vt:lpstr>
      <vt:lpstr>2008 Mesothelioma Compensation Scheme </vt:lpstr>
      <vt:lpstr>2014 Diffuse Mesothelioma Payment Scheme </vt:lpstr>
      <vt:lpstr>Financial Services Compensation Scheme </vt:lpstr>
      <vt:lpstr>Compensation relating to healthcare provision </vt:lpstr>
      <vt:lpstr>Infection with Hep C or HIV from blood products </vt:lpstr>
      <vt:lpstr>Review of Hep C/HIV compensation </vt:lpstr>
      <vt:lpstr>Reform of compensation for medical injuries? </vt:lpstr>
      <vt:lpstr>Motor Insurers’ Bureau </vt:lpstr>
      <vt:lpstr>An employers’ liability insurance bureau (ELIB)? </vt:lpstr>
      <vt:lpstr>Criminal Injuries Compensation </vt:lpstr>
      <vt:lpstr>Criminal Injuries Compensation (cont) </vt:lpstr>
      <vt:lpstr>Compensation funds in the financial sector </vt:lpstr>
      <vt:lpstr>Agriculture </vt:lpstr>
      <vt:lpstr>Evaluation </vt:lpstr>
      <vt:lpstr>General issues </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rebtc</dc:creator>
  <cp:lastModifiedBy>Dimitri Verhoeven</cp:lastModifiedBy>
  <cp:revision>116</cp:revision>
  <dcterms:created xsi:type="dcterms:W3CDTF">2013-02-14T16:53:45Z</dcterms:created>
  <dcterms:modified xsi:type="dcterms:W3CDTF">2016-06-06T13:56:58Z</dcterms:modified>
</cp:coreProperties>
</file>