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710" r:id="rId2"/>
  </p:sldMasterIdLst>
  <p:notesMasterIdLst>
    <p:notesMasterId r:id="rId28"/>
  </p:notesMasterIdLst>
  <p:handoutMasterIdLst>
    <p:handoutMasterId r:id="rId29"/>
  </p:handoutMasterIdLst>
  <p:sldIdLst>
    <p:sldId id="319" r:id="rId3"/>
    <p:sldId id="340" r:id="rId4"/>
    <p:sldId id="341" r:id="rId5"/>
    <p:sldId id="342" r:id="rId6"/>
    <p:sldId id="343" r:id="rId7"/>
    <p:sldId id="304" r:id="rId8"/>
    <p:sldId id="344" r:id="rId9"/>
    <p:sldId id="345" r:id="rId10"/>
    <p:sldId id="346" r:id="rId11"/>
    <p:sldId id="308" r:id="rId12"/>
    <p:sldId id="347" r:id="rId13"/>
    <p:sldId id="348" r:id="rId14"/>
    <p:sldId id="349" r:id="rId15"/>
    <p:sldId id="350" r:id="rId16"/>
    <p:sldId id="351" r:id="rId17"/>
    <p:sldId id="352" r:id="rId18"/>
    <p:sldId id="312" r:id="rId19"/>
    <p:sldId id="353" r:id="rId20"/>
    <p:sldId id="354" r:id="rId21"/>
    <p:sldId id="355" r:id="rId22"/>
    <p:sldId id="356" r:id="rId23"/>
    <p:sldId id="359" r:id="rId24"/>
    <p:sldId id="357" r:id="rId25"/>
    <p:sldId id="358" r:id="rId26"/>
    <p:sldId id="318" r:id="rId27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E5"/>
    <a:srgbClr val="116E8A"/>
    <a:srgbClr val="1D8DB0"/>
    <a:srgbClr val="147694"/>
    <a:srgbClr val="177E9D"/>
    <a:srgbClr val="00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56" autoAdjust="0"/>
  </p:normalViewPr>
  <p:slideViewPr>
    <p:cSldViewPr snapToObjects="1" showGuides="1">
      <p:cViewPr varScale="1">
        <p:scale>
          <a:sx n="103" d="100"/>
          <a:sy n="103" d="100"/>
        </p:scale>
        <p:origin x="-228" y="-96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19/10/2016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19/10/2016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25125" y="4689750"/>
            <a:ext cx="5601334" cy="4494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7876C9-B199-4E77-AAFC-C9619BE23697}" type="slidenum">
              <a:rPr lang="nl-BE" altLang="nl-BE" smtClean="0"/>
              <a:pPr/>
              <a:t>1</a:t>
            </a:fld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420687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smtClean="0"/>
          </a:p>
        </p:txBody>
      </p:sp>
      <p:sp>
        <p:nvSpPr>
          <p:cNvPr id="675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4AF136-482E-4D45-9938-DBFA10F7A364}" type="slidenum">
              <a:rPr lang="nl-BE" altLang="nl-BE" smtClean="0"/>
              <a:pPr/>
              <a:t>25</a:t>
            </a:fld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42859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980728"/>
            <a:ext cx="9144000" cy="5895272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9" y="138030"/>
            <a:ext cx="2014732" cy="719329"/>
          </a:xfrm>
          <a:prstGeom prst="rect">
            <a:avLst/>
          </a:prstGeom>
        </p:spPr>
      </p:pic>
      <p:pic>
        <p:nvPicPr>
          <p:cNvPr id="8" name="Grafik 7" descr="ICIR_Logo_positiv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454559" y="218793"/>
            <a:ext cx="1350114" cy="6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916B-164A-42B1-B7D8-1DB4BC8290FD}" type="datetime1">
              <a:rPr lang="nl-BE" smtClean="0"/>
              <a:t>19/10/2016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BF9B-FC2D-4E45-8748-4C059F69EB08}" type="datetime1">
              <a:rPr lang="nl-BE" smtClean="0"/>
              <a:t>19/10/2016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151A-F6B6-4AD7-8967-D516C6CCE285}" type="datetime1">
              <a:rPr lang="nl-BE" smtClean="0"/>
              <a:t>19/10/2016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1A80-5E1C-4734-97B0-84EF3B0656A0}" type="datetime1">
              <a:rPr lang="nl-BE" smtClean="0"/>
              <a:t>19/10/2016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C0F8-00E4-41E1-BA28-1C7C75E3D345}" type="datetime1">
              <a:rPr lang="nl-BE" smtClean="0"/>
              <a:t>19/10/2016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520E-C056-479F-A9B0-3AAD21D92C47}" type="datetime1">
              <a:rPr lang="nl-BE" smtClean="0"/>
              <a:t>19/10/2016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70E21E5-78C1-41F3-8022-A1BD046F32CC}" type="datetime1">
              <a:rPr lang="nl-BE" smtClean="0"/>
              <a:t>19/10/2016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20D-CA41-4A59-98B9-A5FD5DA33D0E}" type="datetime1">
              <a:rPr lang="nl-BE" smtClean="0"/>
              <a:t>19/10/2016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151352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237312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3300991" cy="3209551"/>
          </a:xfrm>
          <a:prstGeom prst="rect">
            <a:avLst/>
          </a:prstGeom>
        </p:spPr>
      </p:pic>
      <p:pic>
        <p:nvPicPr>
          <p:cNvPr id="7" name="Grafik 6" descr="ICIR_Logo_positiv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12161" y="6191302"/>
            <a:ext cx="1219660" cy="6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1A8-C975-4AEE-A04E-60AF861D6A9D}" type="datetime1">
              <a:rPr lang="nl-BE" smtClean="0"/>
              <a:t>19/10/2016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750D-140D-40CD-B486-7AA21E32FF23}" type="datetime1">
              <a:rPr lang="nl-BE" smtClean="0"/>
              <a:t>19/10/2016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B17D-3BFC-48BD-B5FA-73E94C14B309}" type="datetime1">
              <a:rPr lang="nl-BE" smtClean="0"/>
              <a:t>19/10/2016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E11A-A7AD-4F78-B73C-DFE80C76870B}" type="datetime1">
              <a:rPr lang="nl-BE" smtClean="0"/>
              <a:t>19/10/2016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22F-C669-4131-8F7D-55F3FC37F6F5}" type="datetime1">
              <a:rPr lang="nl-BE" smtClean="0"/>
              <a:t>19/10/2016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FB50E827-9EAB-45E7-AF23-243C1BB1D858}" type="datetime1">
              <a:rPr lang="nl-BE" smtClean="0"/>
              <a:t>19/10/2016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59D278-97C2-49E9-8E74-63872195A750}" type="datetime1">
              <a:rPr lang="nl-BE" smtClean="0"/>
              <a:t>19/10/2016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80766"/>
            <a:ext cx="9144000" cy="4752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5819778"/>
            <a:ext cx="1512458" cy="540000"/>
          </a:xfrm>
          <a:prstGeom prst="rect">
            <a:avLst/>
          </a:prstGeom>
        </p:spPr>
      </p:pic>
      <p:pic>
        <p:nvPicPr>
          <p:cNvPr id="10" name="Grafik 9" descr="ICIR_Logo_positiv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151729" y="5804702"/>
            <a:ext cx="1080091" cy="5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B93995-295D-45E1-B3B7-DA82DEC904BD}" type="datetime1">
              <a:rPr lang="nl-BE" smtClean="0"/>
              <a:t>19/10/2016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arel.vanhulle@kuleuven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2627784" y="2087563"/>
            <a:ext cx="5832648" cy="1800225"/>
          </a:xfrm>
        </p:spPr>
        <p:txBody>
          <a:bodyPr/>
          <a:lstStyle/>
          <a:p>
            <a:pPr eaLnBrk="1" hangingPunct="1"/>
            <a:r>
              <a:rPr lang="nl-NL" altLang="nl-BE" dirty="0" smtClean="0"/>
              <a:t>De toekomst verzekeren: commentaar van een voormalige regelgever</a:t>
            </a:r>
          </a:p>
        </p:txBody>
      </p:sp>
      <p:sp>
        <p:nvSpPr>
          <p:cNvPr id="11267" name="Ondertitel 2"/>
          <p:cNvSpPr>
            <a:spLocks noGrp="1"/>
          </p:cNvSpPr>
          <p:nvPr>
            <p:ph type="subTitle" idx="1"/>
          </p:nvPr>
        </p:nvSpPr>
        <p:spPr>
          <a:xfrm>
            <a:off x="3095625" y="4194175"/>
            <a:ext cx="5580063" cy="1079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BE" sz="1800" dirty="0" smtClean="0"/>
              <a:t>Prof. Karel Van Hulle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 dirty="0" smtClean="0"/>
              <a:t>KU Leuven &amp; Goethe Universiteit Frankfurt (ICIR)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 dirty="0" smtClean="0"/>
              <a:t>Lid van de IRSG van EIOPA</a:t>
            </a:r>
          </a:p>
          <a:p>
            <a:pPr eaLnBrk="1" hangingPunct="1">
              <a:spcBef>
                <a:spcPct val="0"/>
              </a:spcBef>
            </a:pPr>
            <a:endParaRPr lang="nl-NL" altLang="nl-BE" sz="2000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BE" sz="2000" dirty="0" smtClean="0"/>
              <a:t>Nieuwe Risico’s in het Verzekeringsrecht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2000" dirty="0" smtClean="0"/>
              <a:t>UIA, Antwerpen, 20 Oktober 2016</a:t>
            </a:r>
          </a:p>
        </p:txBody>
      </p:sp>
    </p:spTree>
    <p:extLst>
      <p:ext uri="{BB962C8B-B14F-4D97-AF65-F5344CB8AC3E}">
        <p14:creationId xmlns:p14="http://schemas.microsoft.com/office/powerpoint/2010/main" val="1020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2" y="2636912"/>
            <a:ext cx="8334375" cy="90011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Welke lessen kunnen worden getrokken uit de wijze waarop financiële instellingen vandaag worden gereglementeerd?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Prof. Karel Van Hulle - KU Leuven en Goethe Universiteit Frankfurt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CBCA6-458F-490C-B191-A6D243738DBF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16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Regelgeving na de financiële crisis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Belang toegekend aan het groepstoezicht</a:t>
            </a:r>
          </a:p>
          <a:p>
            <a:pPr lvl="1"/>
            <a:r>
              <a:rPr lang="nl-BE" dirty="0" smtClean="0"/>
              <a:t>Zal dit werken in het geval van een financiële crisis?</a:t>
            </a:r>
          </a:p>
          <a:p>
            <a:r>
              <a:rPr lang="nl-BE" dirty="0" smtClean="0"/>
              <a:t>Ontstaan van een nieuw wezen: SIFI</a:t>
            </a:r>
          </a:p>
          <a:p>
            <a:pPr lvl="1"/>
            <a:r>
              <a:rPr lang="nl-BE" dirty="0" smtClean="0"/>
              <a:t>“It is </a:t>
            </a:r>
            <a:r>
              <a:rPr lang="nl-BE" dirty="0" err="1" smtClean="0"/>
              <a:t>great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a SIFI!”</a:t>
            </a:r>
          </a:p>
          <a:p>
            <a:pPr lvl="1"/>
            <a:r>
              <a:rPr lang="nl-BE" dirty="0" smtClean="0"/>
              <a:t>Is het mogelijk dat een G-SIFI geen D-SIFI is?</a:t>
            </a:r>
          </a:p>
          <a:p>
            <a:r>
              <a:rPr lang="nl-BE" dirty="0" err="1" smtClean="0"/>
              <a:t>Bail</a:t>
            </a:r>
            <a:r>
              <a:rPr lang="nl-BE" dirty="0" smtClean="0"/>
              <a:t>-out wordt </a:t>
            </a:r>
            <a:r>
              <a:rPr lang="nl-BE" dirty="0" err="1" smtClean="0"/>
              <a:t>bail</a:t>
            </a:r>
            <a:r>
              <a:rPr lang="nl-BE" dirty="0" smtClean="0"/>
              <a:t>-in</a:t>
            </a:r>
          </a:p>
          <a:p>
            <a:pPr lvl="1"/>
            <a:r>
              <a:rPr lang="nl-BE" dirty="0" smtClean="0"/>
              <a:t>Alle financiële instellingen op dezelfde wijze behandeld?</a:t>
            </a:r>
          </a:p>
          <a:p>
            <a:r>
              <a:rPr lang="nl-BE" dirty="0" err="1" smtClean="0"/>
              <a:t>Procycliciteit</a:t>
            </a:r>
            <a:endParaRPr lang="nl-BE" dirty="0" smtClean="0"/>
          </a:p>
          <a:p>
            <a:pPr lvl="1"/>
            <a:r>
              <a:rPr lang="nl-BE" dirty="0" smtClean="0"/>
              <a:t>Schept de </a:t>
            </a:r>
            <a:r>
              <a:rPr lang="nl-BE" dirty="0" err="1" smtClean="0"/>
              <a:t>VaR</a:t>
            </a:r>
            <a:r>
              <a:rPr lang="nl-BE" dirty="0" smtClean="0"/>
              <a:t> benadering alleen reeds </a:t>
            </a:r>
            <a:r>
              <a:rPr lang="nl-BE" dirty="0" err="1" smtClean="0"/>
              <a:t>procycliciteit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Leidt marktwaardering tot </a:t>
            </a:r>
            <a:r>
              <a:rPr lang="nl-BE" dirty="0" err="1" smtClean="0"/>
              <a:t>procycliciteit</a:t>
            </a:r>
            <a:r>
              <a:rPr lang="nl-BE" dirty="0" smtClean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105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nieuwe financiële toezicht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belangrijke rol wordt toebedeeld aan de FSB</a:t>
            </a:r>
          </a:p>
          <a:p>
            <a:pPr lvl="1"/>
            <a:r>
              <a:rPr lang="nl-BE" dirty="0" smtClean="0"/>
              <a:t>Democratische legitimiteit?</a:t>
            </a:r>
          </a:p>
          <a:p>
            <a:pPr lvl="1"/>
            <a:r>
              <a:rPr lang="nl-BE" dirty="0" smtClean="0"/>
              <a:t>Voldoende erkenning van de eigenheid van het  business model van banken en verzekeraars?</a:t>
            </a:r>
          </a:p>
          <a:p>
            <a:r>
              <a:rPr lang="nl-BE" dirty="0" smtClean="0"/>
              <a:t>Oprichting van een Financial </a:t>
            </a:r>
            <a:r>
              <a:rPr lang="nl-BE" dirty="0" err="1" smtClean="0"/>
              <a:t>Stability</a:t>
            </a:r>
            <a:r>
              <a:rPr lang="nl-BE" dirty="0" smtClean="0"/>
              <a:t> Board (ESRB)</a:t>
            </a:r>
          </a:p>
          <a:p>
            <a:pPr lvl="1"/>
            <a:r>
              <a:rPr lang="nl-BE" dirty="0" smtClean="0"/>
              <a:t>Wat is macro-</a:t>
            </a:r>
            <a:r>
              <a:rPr lang="nl-BE" dirty="0" err="1" smtClean="0"/>
              <a:t>prudentieel</a:t>
            </a:r>
            <a:r>
              <a:rPr lang="nl-BE" dirty="0" smtClean="0"/>
              <a:t> toezicht?</a:t>
            </a:r>
          </a:p>
          <a:p>
            <a:pPr lvl="1"/>
            <a:r>
              <a:rPr lang="nl-BE" dirty="0" smtClean="0"/>
              <a:t>Wat is een systeem risico?</a:t>
            </a:r>
          </a:p>
          <a:p>
            <a:pPr lvl="1"/>
            <a:r>
              <a:rPr lang="nl-BE" dirty="0" smtClean="0"/>
              <a:t>Schept de verzekeringsactiviteit systeem risico’s?</a:t>
            </a:r>
          </a:p>
          <a:p>
            <a:pPr lvl="1"/>
            <a:r>
              <a:rPr lang="nl-BE" dirty="0" smtClean="0"/>
              <a:t>Welke </a:t>
            </a:r>
            <a:r>
              <a:rPr lang="nl-BE" dirty="0" err="1" smtClean="0"/>
              <a:t>toezichtsmethoden</a:t>
            </a:r>
            <a:r>
              <a:rPr lang="nl-BE" dirty="0" smtClean="0"/>
              <a:t> zijn aangewezen: HLA, herstel en afwikkeling, </a:t>
            </a:r>
            <a:r>
              <a:rPr lang="nl-BE" dirty="0" err="1" smtClean="0"/>
              <a:t>bail</a:t>
            </a:r>
            <a:r>
              <a:rPr lang="nl-BE" dirty="0" smtClean="0"/>
              <a:t>-in…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488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Risico van foutieve regelgeving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Werd de financiële crisis veroorzaakt door foutieve regelgeving (“</a:t>
            </a:r>
            <a:r>
              <a:rPr lang="nl-BE" dirty="0" err="1" smtClean="0"/>
              <a:t>regulatory</a:t>
            </a:r>
            <a:r>
              <a:rPr lang="nl-BE" dirty="0" smtClean="0"/>
              <a:t> failure”)?</a:t>
            </a:r>
          </a:p>
          <a:p>
            <a:r>
              <a:rPr lang="nl-BE" dirty="0" smtClean="0"/>
              <a:t>Foutieve regelgeving is vaak het gevolg van financiële repressie en van enge banden tussen de regelgevers en de gereglementeerde sector (“</a:t>
            </a:r>
            <a:r>
              <a:rPr lang="nl-BE" dirty="0" err="1" smtClean="0"/>
              <a:t>regulatory</a:t>
            </a:r>
            <a:r>
              <a:rPr lang="nl-BE" dirty="0" smtClean="0"/>
              <a:t> </a:t>
            </a:r>
            <a:r>
              <a:rPr lang="nl-BE" dirty="0" err="1" smtClean="0"/>
              <a:t>capture</a:t>
            </a:r>
            <a:r>
              <a:rPr lang="nl-BE" dirty="0" smtClean="0"/>
              <a:t>”)</a:t>
            </a:r>
          </a:p>
          <a:p>
            <a:r>
              <a:rPr lang="nl-BE" dirty="0" smtClean="0"/>
              <a:t>Het proces van regelgeving (te weinig, te veel, te laat):</a:t>
            </a:r>
          </a:p>
          <a:p>
            <a:pPr lvl="1"/>
            <a:r>
              <a:rPr lang="nl-BE" dirty="0" smtClean="0"/>
              <a:t>Een noodzakelijke hervorming komt vaak slechts na een financiële crisis of een schandaal</a:t>
            </a:r>
          </a:p>
          <a:p>
            <a:pPr lvl="1"/>
            <a:r>
              <a:rPr lang="nl-BE" dirty="0" smtClean="0"/>
              <a:t>Na de crisis of het schandaal: risico van “</a:t>
            </a:r>
            <a:r>
              <a:rPr lang="nl-BE" dirty="0" err="1" smtClean="0"/>
              <a:t>overshooting</a:t>
            </a:r>
            <a:r>
              <a:rPr lang="nl-BE" dirty="0" smtClean="0"/>
              <a:t>”</a:t>
            </a:r>
          </a:p>
          <a:p>
            <a:pPr lvl="1"/>
            <a:r>
              <a:rPr lang="nl-BE" dirty="0" smtClean="0"/>
              <a:t>Kip met gouden eieren v. nood aan economische groei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884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Financiële repressie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Centrale banken komen meer tussen dan vroeger in het economisch beleid</a:t>
            </a:r>
          </a:p>
          <a:p>
            <a:r>
              <a:rPr lang="nl-BE" dirty="0" smtClean="0"/>
              <a:t>Voorbeelden van financiële repressie:</a:t>
            </a:r>
          </a:p>
          <a:p>
            <a:pPr lvl="1"/>
            <a:r>
              <a:rPr lang="nl-BE" dirty="0" smtClean="0"/>
              <a:t>Lage interesten</a:t>
            </a:r>
          </a:p>
          <a:p>
            <a:pPr lvl="1"/>
            <a:r>
              <a:rPr lang="nl-BE" dirty="0" smtClean="0"/>
              <a:t>Negatieve interesten</a:t>
            </a:r>
          </a:p>
          <a:p>
            <a:pPr lvl="1"/>
            <a:r>
              <a:rPr lang="nl-BE" dirty="0" err="1" smtClean="0"/>
              <a:t>Quantitative</a:t>
            </a:r>
            <a:r>
              <a:rPr lang="nl-BE" dirty="0" smtClean="0"/>
              <a:t> </a:t>
            </a:r>
            <a:r>
              <a:rPr lang="nl-BE" dirty="0" err="1" smtClean="0"/>
              <a:t>easing</a:t>
            </a:r>
            <a:r>
              <a:rPr lang="nl-BE" dirty="0" smtClean="0"/>
              <a:t>: ECB overspoelt de markt met liquiditeiten</a:t>
            </a:r>
          </a:p>
          <a:p>
            <a:pPr lvl="1"/>
            <a:r>
              <a:rPr lang="nl-BE" dirty="0" smtClean="0"/>
              <a:t>Geen kapitaalbelasting voor een belegging in overheidsobligaties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930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Regulatory</a:t>
            </a:r>
            <a:r>
              <a:rPr lang="nl-BE" dirty="0" smtClean="0"/>
              <a:t> </a:t>
            </a:r>
            <a:r>
              <a:rPr lang="nl-BE" dirty="0" err="1" smtClean="0"/>
              <a:t>Capture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Politieke beïnvloeding: “light </a:t>
            </a:r>
            <a:r>
              <a:rPr lang="nl-BE" dirty="0" err="1" smtClean="0"/>
              <a:t>touch</a:t>
            </a:r>
            <a:r>
              <a:rPr lang="nl-BE" dirty="0" smtClean="0"/>
              <a:t>” regelgeving – “more is </a:t>
            </a:r>
            <a:r>
              <a:rPr lang="nl-BE" dirty="0" err="1" smtClean="0"/>
              <a:t>less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less</a:t>
            </a:r>
            <a:r>
              <a:rPr lang="nl-BE" dirty="0" smtClean="0"/>
              <a:t> is more”</a:t>
            </a:r>
          </a:p>
          <a:p>
            <a:r>
              <a:rPr lang="nl-BE" dirty="0" smtClean="0"/>
              <a:t>Intellectuele beïnvloeding: eng onderonsje tussen gelijkgezinde individuen in de publieke en de private sector als gevolg van “</a:t>
            </a:r>
            <a:r>
              <a:rPr lang="nl-BE" dirty="0" err="1" smtClean="0"/>
              <a:t>socialization</a:t>
            </a:r>
            <a:r>
              <a:rPr lang="nl-BE" dirty="0" smtClean="0"/>
              <a:t>”</a:t>
            </a:r>
          </a:p>
          <a:p>
            <a:r>
              <a:rPr lang="nl-BE" dirty="0" smtClean="0"/>
              <a:t>Gebrek aan onafhankelijkheid van de toezichthouders (vertegenwoordiging van de sector in het bestuur, overstap van toezicht naar de sector)</a:t>
            </a:r>
          </a:p>
          <a:p>
            <a:r>
              <a:rPr lang="nl-BE" dirty="0" smtClean="0"/>
              <a:t>Een ongelijke deelname van belanghebbende partijen aan het regelgevingsproces (waar zijn de consumenten?)</a:t>
            </a:r>
          </a:p>
          <a:p>
            <a:r>
              <a:rPr lang="nl-BE" dirty="0" smtClean="0"/>
              <a:t>“</a:t>
            </a:r>
            <a:r>
              <a:rPr lang="nl-BE" dirty="0" err="1" smtClean="0"/>
              <a:t>Informational</a:t>
            </a:r>
            <a:r>
              <a:rPr lang="nl-BE" dirty="0" smtClean="0"/>
              <a:t> </a:t>
            </a:r>
            <a:r>
              <a:rPr lang="nl-BE" dirty="0" err="1" smtClean="0"/>
              <a:t>subsidy</a:t>
            </a:r>
            <a:r>
              <a:rPr lang="nl-BE" dirty="0" smtClean="0"/>
              <a:t>” in technisch moeilijke domeinen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999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omgaan met </a:t>
            </a:r>
            <a:r>
              <a:rPr lang="nl-BE" dirty="0" err="1" smtClean="0"/>
              <a:t>regulatory</a:t>
            </a:r>
            <a:r>
              <a:rPr lang="nl-BE" dirty="0" smtClean="0"/>
              <a:t> </a:t>
            </a:r>
            <a:r>
              <a:rPr lang="nl-BE" dirty="0" err="1" smtClean="0"/>
              <a:t>capture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Betere regelgeving: kosten-baten analyse, publieke consultatie van betrokken partijen, proportionaliteit, transparantie, handhaving, monitoring, openbaar toezicht, periodieke herziening van de regels</a:t>
            </a:r>
          </a:p>
          <a:p>
            <a:r>
              <a:rPr lang="nl-BE" dirty="0" smtClean="0"/>
              <a:t>Een sterkere toezichthouder:</a:t>
            </a:r>
          </a:p>
          <a:p>
            <a:pPr lvl="1"/>
            <a:r>
              <a:rPr lang="nl-BE" dirty="0" smtClean="0"/>
              <a:t>Voldoende onafhankelijk van regering en van sector</a:t>
            </a:r>
          </a:p>
          <a:p>
            <a:pPr lvl="1"/>
            <a:r>
              <a:rPr lang="nl-BE" dirty="0" smtClean="0"/>
              <a:t>Duidelijkheid over hoe het mandaat wordt uitgeoefend</a:t>
            </a:r>
          </a:p>
          <a:p>
            <a:pPr lvl="1"/>
            <a:r>
              <a:rPr lang="nl-BE" dirty="0" smtClean="0"/>
              <a:t>Handelen zoals aangekondigd</a:t>
            </a:r>
          </a:p>
          <a:p>
            <a:pPr lvl="1"/>
            <a:r>
              <a:rPr lang="nl-BE" dirty="0" smtClean="0"/>
              <a:t>Personeel dat vakbekwaam en vastberaden is</a:t>
            </a:r>
          </a:p>
          <a:p>
            <a:pPr lvl="1"/>
            <a:r>
              <a:rPr lang="nl-BE" dirty="0" smtClean="0"/>
              <a:t>Adequate middelen en regelmatige wisseling van taken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741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6912"/>
            <a:ext cx="8334375" cy="900112"/>
          </a:xfrm>
        </p:spPr>
        <p:txBody>
          <a:bodyPr>
            <a:normAutofit/>
          </a:bodyPr>
          <a:lstStyle/>
          <a:p>
            <a:r>
              <a:rPr lang="nl-BE" dirty="0" smtClean="0"/>
              <a:t>Is er licht in de tunnel?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Prof. Karel Van Hulle - KU Leuven en Goethe Universiteit Frankfurt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CBCA6-458F-490C-B191-A6D243738DBF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795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 zijn grenzen aan de kwantificering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Toenemend belang van behoorlijk bestuur</a:t>
            </a:r>
          </a:p>
          <a:p>
            <a:pPr lvl="1"/>
            <a:r>
              <a:rPr lang="nl-BE" dirty="0" smtClean="0"/>
              <a:t>Verantwoordelijkheid van het bestuur (“fit </a:t>
            </a:r>
            <a:r>
              <a:rPr lang="nl-BE" dirty="0" err="1" smtClean="0"/>
              <a:t>and</a:t>
            </a:r>
            <a:r>
              <a:rPr lang="nl-BE" dirty="0" smtClean="0"/>
              <a:t> proper”)</a:t>
            </a:r>
          </a:p>
          <a:p>
            <a:pPr lvl="1"/>
            <a:r>
              <a:rPr lang="nl-BE" dirty="0" smtClean="0"/>
              <a:t>Van impliciete naar expliciete taakomschrijving</a:t>
            </a:r>
          </a:p>
          <a:p>
            <a:r>
              <a:rPr lang="nl-BE" dirty="0" smtClean="0"/>
              <a:t>Verduidelijking van de functie van risico management</a:t>
            </a:r>
          </a:p>
          <a:p>
            <a:pPr lvl="1"/>
            <a:r>
              <a:rPr lang="nl-BE" dirty="0" smtClean="0"/>
              <a:t>Risk culture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tone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top</a:t>
            </a:r>
          </a:p>
          <a:p>
            <a:pPr lvl="1"/>
            <a:r>
              <a:rPr lang="nl-BE" dirty="0" smtClean="0"/>
              <a:t>Definitie van risico appetijt</a:t>
            </a:r>
          </a:p>
          <a:p>
            <a:pPr lvl="1"/>
            <a:r>
              <a:rPr lang="nl-BE" dirty="0" smtClean="0"/>
              <a:t>Belangrijke rol toebedeeld aan de CRO</a:t>
            </a:r>
          </a:p>
          <a:p>
            <a:r>
              <a:rPr lang="nl-BE" dirty="0" smtClean="0"/>
              <a:t>Een duidelijk beleid inzake verloning</a:t>
            </a:r>
          </a:p>
          <a:p>
            <a:pPr lvl="1"/>
            <a:r>
              <a:rPr lang="nl-BE" dirty="0" smtClean="0"/>
              <a:t>Verloningsbeleid moet een goed en efficiënt risico management bevorderen</a:t>
            </a:r>
          </a:p>
        </p:txBody>
      </p:sp>
    </p:spTree>
    <p:extLst>
      <p:ext uri="{BB962C8B-B14F-4D97-AF65-F5344CB8AC3E}">
        <p14:creationId xmlns:p14="http://schemas.microsoft.com/office/powerpoint/2010/main" val="394756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Verantwoordelijkheid op de juiste plaats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Groot belang wordt toegekend aan de eigen beoordeling van risico’s en solvabiliteit (ORSA)</a:t>
            </a:r>
          </a:p>
          <a:p>
            <a:pPr lvl="1"/>
            <a:r>
              <a:rPr lang="nl-BE" dirty="0" smtClean="0"/>
              <a:t>ORSA is geen nieuw kapitaalvereiste</a:t>
            </a:r>
          </a:p>
          <a:p>
            <a:pPr lvl="1"/>
            <a:r>
              <a:rPr lang="nl-BE" dirty="0" smtClean="0"/>
              <a:t>Standaard model en intern model hebben hun grenzen</a:t>
            </a:r>
          </a:p>
          <a:p>
            <a:pPr lvl="1"/>
            <a:r>
              <a:rPr lang="nl-BE" dirty="0" smtClean="0"/>
              <a:t>“Bottom-up” benadering beter dan “top-down”</a:t>
            </a:r>
          </a:p>
          <a:p>
            <a:pPr lvl="1"/>
            <a:r>
              <a:rPr lang="nl-BE" dirty="0" smtClean="0"/>
              <a:t>ORSA is het DNA van de verzekeraar</a:t>
            </a:r>
          </a:p>
          <a:p>
            <a:pPr lvl="1"/>
            <a:r>
              <a:rPr lang="nl-BE" dirty="0" smtClean="0"/>
              <a:t>ORSA is een taak van het hele bestuur en behelst een allesomvattende risico analyse</a:t>
            </a:r>
          </a:p>
          <a:p>
            <a:pPr lvl="1"/>
            <a:r>
              <a:rPr lang="nl-BE" dirty="0" smtClean="0"/>
              <a:t>ORSA is een goede basis voor de dialoog tussen de toezichthouder en de verzekeraar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947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Regelgeving in verzekering : een uitdaging !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verzekeringssector is de enige belangrijke economische sector waar geen internationale standaard bestaat inzake verslaggeving of solvabiliteit</a:t>
            </a:r>
          </a:p>
          <a:p>
            <a:r>
              <a:rPr lang="nl-BE" dirty="0" smtClean="0"/>
              <a:t>Verzekeringstoezichthouders beschikken over minder middelen dan hun collega’s in de banksector</a:t>
            </a:r>
          </a:p>
          <a:p>
            <a:r>
              <a:rPr lang="nl-BE" dirty="0" smtClean="0"/>
              <a:t>Het regelgeven in verzekering is niet attractief</a:t>
            </a:r>
          </a:p>
          <a:p>
            <a:r>
              <a:rPr lang="nl-BE" dirty="0" smtClean="0"/>
              <a:t>De meest complexe sector in financiële diensten</a:t>
            </a:r>
          </a:p>
          <a:p>
            <a:r>
              <a:rPr lang="nl-BE" dirty="0" smtClean="0"/>
              <a:t>Verzekeraars communiceren slecht</a:t>
            </a:r>
          </a:p>
          <a:p>
            <a:r>
              <a:rPr lang="nl-BE" dirty="0" smtClean="0"/>
              <a:t>Het business model: ongekend en onbemind</a:t>
            </a:r>
          </a:p>
          <a:p>
            <a:r>
              <a:rPr lang="nl-BE" dirty="0" smtClean="0"/>
              <a:t>Politici zijn niet geïnteresseerd: teveel lange termijn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913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Uitdagingen voor de toezichthouder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toenemende complexiteit van de regelgeving heeft gevolgen voor de nood aan middelen, outsourcing, handhaving, verzameling en behandeling van data</a:t>
            </a:r>
          </a:p>
          <a:p>
            <a:r>
              <a:rPr lang="nl-BE" dirty="0" smtClean="0"/>
              <a:t>Nood aan een meer volwassen verhouding tussen de toezichthouder en de verzekeraars: een dialoog is geen combinatie van twee monologen</a:t>
            </a:r>
          </a:p>
          <a:p>
            <a:r>
              <a:rPr lang="nl-BE" dirty="0" smtClean="0"/>
              <a:t>Voorkomen beter dan genezen: beter anticiperen van risico’s en het vooraf ondernemen van acties gericht op het milderen of het elimineren van risico’s</a:t>
            </a:r>
          </a:p>
          <a:p>
            <a:r>
              <a:rPr lang="nl-BE" dirty="0" smtClean="0"/>
              <a:t>Praktische organisatie van het groepstoezicht</a:t>
            </a:r>
          </a:p>
          <a:p>
            <a:r>
              <a:rPr lang="nl-BE" dirty="0" smtClean="0"/>
              <a:t>Rationaliseren van het </a:t>
            </a:r>
            <a:r>
              <a:rPr lang="nl-BE" dirty="0" err="1" smtClean="0"/>
              <a:t>toezichtsmodel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453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Uitdagingen voor de samenleving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Mensen worden steeds meer risicomijdend</a:t>
            </a:r>
          </a:p>
          <a:p>
            <a:r>
              <a:rPr lang="nl-BE" dirty="0" smtClean="0"/>
              <a:t>Een individualistische benadering is niet meer “asociaal” </a:t>
            </a:r>
          </a:p>
          <a:p>
            <a:r>
              <a:rPr lang="nl-BE" dirty="0" smtClean="0"/>
              <a:t>Er is een neiging om zich terug te trekken in zijn eigen wereld</a:t>
            </a:r>
          </a:p>
          <a:p>
            <a:r>
              <a:rPr lang="nl-BE" dirty="0" smtClean="0"/>
              <a:t>Communicatie wordt vaak herleid tot één woord-zinnen</a:t>
            </a:r>
          </a:p>
          <a:p>
            <a:r>
              <a:rPr lang="nl-BE" dirty="0" smtClean="0"/>
              <a:t>Niet iedereen is evenzeer gehecht aan privacy</a:t>
            </a:r>
          </a:p>
          <a:p>
            <a:r>
              <a:rPr lang="nl-BE" dirty="0" smtClean="0"/>
              <a:t>Totale transparantie wordt geëist bij dienstverlening</a:t>
            </a:r>
          </a:p>
          <a:p>
            <a:r>
              <a:rPr lang="nl-BE" dirty="0" smtClean="0"/>
              <a:t>De lange termijn wordt steeds korter</a:t>
            </a:r>
          </a:p>
          <a:p>
            <a:r>
              <a:rPr lang="nl-BE" dirty="0" smtClean="0"/>
              <a:t>Financiële instellingen worden niet meer gezien als de oplossing maar als het probleem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051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Impact op het verzekeren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Diverse vormen van pooling van risico’s dreigen het klassieke verzekeringsmodel te verdringen</a:t>
            </a:r>
          </a:p>
          <a:p>
            <a:r>
              <a:rPr lang="nl-BE" dirty="0" smtClean="0"/>
              <a:t>Verzekeraars moeten leren omgaan met een steeds sterkere individualisering van risico’s</a:t>
            </a:r>
          </a:p>
          <a:p>
            <a:r>
              <a:rPr lang="nl-BE" dirty="0" smtClean="0"/>
              <a:t>Verzekeraars zullen niet meer de bevoorrechte partij zijn die over alle gegevens beschikt inzake potentiële of actuele verzekeringnemers</a:t>
            </a:r>
          </a:p>
          <a:p>
            <a:r>
              <a:rPr lang="nl-BE" dirty="0" smtClean="0"/>
              <a:t>Big data zal leiden tot een consolidatie van de markt</a:t>
            </a:r>
          </a:p>
          <a:p>
            <a:r>
              <a:rPr lang="nl-BE" dirty="0" smtClean="0"/>
              <a:t>Schadebehandeling en schade-beheersing blijven de </a:t>
            </a:r>
            <a:r>
              <a:rPr lang="nl-BE" dirty="0" err="1" smtClean="0"/>
              <a:t>core</a:t>
            </a:r>
            <a:r>
              <a:rPr lang="nl-BE" dirty="0" smtClean="0"/>
              <a:t> business van de verzekeraars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8535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aanbevelingen voor de sector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Beloof niet wat je niet kan waarmaken</a:t>
            </a:r>
          </a:p>
          <a:p>
            <a:r>
              <a:rPr lang="nl-BE" dirty="0" smtClean="0"/>
              <a:t>Behandel verzekering als een dienst en niet als een product</a:t>
            </a:r>
          </a:p>
          <a:p>
            <a:r>
              <a:rPr lang="nl-BE" dirty="0" smtClean="0"/>
              <a:t>Wees transparant inzake de kostprijs van de dienst</a:t>
            </a:r>
          </a:p>
          <a:p>
            <a:r>
              <a:rPr lang="nl-BE" dirty="0" smtClean="0"/>
              <a:t>Zeg niet dat je verzekert wanneer je het risico gewoon overdraagt aan een particulier of onderneming</a:t>
            </a:r>
          </a:p>
          <a:p>
            <a:r>
              <a:rPr lang="nl-BE" dirty="0" smtClean="0"/>
              <a:t>Leg uit wat je doet in verstaanbare taal</a:t>
            </a:r>
          </a:p>
          <a:p>
            <a:r>
              <a:rPr lang="nl-BE" dirty="0" smtClean="0"/>
              <a:t>Verbeter je communicatie en doe het op het juiste ogenblik</a:t>
            </a:r>
          </a:p>
          <a:p>
            <a:r>
              <a:rPr lang="nl-BE" dirty="0" smtClean="0"/>
              <a:t>Wijs op het verband tussen premie en risico</a:t>
            </a:r>
          </a:p>
          <a:p>
            <a:r>
              <a:rPr lang="nl-BE" dirty="0" smtClean="0"/>
              <a:t>Wees creatief en kom op met nieuwe producten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808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 slot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Ook de wereld van morgen zal vol risico’s zijn</a:t>
            </a:r>
          </a:p>
          <a:p>
            <a:r>
              <a:rPr lang="nl-BE" dirty="0" smtClean="0"/>
              <a:t>Wij weten niet hoe de volgende financiële crisis zal ontstaan</a:t>
            </a:r>
          </a:p>
          <a:p>
            <a:r>
              <a:rPr lang="nl-BE" dirty="0" smtClean="0"/>
              <a:t>Regelgeving kan haar rol slechts echt vervullen indien alle betrokkenen de grenzen kennen van de regelgeving</a:t>
            </a:r>
          </a:p>
          <a:p>
            <a:r>
              <a:rPr lang="nl-BE" dirty="0" smtClean="0"/>
              <a:t>Regelgeving moet berusten op beginselen, moet soepel zijn en mag niet leiden tot een afpunt oefening</a:t>
            </a:r>
          </a:p>
          <a:p>
            <a:r>
              <a:rPr lang="nl-BE" dirty="0" smtClean="0"/>
              <a:t>Toezichthouders moeten zich betrokken voelen bij het lot van de sector en moeten zich niet verbergen in hun burcht</a:t>
            </a:r>
          </a:p>
          <a:p>
            <a:r>
              <a:rPr lang="nl-BE" dirty="0" smtClean="0"/>
              <a:t>Verzekeraars moeten hun toezichthouder beschouwen als een vriend met wie een echte dialoog mogelijk 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782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altLang="nl-BE" smtClean="0">
                <a:solidFill>
                  <a:srgbClr val="00407A"/>
                </a:solidFill>
              </a:rPr>
              <a:t>Prof. Karel Van Hulle - KU Leuven en Goethe Universiteit Frankfurt</a:t>
            </a:r>
            <a:endParaRPr lang="nl-NL" altLang="nl-BE" smtClean="0">
              <a:solidFill>
                <a:srgbClr val="00407A"/>
              </a:solidFill>
            </a:endParaRPr>
          </a:p>
        </p:txBody>
      </p:sp>
      <p:sp>
        <p:nvSpPr>
          <p:cNvPr id="66563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6844A-8077-4057-B7E5-1DA8ECA2D6A9}" type="slidenum">
              <a:rPr lang="nl-BE" altLang="nl-BE" smtClean="0">
                <a:solidFill>
                  <a:srgbClr val="00407A"/>
                </a:solidFill>
              </a:rPr>
              <a:pPr/>
              <a:t>25</a:t>
            </a:fld>
            <a:endParaRPr lang="nl-BE" altLang="nl-BE" smtClean="0">
              <a:solidFill>
                <a:srgbClr val="00407A"/>
              </a:solidFill>
            </a:endParaRP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474663" y="769938"/>
            <a:ext cx="828040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4" rIns="91386" bIns="4569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6763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1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566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28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0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2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4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Prof. Karel VAN HULLE  	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Research Center Insurance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Faculty of Economics and Business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KU Leuven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Naamsestraat 69 Box 3525, B-3000 Leuven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  <a:hlinkClick r:id="rId3"/>
              </a:rPr>
              <a:t>karel.vanhulle@kuleuven.be</a:t>
            </a:r>
            <a:endParaRPr lang="en-US" altLang="nl-BE" sz="2800" b="1">
              <a:solidFill>
                <a:srgbClr val="000099"/>
              </a:solidFill>
              <a:sym typeface="Times New Roman" panose="02020603050405020304" pitchFamily="18" charset="0"/>
            </a:endParaRPr>
          </a:p>
          <a:p>
            <a:endParaRPr lang="en-US" altLang="nl-BE" sz="2800" b="1">
              <a:solidFill>
                <a:srgbClr val="000099"/>
              </a:solidFill>
              <a:sym typeface="Times New Roman" panose="02020603050405020304" pitchFamily="18" charset="0"/>
            </a:endParaRP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International Center for Insurance Regulation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Faculty of Economics and Business Admin.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Goethe University – House of Finance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Grüneburgplatz 1, D-60323 Frankfurt am Main</a:t>
            </a:r>
          </a:p>
          <a:p>
            <a:r>
              <a:rPr lang="en-US" altLang="nl-BE" sz="2800" b="1">
                <a:solidFill>
                  <a:srgbClr val="000099"/>
                </a:solidFill>
                <a:sym typeface="Times New Roman" panose="02020603050405020304" pitchFamily="18" charset="0"/>
              </a:rPr>
              <a:t>VanHulle@finance.uni-frankfurt.de</a:t>
            </a:r>
          </a:p>
          <a:p>
            <a:endParaRPr lang="en-US" altLang="nl-BE" sz="2800" b="1">
              <a:solidFill>
                <a:srgbClr val="000099"/>
              </a:solidFill>
              <a:sym typeface="Times New Roman" panose="02020603050405020304" pitchFamily="18" charset="0"/>
            </a:endParaRPr>
          </a:p>
          <a:p>
            <a:endParaRPr lang="en-GB" altLang="nl-BE" sz="2200" b="1">
              <a:solidFill>
                <a:srgbClr val="000099"/>
              </a:solidFill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Verzekeren heeft te maken met risico’s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Verzekeren verzekeraars de echte risico’s?</a:t>
            </a:r>
          </a:p>
          <a:p>
            <a:r>
              <a:rPr lang="nl-BE" dirty="0" smtClean="0"/>
              <a:t>Zijn verzekeraars nog geloofwaardig wanneer zij meer en meer risico’s overdragen aan particulieren?</a:t>
            </a:r>
          </a:p>
          <a:p>
            <a:r>
              <a:rPr lang="nl-BE" dirty="0" smtClean="0"/>
              <a:t>Zijn verzekeraars voldoende innovatief in het omgaan met risico’s?</a:t>
            </a:r>
          </a:p>
          <a:p>
            <a:r>
              <a:rPr lang="nl-BE" dirty="0" smtClean="0"/>
              <a:t>Is er nood aan betere samenwerking tussen de publieke en de private sector in het bestrijden van bepaalde risico’s?</a:t>
            </a:r>
          </a:p>
          <a:p>
            <a:r>
              <a:rPr lang="nl-BE" dirty="0" smtClean="0"/>
              <a:t>Is onze kennis inzake risico’s voldoende?</a:t>
            </a:r>
          </a:p>
          <a:p>
            <a:r>
              <a:rPr lang="nl-BE" dirty="0" smtClean="0"/>
              <a:t>Moet het antwoord komen van regelgeving?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90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Rol van regelgeving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“</a:t>
            </a:r>
            <a:r>
              <a:rPr lang="nl-BE" dirty="0" err="1" smtClean="0"/>
              <a:t>If</a:t>
            </a:r>
            <a:r>
              <a:rPr lang="nl-BE" dirty="0" smtClean="0"/>
              <a:t> we </a:t>
            </a:r>
            <a:r>
              <a:rPr lang="nl-BE" dirty="0" err="1" smtClean="0"/>
              <a:t>recognised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black </a:t>
            </a:r>
            <a:r>
              <a:rPr lang="nl-BE" dirty="0" err="1" smtClean="0"/>
              <a:t>swan</a:t>
            </a:r>
            <a:r>
              <a:rPr lang="nl-BE" dirty="0" smtClean="0"/>
              <a:t>,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would</a:t>
            </a:r>
            <a:r>
              <a:rPr lang="nl-BE" dirty="0" smtClean="0"/>
              <a:t> </a:t>
            </a:r>
            <a:r>
              <a:rPr lang="nl-BE" dirty="0" err="1" smtClean="0"/>
              <a:t>probably</a:t>
            </a:r>
            <a:r>
              <a:rPr lang="nl-BE" dirty="0" smtClean="0"/>
              <a:t> look </a:t>
            </a:r>
            <a:r>
              <a:rPr lang="nl-BE" dirty="0" err="1" smtClean="0"/>
              <a:t>white</a:t>
            </a:r>
            <a:r>
              <a:rPr lang="nl-BE" dirty="0" smtClean="0"/>
              <a:t>”</a:t>
            </a:r>
          </a:p>
          <a:p>
            <a:r>
              <a:rPr lang="nl-BE" dirty="0" smtClean="0"/>
              <a:t>Regelgeving loopt steeds achter op de feiten</a:t>
            </a:r>
          </a:p>
          <a:p>
            <a:r>
              <a:rPr lang="nl-BE" dirty="0" smtClean="0"/>
              <a:t>In goede tijden is er kritiek op de regelgevers wanneer zij het overmatig nemen van risico’s willen reglementeren</a:t>
            </a:r>
          </a:p>
          <a:p>
            <a:r>
              <a:rPr lang="nl-BE" dirty="0" smtClean="0"/>
              <a:t>Het opnemen van risico’s in een model (standaard of intern) kan leiden tot “verblinding” door het model</a:t>
            </a:r>
          </a:p>
          <a:p>
            <a:r>
              <a:rPr lang="nl-BE" dirty="0" smtClean="0"/>
              <a:t>Het voorspellend karakter van modellen wordt meer en meer in vraag gesteld</a:t>
            </a:r>
          </a:p>
          <a:p>
            <a:r>
              <a:rPr lang="nl-BE" dirty="0" smtClean="0"/>
              <a:t>Risico’s kunnen niet worden bestreden door regelgeving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385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Financiële regelgeving na de financiële crisis</a:t>
            </a:r>
          </a:p>
          <a:p>
            <a:endParaRPr lang="nl-BE" dirty="0"/>
          </a:p>
          <a:p>
            <a:r>
              <a:rPr lang="nl-BE" dirty="0" smtClean="0"/>
              <a:t>Welke lessen kunnen worden getrokken uit de wijze waarop financiële instellingen vandaag worden gereglementeerd?</a:t>
            </a:r>
          </a:p>
          <a:p>
            <a:endParaRPr lang="nl-BE" dirty="0"/>
          </a:p>
          <a:p>
            <a:r>
              <a:rPr lang="nl-BE" dirty="0" smtClean="0"/>
              <a:t>Is er licht in de tunnel?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888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334375" cy="90011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Financiële regelgeving na de financiële crisis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Prof. Karel Van Hulle - KU Leuven en Goethe Universiteit Frankfurt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CBCA6-458F-490C-B191-A6D243738DBF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014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Is regelgeving het juiste antwoord?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laatste financiële crisis was de aanleiding voor een lawine van regelgeving op wereldvlak, in de EU en ook in België</a:t>
            </a:r>
          </a:p>
          <a:p>
            <a:r>
              <a:rPr lang="nl-BE" dirty="0" smtClean="0"/>
              <a:t>FSB: alle spelers op de markt van financiële diensten moeten op behoorlijke wijze worden gereglementeerd</a:t>
            </a:r>
          </a:p>
          <a:p>
            <a:r>
              <a:rPr lang="nl-BE" dirty="0" smtClean="0"/>
              <a:t>Enkele bedenkingen:</a:t>
            </a:r>
          </a:p>
          <a:p>
            <a:pPr lvl="1"/>
            <a:r>
              <a:rPr lang="nl-BE" dirty="0" smtClean="0"/>
              <a:t>Wat is het kostenplaatje voor de hele financiële sector?</a:t>
            </a:r>
          </a:p>
          <a:p>
            <a:pPr lvl="1"/>
            <a:r>
              <a:rPr lang="nl-BE" dirty="0" err="1" smtClean="0"/>
              <a:t>Regulatory</a:t>
            </a:r>
            <a:r>
              <a:rPr lang="nl-BE" dirty="0" smtClean="0"/>
              <a:t> arbitrage</a:t>
            </a:r>
          </a:p>
          <a:p>
            <a:pPr lvl="1"/>
            <a:r>
              <a:rPr lang="nl-BE" dirty="0" smtClean="0"/>
              <a:t>Schaduw bankieren en schaduw verzekeren</a:t>
            </a:r>
          </a:p>
          <a:p>
            <a:pPr lvl="1"/>
            <a:r>
              <a:rPr lang="nl-BE" dirty="0" smtClean="0"/>
              <a:t>Omzetting en handhaving van de regels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407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Is meer kapitaal het juiste antwoord?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Basel</a:t>
            </a:r>
            <a:r>
              <a:rPr lang="nl-BE" dirty="0" smtClean="0"/>
              <a:t> III en </a:t>
            </a:r>
            <a:r>
              <a:rPr lang="nl-BE" dirty="0" err="1" smtClean="0"/>
              <a:t>Solvency</a:t>
            </a:r>
            <a:r>
              <a:rPr lang="nl-BE" dirty="0" smtClean="0"/>
              <a:t> II hechten veel belang aan kapitaal: geen enkele financiële instelling mag activiteiten ontplooien waarvoor zij niet over het nodige kapitaal beschikt </a:t>
            </a:r>
          </a:p>
          <a:p>
            <a:r>
              <a:rPr lang="nl-BE" dirty="0" smtClean="0"/>
              <a:t>Enkele bedenkingen:</a:t>
            </a:r>
          </a:p>
          <a:p>
            <a:pPr lvl="1"/>
            <a:r>
              <a:rPr lang="nl-BE" dirty="0" smtClean="0"/>
              <a:t>Wat is het nodige kapitaal?</a:t>
            </a:r>
          </a:p>
          <a:p>
            <a:pPr lvl="1"/>
            <a:r>
              <a:rPr lang="nl-BE" dirty="0" smtClean="0"/>
              <a:t>Dezelfde regels voor banken en verzekeraars?</a:t>
            </a:r>
          </a:p>
          <a:p>
            <a:pPr lvl="1"/>
            <a:r>
              <a:rPr lang="nl-BE" dirty="0" smtClean="0"/>
              <a:t>Impact van “</a:t>
            </a:r>
            <a:r>
              <a:rPr lang="nl-BE" dirty="0" err="1" smtClean="0"/>
              <a:t>deleveraging</a:t>
            </a:r>
            <a:r>
              <a:rPr lang="nl-BE" dirty="0" smtClean="0"/>
              <a:t>” en “</a:t>
            </a:r>
            <a:r>
              <a:rPr lang="nl-BE" dirty="0" err="1" smtClean="0"/>
              <a:t>derisking</a:t>
            </a:r>
            <a:r>
              <a:rPr lang="nl-BE" dirty="0" smtClean="0"/>
              <a:t>”</a:t>
            </a:r>
          </a:p>
          <a:p>
            <a:pPr lvl="1"/>
            <a:r>
              <a:rPr lang="nl-BE" dirty="0" smtClean="0"/>
              <a:t>Betekenis van een kapitaalopslag</a:t>
            </a:r>
          </a:p>
          <a:p>
            <a:pPr lvl="1"/>
            <a:r>
              <a:rPr lang="nl-BE" dirty="0" smtClean="0"/>
              <a:t>Betekenis van interne modellen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180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Is meer toezicht het juiste antwoord?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Prof. Karel Van Hulle - KU Leuven en Goethe Universiteit Frankfurt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nieuwe regelgeving hecht veel belang aan een kwalitatief hoogstaand </a:t>
            </a:r>
            <a:r>
              <a:rPr lang="nl-BE" dirty="0" err="1" smtClean="0"/>
              <a:t>prudentieel</a:t>
            </a:r>
            <a:r>
              <a:rPr lang="nl-BE" dirty="0" smtClean="0"/>
              <a:t> toezicht</a:t>
            </a:r>
          </a:p>
          <a:p>
            <a:r>
              <a:rPr lang="nl-BE" dirty="0" smtClean="0"/>
              <a:t>Enkele bedenkingen:</a:t>
            </a:r>
          </a:p>
          <a:p>
            <a:pPr lvl="1"/>
            <a:r>
              <a:rPr lang="nl-BE" dirty="0" smtClean="0"/>
              <a:t>Zijn toezichthouders in staat om toezicht uit te oefenen over een globale, zeer complexe financiële sector?</a:t>
            </a:r>
          </a:p>
          <a:p>
            <a:pPr lvl="1"/>
            <a:r>
              <a:rPr lang="nl-BE" dirty="0" smtClean="0"/>
              <a:t>Beschikken toezichthouders over de nodige middelen?</a:t>
            </a:r>
          </a:p>
          <a:p>
            <a:pPr lvl="1"/>
            <a:r>
              <a:rPr lang="nl-BE" dirty="0" smtClean="0"/>
              <a:t>Kunnen toezichthouders omgaan met regelgeving die op beginselen gebaseerd is?</a:t>
            </a:r>
          </a:p>
          <a:p>
            <a:pPr lvl="1"/>
            <a:r>
              <a:rPr lang="nl-BE" dirty="0" smtClean="0"/>
              <a:t>Kunnen toezichthouders de immense hoeveelheid data die hen wordt verstrekt verwerken?</a:t>
            </a:r>
          </a:p>
          <a:p>
            <a:pPr marL="359637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6498265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714</TotalTime>
  <Words>1787</Words>
  <Application>Microsoft Office PowerPoint</Application>
  <PresentationFormat>On-screen Show (4:3)</PresentationFormat>
  <Paragraphs>226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Corporate-KU Leuven-Liggend-Achtergrond Wit</vt:lpstr>
      <vt:lpstr>Corporate-KU Leuven-Liggend-Achtergrond Wit en Watermerk</vt:lpstr>
      <vt:lpstr>De toekomst verzekeren: commentaar van een voormalige regelgever</vt:lpstr>
      <vt:lpstr>Regelgeving in verzekering : een uitdaging !</vt:lpstr>
      <vt:lpstr>Verzekeren heeft te maken met risico’s</vt:lpstr>
      <vt:lpstr>Rol van regelgeving</vt:lpstr>
      <vt:lpstr>Agenda</vt:lpstr>
      <vt:lpstr>Financiële regelgeving na de financiële crisis</vt:lpstr>
      <vt:lpstr>Is regelgeving het juiste antwoord?</vt:lpstr>
      <vt:lpstr>Is meer kapitaal het juiste antwoord?</vt:lpstr>
      <vt:lpstr>Is meer toezicht het juiste antwoord?</vt:lpstr>
      <vt:lpstr>Welke lessen kunnen worden getrokken uit de wijze waarop financiële instellingen vandaag worden gereglementeerd?</vt:lpstr>
      <vt:lpstr>Regelgeving na de financiële crisis</vt:lpstr>
      <vt:lpstr>Het nieuwe financiële toezicht</vt:lpstr>
      <vt:lpstr>Risico van foutieve regelgeving</vt:lpstr>
      <vt:lpstr>Financiële repressie</vt:lpstr>
      <vt:lpstr>Regulatory Capture</vt:lpstr>
      <vt:lpstr>Hoe omgaan met regulatory capture?</vt:lpstr>
      <vt:lpstr>Is er licht in de tunnel?</vt:lpstr>
      <vt:lpstr>Er zijn grenzen aan de kwantificering</vt:lpstr>
      <vt:lpstr>Verantwoordelijkheid op de juiste plaats</vt:lpstr>
      <vt:lpstr>Uitdagingen voor de toezichthouder</vt:lpstr>
      <vt:lpstr>Uitdagingen voor de samenleving</vt:lpstr>
      <vt:lpstr>Impact op het verzekeren</vt:lpstr>
      <vt:lpstr>Enkele aanbevelingen voor de sector</vt:lpstr>
      <vt:lpstr>Tot slot</vt:lpstr>
      <vt:lpstr>PowerPoint Presentation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Dimitri Verhoeven</cp:lastModifiedBy>
  <cp:revision>81</cp:revision>
  <cp:lastPrinted>2015-03-13T08:31:43Z</cp:lastPrinted>
  <dcterms:created xsi:type="dcterms:W3CDTF">2012-07-10T07:57:57Z</dcterms:created>
  <dcterms:modified xsi:type="dcterms:W3CDTF">2016-10-19T09:59:07Z</dcterms:modified>
</cp:coreProperties>
</file>