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9" r:id="rId1"/>
    <p:sldMasterId id="2147483787" r:id="rId2"/>
  </p:sldMasterIdLst>
  <p:notesMasterIdLst>
    <p:notesMasterId r:id="rId45"/>
  </p:notesMasterIdLst>
  <p:handoutMasterIdLst>
    <p:handoutMasterId r:id="rId46"/>
  </p:handoutMasterIdLst>
  <p:sldIdLst>
    <p:sldId id="416" r:id="rId3"/>
    <p:sldId id="384" r:id="rId4"/>
    <p:sldId id="381" r:id="rId5"/>
    <p:sldId id="417" r:id="rId6"/>
    <p:sldId id="418" r:id="rId7"/>
    <p:sldId id="446" r:id="rId8"/>
    <p:sldId id="391" r:id="rId9"/>
    <p:sldId id="436" r:id="rId10"/>
    <p:sldId id="437" r:id="rId11"/>
    <p:sldId id="392" r:id="rId12"/>
    <p:sldId id="447" r:id="rId13"/>
    <p:sldId id="438" r:id="rId14"/>
    <p:sldId id="397" r:id="rId15"/>
    <p:sldId id="448" r:id="rId16"/>
    <p:sldId id="439" r:id="rId17"/>
    <p:sldId id="441" r:id="rId18"/>
    <p:sldId id="442" r:id="rId19"/>
    <p:sldId id="443" r:id="rId20"/>
    <p:sldId id="382" r:id="rId21"/>
    <p:sldId id="420" r:id="rId22"/>
    <p:sldId id="421" r:id="rId23"/>
    <p:sldId id="398" r:id="rId24"/>
    <p:sldId id="399" r:id="rId25"/>
    <p:sldId id="400" r:id="rId26"/>
    <p:sldId id="425" r:id="rId27"/>
    <p:sldId id="402" r:id="rId28"/>
    <p:sldId id="426" r:id="rId29"/>
    <p:sldId id="429" r:id="rId30"/>
    <p:sldId id="427" r:id="rId31"/>
    <p:sldId id="428" r:id="rId32"/>
    <p:sldId id="432" r:id="rId33"/>
    <p:sldId id="431" r:id="rId34"/>
    <p:sldId id="403" r:id="rId35"/>
    <p:sldId id="433" r:id="rId36"/>
    <p:sldId id="404" r:id="rId37"/>
    <p:sldId id="405" r:id="rId38"/>
    <p:sldId id="410" r:id="rId39"/>
    <p:sldId id="412" r:id="rId40"/>
    <p:sldId id="413" r:id="rId41"/>
    <p:sldId id="414" r:id="rId42"/>
    <p:sldId id="415" r:id="rId43"/>
    <p:sldId id="445" r:id="rId44"/>
  </p:sldIdLst>
  <p:sldSz cx="9144000" cy="6858000" type="screen4x3"/>
  <p:notesSz cx="6797675" cy="9928225"/>
  <p:defaultTextStyle>
    <a:defPPr>
      <a:defRPr lang="en-US"/>
    </a:defPPr>
    <a:lvl1pPr algn="l" rtl="0" fontAlgn="base">
      <a:spcBef>
        <a:spcPct val="0"/>
      </a:spcBef>
      <a:spcAft>
        <a:spcPct val="0"/>
      </a:spcAft>
      <a:defRPr sz="28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8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8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8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800" kern="1200">
        <a:solidFill>
          <a:schemeClr val="tx1"/>
        </a:solidFill>
        <a:latin typeface="Times New Roman" pitchFamily="18" charset="0"/>
        <a:ea typeface="+mn-ea"/>
        <a:cs typeface="Arial" charset="0"/>
      </a:defRPr>
    </a:lvl5pPr>
    <a:lvl6pPr marL="2286000" algn="l" defTabSz="914400" rtl="0" eaLnBrk="1" latinLnBrk="0" hangingPunct="1">
      <a:defRPr sz="2800" kern="1200">
        <a:solidFill>
          <a:schemeClr val="tx1"/>
        </a:solidFill>
        <a:latin typeface="Times New Roman" pitchFamily="18" charset="0"/>
        <a:ea typeface="+mn-ea"/>
        <a:cs typeface="Arial" charset="0"/>
      </a:defRPr>
    </a:lvl6pPr>
    <a:lvl7pPr marL="2743200" algn="l" defTabSz="914400" rtl="0" eaLnBrk="1" latinLnBrk="0" hangingPunct="1">
      <a:defRPr sz="2800" kern="1200">
        <a:solidFill>
          <a:schemeClr val="tx1"/>
        </a:solidFill>
        <a:latin typeface="Times New Roman" pitchFamily="18" charset="0"/>
        <a:ea typeface="+mn-ea"/>
        <a:cs typeface="Arial" charset="0"/>
      </a:defRPr>
    </a:lvl7pPr>
    <a:lvl8pPr marL="3200400" algn="l" defTabSz="914400" rtl="0" eaLnBrk="1" latinLnBrk="0" hangingPunct="1">
      <a:defRPr sz="2800" kern="1200">
        <a:solidFill>
          <a:schemeClr val="tx1"/>
        </a:solidFill>
        <a:latin typeface="Times New Roman" pitchFamily="18" charset="0"/>
        <a:ea typeface="+mn-ea"/>
        <a:cs typeface="Arial" charset="0"/>
      </a:defRPr>
    </a:lvl8pPr>
    <a:lvl9pPr marL="3657600" algn="l" defTabSz="914400" rtl="0" eaLnBrk="1" latinLnBrk="0" hangingPunct="1">
      <a:defRPr sz="28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C31"/>
    <a:srgbClr val="001848"/>
    <a:srgbClr val="A50021"/>
    <a:srgbClr val="B30D19"/>
    <a:srgbClr val="9B3769"/>
    <a:srgbClr val="F1D7E4"/>
    <a:srgbClr val="37B4ED"/>
    <a:srgbClr val="E8BED3"/>
    <a:srgbClr val="C0C0C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7" autoAdjust="0"/>
    <p:restoredTop sz="98273" autoAdjust="0"/>
  </p:normalViewPr>
  <p:slideViewPr>
    <p:cSldViewPr snapToGrid="0">
      <p:cViewPr>
        <p:scale>
          <a:sx n="100" d="100"/>
          <a:sy n="100" d="100"/>
        </p:scale>
        <p:origin x="-486" y="330"/>
      </p:cViewPr>
      <p:guideLst>
        <p:guide orient="horz" pos="2160"/>
        <p:guide pos="2880"/>
      </p:guideLst>
    </p:cSldViewPr>
  </p:slideViewPr>
  <p:outlineViewPr>
    <p:cViewPr>
      <p:scale>
        <a:sx n="33" d="100"/>
        <a:sy n="33" d="100"/>
      </p:scale>
      <p:origin x="36" y="2525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97" d="100"/>
          <a:sy n="97" d="100"/>
        </p:scale>
        <p:origin x="-130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36960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7026" name="Rectangle 2"/>
          <p:cNvSpPr>
            <a:spLocks noGrp="1" noChangeArrowheads="1"/>
          </p:cNvSpPr>
          <p:nvPr>
            <p:ph type="hdr" sz="quarter"/>
          </p:nvPr>
        </p:nvSpPr>
        <p:spPr bwMode="auto">
          <a:xfrm>
            <a:off x="1" y="2"/>
            <a:ext cx="2945295" cy="496179"/>
          </a:xfrm>
          <a:prstGeom prst="rect">
            <a:avLst/>
          </a:prstGeom>
          <a:noFill/>
          <a:ln w="9525">
            <a:noFill/>
            <a:miter lim="800000"/>
            <a:headEnd/>
            <a:tailEnd/>
          </a:ln>
          <a:effectLst/>
        </p:spPr>
        <p:txBody>
          <a:bodyPr vert="horz" wrap="square" lIns="91733" tIns="45867" rIns="91733" bIns="45867" numCol="1" anchor="t" anchorCtr="0" compatLnSpc="1">
            <a:prstTxWarp prst="textNoShape">
              <a:avLst/>
            </a:prstTxWarp>
          </a:bodyPr>
          <a:lstStyle>
            <a:lvl1pPr eaLnBrk="0" hangingPunct="0">
              <a:lnSpc>
                <a:spcPct val="75000"/>
              </a:lnSpc>
              <a:spcBef>
                <a:spcPct val="0"/>
              </a:spcBef>
              <a:spcAft>
                <a:spcPct val="0"/>
              </a:spcAft>
              <a:buFont typeface="Wingdings" pitchFamily="2" charset="2"/>
              <a:buChar char="ü"/>
              <a:defRPr sz="1200" b="1">
                <a:latin typeface="Perpetua" pitchFamily="18" charset="0"/>
                <a:cs typeface="+mn-cs"/>
              </a:defRPr>
            </a:lvl1pPr>
          </a:lstStyle>
          <a:p>
            <a:pPr>
              <a:defRPr/>
            </a:pPr>
            <a:endParaRPr lang="en-US"/>
          </a:p>
        </p:txBody>
      </p:sp>
      <p:sp>
        <p:nvSpPr>
          <p:cNvPr id="257027" name="Rectangle 3"/>
          <p:cNvSpPr>
            <a:spLocks noGrp="1" noChangeArrowheads="1"/>
          </p:cNvSpPr>
          <p:nvPr>
            <p:ph type="dt" idx="1"/>
          </p:nvPr>
        </p:nvSpPr>
        <p:spPr bwMode="auto">
          <a:xfrm>
            <a:off x="3852380" y="2"/>
            <a:ext cx="2945295" cy="496179"/>
          </a:xfrm>
          <a:prstGeom prst="rect">
            <a:avLst/>
          </a:prstGeom>
          <a:noFill/>
          <a:ln w="9525">
            <a:noFill/>
            <a:miter lim="800000"/>
            <a:headEnd/>
            <a:tailEnd/>
          </a:ln>
          <a:effectLst/>
        </p:spPr>
        <p:txBody>
          <a:bodyPr vert="horz" wrap="square" lIns="91733" tIns="45867" rIns="91733" bIns="45867" numCol="1" anchor="t" anchorCtr="0" compatLnSpc="1">
            <a:prstTxWarp prst="textNoShape">
              <a:avLst/>
            </a:prstTxWarp>
          </a:bodyPr>
          <a:lstStyle>
            <a:lvl1pPr algn="r" eaLnBrk="0" hangingPunct="0">
              <a:lnSpc>
                <a:spcPct val="75000"/>
              </a:lnSpc>
              <a:spcBef>
                <a:spcPct val="0"/>
              </a:spcBef>
              <a:spcAft>
                <a:spcPct val="0"/>
              </a:spcAft>
              <a:buFont typeface="Wingdings" pitchFamily="2" charset="2"/>
              <a:buChar char="ü"/>
              <a:defRPr sz="1200" b="1">
                <a:latin typeface="Perpetua" pitchFamily="18" charset="0"/>
                <a:cs typeface="+mn-cs"/>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915988" y="744538"/>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7029" name="Rectangle 5"/>
          <p:cNvSpPr>
            <a:spLocks noGrp="1" noChangeArrowheads="1"/>
          </p:cNvSpPr>
          <p:nvPr>
            <p:ph type="body" sz="quarter" idx="3"/>
          </p:nvPr>
        </p:nvSpPr>
        <p:spPr bwMode="auto">
          <a:xfrm>
            <a:off x="905993" y="4716025"/>
            <a:ext cx="4985690" cy="4467933"/>
          </a:xfrm>
          <a:prstGeom prst="rect">
            <a:avLst/>
          </a:prstGeom>
          <a:noFill/>
          <a:ln w="9525">
            <a:noFill/>
            <a:miter lim="800000"/>
            <a:headEnd/>
            <a:tailEnd/>
          </a:ln>
          <a:effectLst/>
        </p:spPr>
        <p:txBody>
          <a:bodyPr vert="horz" wrap="square" lIns="91733" tIns="45867" rIns="91733" bIns="4586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7030" name="Rectangle 6"/>
          <p:cNvSpPr>
            <a:spLocks noGrp="1" noChangeArrowheads="1"/>
          </p:cNvSpPr>
          <p:nvPr>
            <p:ph type="ftr" sz="quarter" idx="4"/>
          </p:nvPr>
        </p:nvSpPr>
        <p:spPr bwMode="auto">
          <a:xfrm>
            <a:off x="1" y="9432048"/>
            <a:ext cx="2945295" cy="496179"/>
          </a:xfrm>
          <a:prstGeom prst="rect">
            <a:avLst/>
          </a:prstGeom>
          <a:noFill/>
          <a:ln w="9525">
            <a:noFill/>
            <a:miter lim="800000"/>
            <a:headEnd/>
            <a:tailEnd/>
          </a:ln>
          <a:effectLst/>
        </p:spPr>
        <p:txBody>
          <a:bodyPr vert="horz" wrap="square" lIns="91733" tIns="45867" rIns="91733" bIns="45867" numCol="1" anchor="b" anchorCtr="0" compatLnSpc="1">
            <a:prstTxWarp prst="textNoShape">
              <a:avLst/>
            </a:prstTxWarp>
          </a:bodyPr>
          <a:lstStyle>
            <a:lvl1pPr eaLnBrk="0" hangingPunct="0">
              <a:lnSpc>
                <a:spcPct val="75000"/>
              </a:lnSpc>
              <a:spcBef>
                <a:spcPct val="0"/>
              </a:spcBef>
              <a:spcAft>
                <a:spcPct val="0"/>
              </a:spcAft>
              <a:buFont typeface="Wingdings" pitchFamily="2" charset="2"/>
              <a:buChar char="ü"/>
              <a:defRPr sz="1200" b="1">
                <a:latin typeface="Perpetua" pitchFamily="18" charset="0"/>
                <a:cs typeface="+mn-cs"/>
              </a:defRPr>
            </a:lvl1pPr>
          </a:lstStyle>
          <a:p>
            <a:pPr>
              <a:defRPr/>
            </a:pPr>
            <a:endParaRPr lang="en-US"/>
          </a:p>
        </p:txBody>
      </p:sp>
      <p:sp>
        <p:nvSpPr>
          <p:cNvPr id="257031" name="Rectangle 7"/>
          <p:cNvSpPr>
            <a:spLocks noGrp="1" noChangeArrowheads="1"/>
          </p:cNvSpPr>
          <p:nvPr>
            <p:ph type="sldNum" sz="quarter" idx="5"/>
          </p:nvPr>
        </p:nvSpPr>
        <p:spPr bwMode="auto">
          <a:xfrm>
            <a:off x="3852380" y="9432048"/>
            <a:ext cx="2945295" cy="496179"/>
          </a:xfrm>
          <a:prstGeom prst="rect">
            <a:avLst/>
          </a:prstGeom>
          <a:noFill/>
          <a:ln w="9525">
            <a:noFill/>
            <a:miter lim="800000"/>
            <a:headEnd/>
            <a:tailEnd/>
          </a:ln>
          <a:effectLst/>
        </p:spPr>
        <p:txBody>
          <a:bodyPr vert="horz" wrap="square" lIns="91733" tIns="45867" rIns="91733" bIns="45867" numCol="1" anchor="b" anchorCtr="0" compatLnSpc="1">
            <a:prstTxWarp prst="textNoShape">
              <a:avLst/>
            </a:prstTxWarp>
          </a:bodyPr>
          <a:lstStyle>
            <a:lvl1pPr algn="r" eaLnBrk="0" hangingPunct="0">
              <a:lnSpc>
                <a:spcPct val="75000"/>
              </a:lnSpc>
              <a:spcBef>
                <a:spcPct val="0"/>
              </a:spcBef>
              <a:spcAft>
                <a:spcPct val="0"/>
              </a:spcAft>
              <a:buFont typeface="Wingdings" pitchFamily="2" charset="2"/>
              <a:buChar char="ü"/>
              <a:defRPr sz="1200" b="1">
                <a:latin typeface="Perpetua" pitchFamily="18" charset="0"/>
                <a:cs typeface="+mn-cs"/>
              </a:defRPr>
            </a:lvl1pPr>
          </a:lstStyle>
          <a:p>
            <a:pPr>
              <a:defRPr/>
            </a:pPr>
            <a:fld id="{5F5721A9-DA1A-460C-86F8-B1797D9081D9}" type="slidenum">
              <a:rPr lang="en-US"/>
              <a:pPr>
                <a:defRPr/>
              </a:pPr>
              <a:t>‹#›</a:t>
            </a:fld>
            <a:endParaRPr lang="en-US"/>
          </a:p>
        </p:txBody>
      </p:sp>
    </p:spTree>
    <p:extLst>
      <p:ext uri="{BB962C8B-B14F-4D97-AF65-F5344CB8AC3E}">
        <p14:creationId xmlns:p14="http://schemas.microsoft.com/office/powerpoint/2010/main" val="32901454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B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nl-BE"/>
          </a:p>
        </p:txBody>
      </p:sp>
      <p:sp>
        <p:nvSpPr>
          <p:cNvPr id="4" name="Rectangle 4"/>
          <p:cNvSpPr>
            <a:spLocks noGrp="1" noChangeArrowheads="1"/>
          </p:cNvSpPr>
          <p:nvPr>
            <p:ph type="dt" sz="half" idx="10"/>
          </p:nvPr>
        </p:nvSpPr>
        <p:spPr>
          <a:ln/>
        </p:spPr>
        <p:txBody>
          <a:bodyPr/>
          <a:lstStyle>
            <a:lvl1pPr>
              <a:defRPr/>
            </a:lvl1pPr>
          </a:lstStyle>
          <a:p>
            <a:pPr>
              <a:defRPr/>
            </a:pPr>
            <a:fld id="{78A98F7C-64D2-4949-B68C-1416C7C37CEC}" type="datetimeFigureOut">
              <a:rPr lang="en-US"/>
              <a:pPr>
                <a:defRPr/>
              </a:pPr>
              <a:t>5/16/2017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B71B36-0A92-4826-9E44-9D8A4B491319}" type="slidenum">
              <a:rPr lang="en-US"/>
              <a:pPr>
                <a:defRPr/>
              </a:pPr>
              <a:t>‹#›</a:t>
            </a:fld>
            <a:endParaRPr lang="en-US"/>
          </a:p>
        </p:txBody>
      </p:sp>
    </p:spTree>
    <p:extLst>
      <p:ext uri="{BB962C8B-B14F-4D97-AF65-F5344CB8AC3E}">
        <p14:creationId xmlns:p14="http://schemas.microsoft.com/office/powerpoint/2010/main" val="1122416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Rectangle 4"/>
          <p:cNvSpPr>
            <a:spLocks noGrp="1" noChangeArrowheads="1"/>
          </p:cNvSpPr>
          <p:nvPr>
            <p:ph type="dt" sz="half" idx="10"/>
          </p:nvPr>
        </p:nvSpPr>
        <p:spPr>
          <a:ln/>
        </p:spPr>
        <p:txBody>
          <a:bodyPr/>
          <a:lstStyle>
            <a:lvl1pPr>
              <a:defRPr/>
            </a:lvl1pPr>
          </a:lstStyle>
          <a:p>
            <a:pPr>
              <a:defRPr/>
            </a:pPr>
            <a:fld id="{6944AE76-348F-43E5-84E4-E7724B97F3C9}" type="datetimeFigureOut">
              <a:rPr lang="en-US"/>
              <a:pPr>
                <a:defRPr/>
              </a:pPr>
              <a:t>5/16/2017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A67420-E720-463D-B489-ED5877D252DC}" type="slidenum">
              <a:rPr lang="en-US"/>
              <a:pPr>
                <a:defRPr/>
              </a:pPr>
              <a:t>‹#›</a:t>
            </a:fld>
            <a:endParaRPr lang="en-US"/>
          </a:p>
        </p:txBody>
      </p:sp>
    </p:spTree>
    <p:extLst>
      <p:ext uri="{BB962C8B-B14F-4D97-AF65-F5344CB8AC3E}">
        <p14:creationId xmlns:p14="http://schemas.microsoft.com/office/powerpoint/2010/main" val="862053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Rectangle 4"/>
          <p:cNvSpPr>
            <a:spLocks noGrp="1" noChangeArrowheads="1"/>
          </p:cNvSpPr>
          <p:nvPr>
            <p:ph type="dt" sz="half" idx="10"/>
          </p:nvPr>
        </p:nvSpPr>
        <p:spPr>
          <a:ln/>
        </p:spPr>
        <p:txBody>
          <a:bodyPr/>
          <a:lstStyle>
            <a:lvl1pPr>
              <a:defRPr/>
            </a:lvl1pPr>
          </a:lstStyle>
          <a:p>
            <a:pPr>
              <a:defRPr/>
            </a:pPr>
            <a:fld id="{DA0CD063-2C0E-4DB7-A6A8-DC7D060D909C}" type="datetimeFigureOut">
              <a:rPr lang="en-US"/>
              <a:pPr>
                <a:defRPr/>
              </a:pPr>
              <a:t>5/16/2017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2431EB-8F79-470C-8557-E27F4E47EABD}" type="slidenum">
              <a:rPr lang="en-US"/>
              <a:pPr>
                <a:defRPr/>
              </a:pPr>
              <a:t>‹#›</a:t>
            </a:fld>
            <a:endParaRPr lang="en-US"/>
          </a:p>
        </p:txBody>
      </p:sp>
    </p:spTree>
    <p:extLst>
      <p:ext uri="{BB962C8B-B14F-4D97-AF65-F5344CB8AC3E}">
        <p14:creationId xmlns:p14="http://schemas.microsoft.com/office/powerpoint/2010/main" val="4033824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logo_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3413" y="506413"/>
            <a:ext cx="79375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gol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8675" y="6286500"/>
            <a:ext cx="831532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logo_u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3413" y="6219825"/>
            <a:ext cx="285115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7938" name="Rectangle 2"/>
          <p:cNvSpPr>
            <a:spLocks noGrp="1" noChangeArrowheads="1"/>
          </p:cNvSpPr>
          <p:nvPr>
            <p:ph type="ctrTitle"/>
          </p:nvPr>
        </p:nvSpPr>
        <p:spPr>
          <a:xfrm>
            <a:off x="633413" y="1458913"/>
            <a:ext cx="7870825" cy="1524000"/>
          </a:xfrm>
        </p:spPr>
        <p:txBody>
          <a:bodyPr anchor="b"/>
          <a:lstStyle>
            <a:lvl1pPr algn="l">
              <a:defRPr sz="4500" b="1"/>
            </a:lvl1pPr>
          </a:lstStyle>
          <a:p>
            <a:pPr lvl="0"/>
            <a:r>
              <a:rPr lang="en-US" noProof="0" smtClean="0"/>
              <a:t>Click to edit Master title style</a:t>
            </a:r>
          </a:p>
        </p:txBody>
      </p:sp>
      <p:sp>
        <p:nvSpPr>
          <p:cNvPr id="167939" name="Rectangle 3"/>
          <p:cNvSpPr>
            <a:spLocks noGrp="1" noChangeArrowheads="1"/>
          </p:cNvSpPr>
          <p:nvPr>
            <p:ph type="subTitle" idx="1"/>
          </p:nvPr>
        </p:nvSpPr>
        <p:spPr>
          <a:xfrm>
            <a:off x="633413" y="3173413"/>
            <a:ext cx="7870825" cy="1270000"/>
          </a:xfrm>
        </p:spPr>
        <p:txBody>
          <a:bodyPr/>
          <a:lstStyle>
            <a:lvl1pPr marL="0" indent="0">
              <a:buFontTx/>
              <a:buNone/>
              <a:defRPr>
                <a:solidFill>
                  <a:srgbClr val="7E002F"/>
                </a:solidFill>
              </a:defRPr>
            </a:lvl1pPr>
          </a:lstStyle>
          <a:p>
            <a:pPr lvl="0"/>
            <a:r>
              <a:rPr lang="en-US" noProof="0" smtClean="0"/>
              <a:t>Click to edit Master subtitle style</a:t>
            </a:r>
          </a:p>
        </p:txBody>
      </p:sp>
    </p:spTree>
    <p:extLst>
      <p:ext uri="{BB962C8B-B14F-4D97-AF65-F5344CB8AC3E}">
        <p14:creationId xmlns:p14="http://schemas.microsoft.com/office/powerpoint/2010/main" val="4276954890"/>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Tree>
    <p:extLst>
      <p:ext uri="{BB962C8B-B14F-4D97-AF65-F5344CB8AC3E}">
        <p14:creationId xmlns:p14="http://schemas.microsoft.com/office/powerpoint/2010/main" val="1241794771"/>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17999274"/>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633413" y="2411413"/>
            <a:ext cx="3859212" cy="3554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4645025" y="2411413"/>
            <a:ext cx="3859213" cy="3554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Tree>
    <p:extLst>
      <p:ext uri="{BB962C8B-B14F-4D97-AF65-F5344CB8AC3E}">
        <p14:creationId xmlns:p14="http://schemas.microsoft.com/office/powerpoint/2010/main" val="4239994516"/>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nl-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Tree>
    <p:extLst>
      <p:ext uri="{BB962C8B-B14F-4D97-AF65-F5344CB8AC3E}">
        <p14:creationId xmlns:p14="http://schemas.microsoft.com/office/powerpoint/2010/main" val="742060516"/>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Tree>
    <p:extLst>
      <p:ext uri="{BB962C8B-B14F-4D97-AF65-F5344CB8AC3E}">
        <p14:creationId xmlns:p14="http://schemas.microsoft.com/office/powerpoint/2010/main" val="622035388"/>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16064657"/>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6205843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Rectangle 4"/>
          <p:cNvSpPr>
            <a:spLocks noGrp="1" noChangeArrowheads="1"/>
          </p:cNvSpPr>
          <p:nvPr>
            <p:ph type="dt" sz="half" idx="10"/>
          </p:nvPr>
        </p:nvSpPr>
        <p:spPr>
          <a:ln/>
        </p:spPr>
        <p:txBody>
          <a:bodyPr/>
          <a:lstStyle>
            <a:lvl1pPr>
              <a:defRPr/>
            </a:lvl1pPr>
          </a:lstStyle>
          <a:p>
            <a:pPr>
              <a:defRPr/>
            </a:pPr>
            <a:fld id="{456EB82E-36DB-4B22-BCFE-713537C071DE}" type="datetimeFigureOut">
              <a:rPr lang="en-US"/>
              <a:pPr>
                <a:defRPr/>
              </a:pPr>
              <a:t>5/16/2017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AD60998-65DB-4330-AB54-1ADE0ACC197A}" type="slidenum">
              <a:rPr lang="en-US"/>
              <a:pPr>
                <a:defRPr/>
              </a:pPr>
              <a:t>‹#›</a:t>
            </a:fld>
            <a:endParaRPr lang="en-US"/>
          </a:p>
        </p:txBody>
      </p:sp>
    </p:spTree>
    <p:extLst>
      <p:ext uri="{BB962C8B-B14F-4D97-AF65-F5344CB8AC3E}">
        <p14:creationId xmlns:p14="http://schemas.microsoft.com/office/powerpoint/2010/main" val="24135454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B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66869750"/>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Tree>
    <p:extLst>
      <p:ext uri="{BB962C8B-B14F-4D97-AF65-F5344CB8AC3E}">
        <p14:creationId xmlns:p14="http://schemas.microsoft.com/office/powerpoint/2010/main" val="525072630"/>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7325" y="1395413"/>
            <a:ext cx="1966913" cy="4570412"/>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633413" y="1395413"/>
            <a:ext cx="5751512" cy="45704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Tree>
    <p:extLst>
      <p:ext uri="{BB962C8B-B14F-4D97-AF65-F5344CB8AC3E}">
        <p14:creationId xmlns:p14="http://schemas.microsoft.com/office/powerpoint/2010/main" val="101621105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E695DBA-4F91-4131-9520-89A713827DE8}" type="datetimeFigureOut">
              <a:rPr lang="en-US"/>
              <a:pPr>
                <a:defRPr/>
              </a:pPr>
              <a:t>5/16/2017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D6A5DF-3FEE-4931-AEFB-7219AEDF3F93}" type="slidenum">
              <a:rPr lang="en-US"/>
              <a:pPr>
                <a:defRPr/>
              </a:pPr>
              <a:t>‹#›</a:t>
            </a:fld>
            <a:endParaRPr lang="en-US"/>
          </a:p>
        </p:txBody>
      </p:sp>
    </p:spTree>
    <p:extLst>
      <p:ext uri="{BB962C8B-B14F-4D97-AF65-F5344CB8AC3E}">
        <p14:creationId xmlns:p14="http://schemas.microsoft.com/office/powerpoint/2010/main" val="2903493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Rectangle 4"/>
          <p:cNvSpPr>
            <a:spLocks noGrp="1" noChangeArrowheads="1"/>
          </p:cNvSpPr>
          <p:nvPr>
            <p:ph type="dt" sz="half" idx="10"/>
          </p:nvPr>
        </p:nvSpPr>
        <p:spPr>
          <a:ln/>
        </p:spPr>
        <p:txBody>
          <a:bodyPr/>
          <a:lstStyle>
            <a:lvl1pPr>
              <a:defRPr/>
            </a:lvl1pPr>
          </a:lstStyle>
          <a:p>
            <a:pPr>
              <a:defRPr/>
            </a:pPr>
            <a:fld id="{BEDECECE-76B5-4E60-A640-6E32AA86F647}" type="datetimeFigureOut">
              <a:rPr lang="en-US"/>
              <a:pPr>
                <a:defRPr/>
              </a:pPr>
              <a:t>5/16/2017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7C62C66-B563-4E6E-80E0-D0332BC3E1E8}" type="slidenum">
              <a:rPr lang="en-US"/>
              <a:pPr>
                <a:defRPr/>
              </a:pPr>
              <a:t>‹#›</a:t>
            </a:fld>
            <a:endParaRPr lang="en-US"/>
          </a:p>
        </p:txBody>
      </p:sp>
    </p:spTree>
    <p:extLst>
      <p:ext uri="{BB962C8B-B14F-4D97-AF65-F5344CB8AC3E}">
        <p14:creationId xmlns:p14="http://schemas.microsoft.com/office/powerpoint/2010/main" val="4197491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7" name="Rectangle 4"/>
          <p:cNvSpPr>
            <a:spLocks noGrp="1" noChangeArrowheads="1"/>
          </p:cNvSpPr>
          <p:nvPr>
            <p:ph type="dt" sz="half" idx="10"/>
          </p:nvPr>
        </p:nvSpPr>
        <p:spPr>
          <a:ln/>
        </p:spPr>
        <p:txBody>
          <a:bodyPr/>
          <a:lstStyle>
            <a:lvl1pPr>
              <a:defRPr/>
            </a:lvl1pPr>
          </a:lstStyle>
          <a:p>
            <a:pPr>
              <a:defRPr/>
            </a:pPr>
            <a:fld id="{09AD0952-9945-496C-9928-4EFE85AA519E}" type="datetimeFigureOut">
              <a:rPr lang="en-US"/>
              <a:pPr>
                <a:defRPr/>
              </a:pPr>
              <a:t>5/16/2017</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9CF6E03-900E-4E48-90A1-267B95B3EFA0}" type="slidenum">
              <a:rPr lang="en-US"/>
              <a:pPr>
                <a:defRPr/>
              </a:pPr>
              <a:t>‹#›</a:t>
            </a:fld>
            <a:endParaRPr lang="en-US"/>
          </a:p>
        </p:txBody>
      </p:sp>
    </p:spTree>
    <p:extLst>
      <p:ext uri="{BB962C8B-B14F-4D97-AF65-F5344CB8AC3E}">
        <p14:creationId xmlns:p14="http://schemas.microsoft.com/office/powerpoint/2010/main" val="347944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Rectangle 4"/>
          <p:cNvSpPr>
            <a:spLocks noGrp="1" noChangeArrowheads="1"/>
          </p:cNvSpPr>
          <p:nvPr>
            <p:ph type="dt" sz="half" idx="10"/>
          </p:nvPr>
        </p:nvSpPr>
        <p:spPr>
          <a:ln/>
        </p:spPr>
        <p:txBody>
          <a:bodyPr/>
          <a:lstStyle>
            <a:lvl1pPr>
              <a:defRPr/>
            </a:lvl1pPr>
          </a:lstStyle>
          <a:p>
            <a:pPr>
              <a:defRPr/>
            </a:pPr>
            <a:fld id="{4B14D648-37DC-46DC-88BE-F55985DE5323}" type="datetimeFigureOut">
              <a:rPr lang="en-US"/>
              <a:pPr>
                <a:defRPr/>
              </a:pPr>
              <a:t>5/16/2017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7A1CD83-ECA4-44E0-8509-B2C00E53331C}" type="slidenum">
              <a:rPr lang="en-US"/>
              <a:pPr>
                <a:defRPr/>
              </a:pPr>
              <a:t>‹#›</a:t>
            </a:fld>
            <a:endParaRPr lang="en-US"/>
          </a:p>
        </p:txBody>
      </p:sp>
    </p:spTree>
    <p:extLst>
      <p:ext uri="{BB962C8B-B14F-4D97-AF65-F5344CB8AC3E}">
        <p14:creationId xmlns:p14="http://schemas.microsoft.com/office/powerpoint/2010/main" val="2137677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7A2D0C4-E8C1-4268-A3B5-B56334666A98}" type="datetimeFigureOut">
              <a:rPr lang="en-US"/>
              <a:pPr>
                <a:defRPr/>
              </a:pPr>
              <a:t>5/16/2017</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21FFBC8-E5ED-4096-96C3-9DD16666B67A}" type="slidenum">
              <a:rPr lang="en-US"/>
              <a:pPr>
                <a:defRPr/>
              </a:pPr>
              <a:t>‹#›</a:t>
            </a:fld>
            <a:endParaRPr lang="en-US"/>
          </a:p>
        </p:txBody>
      </p:sp>
    </p:spTree>
    <p:extLst>
      <p:ext uri="{BB962C8B-B14F-4D97-AF65-F5344CB8AC3E}">
        <p14:creationId xmlns:p14="http://schemas.microsoft.com/office/powerpoint/2010/main" val="2006383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9369D9A-76F8-4CC2-B5CB-26A471740882}" type="datetimeFigureOut">
              <a:rPr lang="en-US"/>
              <a:pPr>
                <a:defRPr/>
              </a:pPr>
              <a:t>5/16/2017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E780917-FF1F-41F3-8359-691E62E59919}" type="slidenum">
              <a:rPr lang="en-US"/>
              <a:pPr>
                <a:defRPr/>
              </a:pPr>
              <a:t>‹#›</a:t>
            </a:fld>
            <a:endParaRPr lang="en-US"/>
          </a:p>
        </p:txBody>
      </p:sp>
    </p:spTree>
    <p:extLst>
      <p:ext uri="{BB962C8B-B14F-4D97-AF65-F5344CB8AC3E}">
        <p14:creationId xmlns:p14="http://schemas.microsoft.com/office/powerpoint/2010/main" val="1690288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B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61F3C82-CADB-4A62-93C2-31E877D37160}" type="datetimeFigureOut">
              <a:rPr lang="en-US"/>
              <a:pPr>
                <a:defRPr/>
              </a:pPr>
              <a:t>5/16/2017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94A6E0A-44C6-4978-8379-2B42F12279F3}" type="slidenum">
              <a:rPr lang="en-US"/>
              <a:pPr>
                <a:defRPr/>
              </a:pPr>
              <a:t>‹#›</a:t>
            </a:fld>
            <a:endParaRPr lang="en-US"/>
          </a:p>
        </p:txBody>
      </p:sp>
    </p:spTree>
    <p:extLst>
      <p:ext uri="{BB962C8B-B14F-4D97-AF65-F5344CB8AC3E}">
        <p14:creationId xmlns:p14="http://schemas.microsoft.com/office/powerpoint/2010/main" val="1455251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nl-BE"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nl-BE" smtClean="0"/>
              <a:t>Click to edit Master text styles</a:t>
            </a:r>
          </a:p>
          <a:p>
            <a:pPr lvl="1"/>
            <a:r>
              <a:rPr lang="en-US" altLang="nl-BE" smtClean="0"/>
              <a:t>Second level</a:t>
            </a:r>
          </a:p>
          <a:p>
            <a:pPr lvl="2"/>
            <a:r>
              <a:rPr lang="en-US" altLang="nl-BE" smtClean="0"/>
              <a:t>Third level</a:t>
            </a:r>
          </a:p>
          <a:p>
            <a:pPr lvl="3"/>
            <a:r>
              <a:rPr lang="en-US" altLang="nl-BE" smtClean="0"/>
              <a:t>Fourth level</a:t>
            </a:r>
          </a:p>
          <a:p>
            <a:pPr lvl="4"/>
            <a:r>
              <a:rPr lang="en-US" altLang="nl-BE" smtClean="0"/>
              <a:t>Fifth level</a:t>
            </a:r>
          </a:p>
        </p:txBody>
      </p:sp>
      <p:sp>
        <p:nvSpPr>
          <p:cNvPr id="18944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400">
                <a:cs typeface="Arial" pitchFamily="34" charset="0"/>
              </a:defRPr>
            </a:lvl1pPr>
          </a:lstStyle>
          <a:p>
            <a:pPr>
              <a:defRPr/>
            </a:pPr>
            <a:fld id="{C0807DC5-62C6-4CAB-B471-F1C057BCB122}" type="datetimeFigureOut">
              <a:rPr lang="en-US"/>
              <a:pPr>
                <a:defRPr/>
              </a:pPr>
              <a:t>5/16/2017</a:t>
            </a:fld>
            <a:endParaRPr lang="en-US"/>
          </a:p>
        </p:txBody>
      </p:sp>
      <p:sp>
        <p:nvSpPr>
          <p:cNvPr id="18944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a:cs typeface="Arial" pitchFamily="34" charset="0"/>
              </a:defRPr>
            </a:lvl1pPr>
          </a:lstStyle>
          <a:p>
            <a:pPr>
              <a:defRPr/>
            </a:pPr>
            <a:endParaRPr lang="en-US"/>
          </a:p>
        </p:txBody>
      </p:sp>
      <p:sp>
        <p:nvSpPr>
          <p:cNvPr id="18944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a:cs typeface="Arial" pitchFamily="34" charset="0"/>
              </a:defRPr>
            </a:lvl1pPr>
          </a:lstStyle>
          <a:p>
            <a:pPr>
              <a:defRPr/>
            </a:pPr>
            <a:fld id="{0A316100-3DDE-4F5A-A6E6-D2B644DA667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72" r:id="rId1"/>
    <p:sldLayoutId id="2147483973" r:id="rId2"/>
    <p:sldLayoutId id="2147483974" r:id="rId3"/>
    <p:sldLayoutId id="2147483975" r:id="rId4"/>
    <p:sldLayoutId id="2147483976" r:id="rId5"/>
    <p:sldLayoutId id="2147483977" r:id="rId6"/>
    <p:sldLayoutId id="2147483978" r:id="rId7"/>
    <p:sldLayoutId id="2147483979" r:id="rId8"/>
    <p:sldLayoutId id="2147483980" r:id="rId9"/>
    <p:sldLayoutId id="2147483981" r:id="rId10"/>
    <p:sldLayoutId id="2147483982"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2" descr="golf"/>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36613" y="6286500"/>
            <a:ext cx="831532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title"/>
          </p:nvPr>
        </p:nvSpPr>
        <p:spPr bwMode="auto">
          <a:xfrm>
            <a:off x="633413" y="1395413"/>
            <a:ext cx="7870825"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US" altLang="nl-BE" smtClean="0"/>
              <a:t>Click to edit Master title style</a:t>
            </a:r>
          </a:p>
        </p:txBody>
      </p:sp>
      <p:sp>
        <p:nvSpPr>
          <p:cNvPr id="4100" name="Rectangle 4"/>
          <p:cNvSpPr>
            <a:spLocks noGrp="1" noChangeArrowheads="1"/>
          </p:cNvSpPr>
          <p:nvPr>
            <p:ph type="body" idx="1"/>
          </p:nvPr>
        </p:nvSpPr>
        <p:spPr bwMode="auto">
          <a:xfrm>
            <a:off x="633413" y="2411413"/>
            <a:ext cx="7870825" cy="3554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nl-BE" smtClean="0"/>
              <a:t>Click to edit Master text styles</a:t>
            </a:r>
          </a:p>
          <a:p>
            <a:pPr lvl="1"/>
            <a:r>
              <a:rPr lang="en-US" altLang="nl-BE" smtClean="0"/>
              <a:t>Second level</a:t>
            </a:r>
          </a:p>
          <a:p>
            <a:pPr lvl="2"/>
            <a:r>
              <a:rPr lang="en-US" altLang="nl-BE" smtClean="0"/>
              <a:t>Third level</a:t>
            </a:r>
          </a:p>
          <a:p>
            <a:pPr lvl="3"/>
            <a:r>
              <a:rPr lang="en-US" altLang="nl-BE" smtClean="0"/>
              <a:t>Fourth level</a:t>
            </a:r>
          </a:p>
          <a:p>
            <a:pPr lvl="4"/>
            <a:r>
              <a:rPr lang="en-US" altLang="nl-BE" smtClean="0"/>
              <a:t>Fifth level</a:t>
            </a:r>
          </a:p>
        </p:txBody>
      </p:sp>
      <p:sp>
        <p:nvSpPr>
          <p:cNvPr id="4101" name="Rectangle 5"/>
          <p:cNvSpPr>
            <a:spLocks noChangeArrowheads="1"/>
          </p:cNvSpPr>
          <p:nvPr/>
        </p:nvSpPr>
        <p:spPr bwMode="auto">
          <a:xfrm>
            <a:off x="9950450" y="6483350"/>
            <a:ext cx="184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800">
                <a:solidFill>
                  <a:schemeClr val="tx1"/>
                </a:solidFill>
                <a:latin typeface="Times New Roman" pitchFamily="18" charset="0"/>
                <a:cs typeface="Arial" charset="0"/>
              </a:defRPr>
            </a:lvl1pPr>
            <a:lvl2pPr marL="742950" indent="-285750" eaLnBrk="0" hangingPunct="0">
              <a:defRPr sz="2800">
                <a:solidFill>
                  <a:schemeClr val="tx1"/>
                </a:solidFill>
                <a:latin typeface="Times New Roman" pitchFamily="18" charset="0"/>
                <a:cs typeface="Arial" charset="0"/>
              </a:defRPr>
            </a:lvl2pPr>
            <a:lvl3pPr marL="1143000" indent="-228600" eaLnBrk="0" hangingPunct="0">
              <a:defRPr sz="2800">
                <a:solidFill>
                  <a:schemeClr val="tx1"/>
                </a:solidFill>
                <a:latin typeface="Times New Roman" pitchFamily="18" charset="0"/>
                <a:cs typeface="Arial" charset="0"/>
              </a:defRPr>
            </a:lvl3pPr>
            <a:lvl4pPr marL="1600200" indent="-228600" eaLnBrk="0" hangingPunct="0">
              <a:defRPr sz="2800">
                <a:solidFill>
                  <a:schemeClr val="tx1"/>
                </a:solidFill>
                <a:latin typeface="Times New Roman" pitchFamily="18" charset="0"/>
                <a:cs typeface="Arial" charset="0"/>
              </a:defRPr>
            </a:lvl4pPr>
            <a:lvl5pPr marL="2057400" indent="-228600" eaLnBrk="0" hangingPunct="0">
              <a:defRPr sz="28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8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8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8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800">
                <a:solidFill>
                  <a:schemeClr val="tx1"/>
                </a:solidFill>
                <a:latin typeface="Times New Roman" pitchFamily="18" charset="0"/>
                <a:cs typeface="Arial" charset="0"/>
              </a:defRPr>
            </a:lvl9pPr>
          </a:lstStyle>
          <a:p>
            <a:endParaRPr lang="nl-BE" altLang="nl-BE" sz="2400" baseline="-25000"/>
          </a:p>
        </p:txBody>
      </p:sp>
      <p:sp>
        <p:nvSpPr>
          <p:cNvPr id="5126" name="Text Box 6"/>
          <p:cNvSpPr txBox="1">
            <a:spLocks noChangeArrowheads="1"/>
          </p:cNvSpPr>
          <p:nvPr/>
        </p:nvSpPr>
        <p:spPr bwMode="auto">
          <a:xfrm>
            <a:off x="7616825" y="6372225"/>
            <a:ext cx="889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sz="2800">
                <a:solidFill>
                  <a:schemeClr val="tx1"/>
                </a:solidFill>
                <a:latin typeface="Times New Roman" pitchFamily="18" charset="0"/>
                <a:cs typeface="Arial" pitchFamily="34" charset="0"/>
              </a:defRPr>
            </a:lvl1pPr>
            <a:lvl2pPr marL="742950" indent="-285750" eaLnBrk="0" hangingPunct="0">
              <a:defRPr sz="2800">
                <a:solidFill>
                  <a:schemeClr val="tx1"/>
                </a:solidFill>
                <a:latin typeface="Times New Roman" pitchFamily="18" charset="0"/>
                <a:cs typeface="Arial" pitchFamily="34" charset="0"/>
              </a:defRPr>
            </a:lvl2pPr>
            <a:lvl3pPr marL="1143000" indent="-228600" eaLnBrk="0" hangingPunct="0">
              <a:defRPr sz="2800">
                <a:solidFill>
                  <a:schemeClr val="tx1"/>
                </a:solidFill>
                <a:latin typeface="Times New Roman" pitchFamily="18" charset="0"/>
                <a:cs typeface="Arial" pitchFamily="34" charset="0"/>
              </a:defRPr>
            </a:lvl3pPr>
            <a:lvl4pPr marL="1600200" indent="-228600" eaLnBrk="0" hangingPunct="0">
              <a:defRPr sz="2800">
                <a:solidFill>
                  <a:schemeClr val="tx1"/>
                </a:solidFill>
                <a:latin typeface="Times New Roman" pitchFamily="18" charset="0"/>
                <a:cs typeface="Arial" pitchFamily="34" charset="0"/>
              </a:defRPr>
            </a:lvl4pPr>
            <a:lvl5pPr marL="2057400" indent="-228600" eaLnBrk="0" hangingPunct="0">
              <a:defRPr sz="28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8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8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8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800">
                <a:solidFill>
                  <a:schemeClr val="tx1"/>
                </a:solidFill>
                <a:latin typeface="Times New Roman" pitchFamily="18" charset="0"/>
                <a:cs typeface="Arial" pitchFamily="34" charset="0"/>
              </a:defRPr>
            </a:lvl9pPr>
          </a:lstStyle>
          <a:p>
            <a:pPr algn="r">
              <a:spcBef>
                <a:spcPct val="50000"/>
              </a:spcBef>
              <a:defRPr/>
            </a:pPr>
            <a:fld id="{B667D693-BA92-4F41-9160-FDA6E127D8D8}" type="slidenum">
              <a:rPr lang="en-US" sz="2400" baseline="-25000" smtClean="0">
                <a:solidFill>
                  <a:schemeClr val="bg1"/>
                </a:solidFill>
                <a:latin typeface="Verdana" pitchFamily="34" charset="0"/>
              </a:rPr>
              <a:pPr algn="r">
                <a:spcBef>
                  <a:spcPct val="50000"/>
                </a:spcBef>
                <a:defRPr/>
              </a:pPr>
              <a:t>‹#›</a:t>
            </a:fld>
            <a:endParaRPr lang="en-US" sz="2400" baseline="-25000" smtClean="0"/>
          </a:p>
        </p:txBody>
      </p:sp>
      <p:pic>
        <p:nvPicPr>
          <p:cNvPr id="4103" name="Picture 7" descr="logo_u"/>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30238" y="506413"/>
            <a:ext cx="79375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8" descr="logo_ua"/>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30238" y="6219825"/>
            <a:ext cx="285115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05" r:id="rId1"/>
    <p:sldLayoutId id="2147483993" r:id="rId2"/>
    <p:sldLayoutId id="2147483994" r:id="rId3"/>
    <p:sldLayoutId id="2147483995" r:id="rId4"/>
    <p:sldLayoutId id="2147483996" r:id="rId5"/>
    <p:sldLayoutId id="2147483997" r:id="rId6"/>
    <p:sldLayoutId id="2147483998" r:id="rId7"/>
    <p:sldLayoutId id="2147483999" r:id="rId8"/>
    <p:sldLayoutId id="2147484000" r:id="rId9"/>
    <p:sldLayoutId id="2147484001" r:id="rId10"/>
    <p:sldLayoutId id="2147484002" r:id="rId11"/>
  </p:sldLayoutIdLst>
  <p:transition>
    <p:fade/>
  </p:transition>
  <p:timing>
    <p:tnLst>
      <p:par>
        <p:cTn id="1" dur="indefinite" restart="never" nodeType="tmRoot"/>
      </p:par>
    </p:tnLst>
  </p:timing>
  <p:txStyles>
    <p:titleStyle>
      <a:lvl1pPr algn="r" rtl="0" eaLnBrk="0" fontAlgn="base" hangingPunct="0">
        <a:spcBef>
          <a:spcPct val="0"/>
        </a:spcBef>
        <a:spcAft>
          <a:spcPct val="0"/>
        </a:spcAft>
        <a:defRPr sz="3500">
          <a:solidFill>
            <a:srgbClr val="003D62"/>
          </a:solidFill>
          <a:latin typeface="+mj-lt"/>
          <a:ea typeface="+mj-ea"/>
          <a:cs typeface="+mj-cs"/>
        </a:defRPr>
      </a:lvl1pPr>
      <a:lvl2pPr algn="r" rtl="0" eaLnBrk="0" fontAlgn="base" hangingPunct="0">
        <a:spcBef>
          <a:spcPct val="0"/>
        </a:spcBef>
        <a:spcAft>
          <a:spcPct val="0"/>
        </a:spcAft>
        <a:defRPr sz="3500">
          <a:solidFill>
            <a:srgbClr val="003D62"/>
          </a:solidFill>
          <a:latin typeface="Verdana" pitchFamily="34" charset="0"/>
        </a:defRPr>
      </a:lvl2pPr>
      <a:lvl3pPr algn="r" rtl="0" eaLnBrk="0" fontAlgn="base" hangingPunct="0">
        <a:spcBef>
          <a:spcPct val="0"/>
        </a:spcBef>
        <a:spcAft>
          <a:spcPct val="0"/>
        </a:spcAft>
        <a:defRPr sz="3500">
          <a:solidFill>
            <a:srgbClr val="003D62"/>
          </a:solidFill>
          <a:latin typeface="Verdana" pitchFamily="34" charset="0"/>
        </a:defRPr>
      </a:lvl3pPr>
      <a:lvl4pPr algn="r" rtl="0" eaLnBrk="0" fontAlgn="base" hangingPunct="0">
        <a:spcBef>
          <a:spcPct val="0"/>
        </a:spcBef>
        <a:spcAft>
          <a:spcPct val="0"/>
        </a:spcAft>
        <a:defRPr sz="3500">
          <a:solidFill>
            <a:srgbClr val="003D62"/>
          </a:solidFill>
          <a:latin typeface="Verdana" pitchFamily="34" charset="0"/>
        </a:defRPr>
      </a:lvl4pPr>
      <a:lvl5pPr algn="r" rtl="0" eaLnBrk="0" fontAlgn="base" hangingPunct="0">
        <a:spcBef>
          <a:spcPct val="0"/>
        </a:spcBef>
        <a:spcAft>
          <a:spcPct val="0"/>
        </a:spcAft>
        <a:defRPr sz="3500">
          <a:solidFill>
            <a:srgbClr val="003D62"/>
          </a:solidFill>
          <a:latin typeface="Verdana" pitchFamily="34" charset="0"/>
        </a:defRPr>
      </a:lvl5pPr>
      <a:lvl6pPr marL="457200" algn="r" rtl="0" eaLnBrk="0" fontAlgn="base" hangingPunct="0">
        <a:spcBef>
          <a:spcPct val="0"/>
        </a:spcBef>
        <a:spcAft>
          <a:spcPct val="0"/>
        </a:spcAft>
        <a:defRPr sz="3500">
          <a:solidFill>
            <a:srgbClr val="003D62"/>
          </a:solidFill>
          <a:latin typeface="Verdana" pitchFamily="34" charset="0"/>
        </a:defRPr>
      </a:lvl6pPr>
      <a:lvl7pPr marL="914400" algn="r" rtl="0" eaLnBrk="0" fontAlgn="base" hangingPunct="0">
        <a:spcBef>
          <a:spcPct val="0"/>
        </a:spcBef>
        <a:spcAft>
          <a:spcPct val="0"/>
        </a:spcAft>
        <a:defRPr sz="3500">
          <a:solidFill>
            <a:srgbClr val="003D62"/>
          </a:solidFill>
          <a:latin typeface="Verdana" pitchFamily="34" charset="0"/>
        </a:defRPr>
      </a:lvl7pPr>
      <a:lvl8pPr marL="1371600" algn="r" rtl="0" eaLnBrk="0" fontAlgn="base" hangingPunct="0">
        <a:spcBef>
          <a:spcPct val="0"/>
        </a:spcBef>
        <a:spcAft>
          <a:spcPct val="0"/>
        </a:spcAft>
        <a:defRPr sz="3500">
          <a:solidFill>
            <a:srgbClr val="003D62"/>
          </a:solidFill>
          <a:latin typeface="Verdana" pitchFamily="34" charset="0"/>
        </a:defRPr>
      </a:lvl8pPr>
      <a:lvl9pPr marL="1828800" algn="r" rtl="0" eaLnBrk="0" fontAlgn="base" hangingPunct="0">
        <a:spcBef>
          <a:spcPct val="0"/>
        </a:spcBef>
        <a:spcAft>
          <a:spcPct val="0"/>
        </a:spcAft>
        <a:defRPr sz="3500">
          <a:solidFill>
            <a:srgbClr val="003D62"/>
          </a:solidFill>
          <a:latin typeface="Verdana" pitchFamily="34" charset="0"/>
        </a:defRPr>
      </a:lvl9pPr>
    </p:titleStyle>
    <p:bodyStyle>
      <a:lvl1pPr marL="342900" indent="-342900" algn="l" rtl="0" eaLnBrk="0" fontAlgn="base" hangingPunct="0">
        <a:spcBef>
          <a:spcPct val="20000"/>
        </a:spcBef>
        <a:spcAft>
          <a:spcPct val="0"/>
        </a:spcAft>
        <a:buChar char="•"/>
        <a:defRPr sz="2500">
          <a:solidFill>
            <a:srgbClr val="003D62"/>
          </a:solidFill>
          <a:latin typeface="+mn-lt"/>
          <a:ea typeface="+mn-ea"/>
          <a:cs typeface="+mn-cs"/>
        </a:defRPr>
      </a:lvl1pPr>
      <a:lvl2pPr marL="742950" indent="-285750" algn="l" rtl="0" eaLnBrk="0" fontAlgn="base" hangingPunct="0">
        <a:spcBef>
          <a:spcPct val="20000"/>
        </a:spcBef>
        <a:spcAft>
          <a:spcPct val="0"/>
        </a:spcAft>
        <a:buChar char="-"/>
        <a:defRPr sz="2200">
          <a:solidFill>
            <a:srgbClr val="003D62"/>
          </a:solidFill>
          <a:latin typeface="+mn-lt"/>
        </a:defRPr>
      </a:lvl2pPr>
      <a:lvl3pPr marL="1143000" indent="-228600" algn="l" rtl="0" eaLnBrk="0" fontAlgn="base" hangingPunct="0">
        <a:spcBef>
          <a:spcPct val="20000"/>
        </a:spcBef>
        <a:spcAft>
          <a:spcPct val="0"/>
        </a:spcAft>
        <a:buChar char="•"/>
        <a:defRPr>
          <a:solidFill>
            <a:srgbClr val="003D62"/>
          </a:solidFill>
          <a:latin typeface="+mn-lt"/>
        </a:defRPr>
      </a:lvl3pPr>
      <a:lvl4pPr marL="1600200" indent="-228600" algn="l" rtl="0" eaLnBrk="0" fontAlgn="base" hangingPunct="0">
        <a:spcBef>
          <a:spcPct val="20000"/>
        </a:spcBef>
        <a:spcAft>
          <a:spcPct val="0"/>
        </a:spcAft>
        <a:buChar char="-"/>
        <a:defRPr sz="1600">
          <a:solidFill>
            <a:srgbClr val="003D62"/>
          </a:solidFill>
          <a:latin typeface="+mn-lt"/>
        </a:defRPr>
      </a:lvl4pPr>
      <a:lvl5pPr marL="2057400" indent="-228600" algn="l" rtl="0" eaLnBrk="0" fontAlgn="base" hangingPunct="0">
        <a:spcBef>
          <a:spcPct val="20000"/>
        </a:spcBef>
        <a:spcAft>
          <a:spcPct val="0"/>
        </a:spcAft>
        <a:buChar char="»"/>
        <a:defRPr sz="1600">
          <a:solidFill>
            <a:srgbClr val="003D62"/>
          </a:solidFill>
          <a:latin typeface="+mn-lt"/>
        </a:defRPr>
      </a:lvl5pPr>
      <a:lvl6pPr marL="2514600" indent="-228600" algn="l" rtl="0" eaLnBrk="0" fontAlgn="base" hangingPunct="0">
        <a:spcBef>
          <a:spcPct val="20000"/>
        </a:spcBef>
        <a:spcAft>
          <a:spcPct val="0"/>
        </a:spcAft>
        <a:buChar char="»"/>
        <a:defRPr sz="1600">
          <a:solidFill>
            <a:srgbClr val="003D62"/>
          </a:solidFill>
          <a:latin typeface="+mn-lt"/>
        </a:defRPr>
      </a:lvl6pPr>
      <a:lvl7pPr marL="2971800" indent="-228600" algn="l" rtl="0" eaLnBrk="0" fontAlgn="base" hangingPunct="0">
        <a:spcBef>
          <a:spcPct val="20000"/>
        </a:spcBef>
        <a:spcAft>
          <a:spcPct val="0"/>
        </a:spcAft>
        <a:buChar char="»"/>
        <a:defRPr sz="1600">
          <a:solidFill>
            <a:srgbClr val="003D62"/>
          </a:solidFill>
          <a:latin typeface="+mn-lt"/>
        </a:defRPr>
      </a:lvl7pPr>
      <a:lvl8pPr marL="3429000" indent="-228600" algn="l" rtl="0" eaLnBrk="0" fontAlgn="base" hangingPunct="0">
        <a:spcBef>
          <a:spcPct val="20000"/>
        </a:spcBef>
        <a:spcAft>
          <a:spcPct val="0"/>
        </a:spcAft>
        <a:buChar char="»"/>
        <a:defRPr sz="1600">
          <a:solidFill>
            <a:srgbClr val="003D62"/>
          </a:solidFill>
          <a:latin typeface="+mn-lt"/>
        </a:defRPr>
      </a:lvl8pPr>
      <a:lvl9pPr marL="3886200" indent="-228600" algn="l" rtl="0" eaLnBrk="0" fontAlgn="base" hangingPunct="0">
        <a:spcBef>
          <a:spcPct val="20000"/>
        </a:spcBef>
        <a:spcAft>
          <a:spcPct val="0"/>
        </a:spcAft>
        <a:buChar char="»"/>
        <a:defRPr sz="1600">
          <a:solidFill>
            <a:srgbClr val="003D62"/>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33413" y="1390650"/>
            <a:ext cx="7870825" cy="1181101"/>
          </a:xfrm>
        </p:spPr>
        <p:txBody>
          <a:bodyPr/>
          <a:lstStyle/>
          <a:p>
            <a:pPr algn="ctr"/>
            <a:r>
              <a:rPr lang="nl-BE" sz="2400" i="1" dirty="0" smtClean="0"/>
              <a:t>De </a:t>
            </a:r>
            <a:r>
              <a:rPr lang="nl-BE" sz="2400" i="1" dirty="0"/>
              <a:t>regeling inzake psychosociale </a:t>
            </a:r>
            <a:r>
              <a:rPr lang="nl-BE" sz="2400" i="1" dirty="0" smtClean="0"/>
              <a:t>risico's op het werk</a:t>
            </a:r>
            <a:br>
              <a:rPr lang="nl-BE" sz="2400" i="1" dirty="0" smtClean="0"/>
            </a:br>
            <a:r>
              <a:rPr lang="nl-BE" sz="2000" i="1" dirty="0" smtClean="0"/>
              <a:t/>
            </a:r>
            <a:br>
              <a:rPr lang="nl-BE" sz="2000" i="1" dirty="0" smtClean="0"/>
            </a:br>
            <a:endParaRPr lang="nl-BE" sz="2000" dirty="0"/>
          </a:p>
        </p:txBody>
      </p:sp>
      <p:sp>
        <p:nvSpPr>
          <p:cNvPr id="3" name="Ondertitel 2"/>
          <p:cNvSpPr>
            <a:spLocks noGrp="1"/>
          </p:cNvSpPr>
          <p:nvPr>
            <p:ph type="subTitle" idx="1"/>
          </p:nvPr>
        </p:nvSpPr>
        <p:spPr>
          <a:xfrm>
            <a:off x="633413" y="4933949"/>
            <a:ext cx="7870825" cy="1123951"/>
          </a:xfrm>
        </p:spPr>
        <p:txBody>
          <a:bodyPr/>
          <a:lstStyle/>
          <a:p>
            <a:pPr algn="ctr"/>
            <a:r>
              <a:rPr lang="en-US" altLang="nl-BE" sz="1600" b="1" dirty="0" smtClean="0">
                <a:solidFill>
                  <a:srgbClr val="001848"/>
                </a:solidFill>
              </a:rPr>
              <a:t>16 </a:t>
            </a:r>
            <a:r>
              <a:rPr lang="en-US" altLang="nl-BE" sz="1600" b="1" smtClean="0">
                <a:solidFill>
                  <a:srgbClr val="001848"/>
                </a:solidFill>
              </a:rPr>
              <a:t>mei </a:t>
            </a:r>
            <a:r>
              <a:rPr lang="en-US" altLang="nl-BE" sz="1600" b="1" dirty="0" smtClean="0">
                <a:solidFill>
                  <a:srgbClr val="001848"/>
                </a:solidFill>
              </a:rPr>
              <a:t>2017</a:t>
            </a:r>
          </a:p>
          <a:p>
            <a:endParaRPr lang="en-US" altLang="nl-BE" sz="1600" i="1" dirty="0" smtClean="0">
              <a:solidFill>
                <a:srgbClr val="A50021"/>
              </a:solidFill>
            </a:endParaRPr>
          </a:p>
          <a:p>
            <a:pPr algn="ctr"/>
            <a:r>
              <a:rPr lang="nl-BE" sz="1600" dirty="0" smtClean="0"/>
              <a:t>Ilse Van </a:t>
            </a:r>
            <a:r>
              <a:rPr lang="nl-BE" sz="1600" dirty="0" err="1" smtClean="0"/>
              <a:t>Puyvelde</a:t>
            </a:r>
            <a:endParaRPr lang="nl-BE" sz="16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05075" y="2305050"/>
            <a:ext cx="3924300" cy="2486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9148277"/>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1466850"/>
            <a:ext cx="7870825" cy="714375"/>
          </a:xfrm>
        </p:spPr>
        <p:txBody>
          <a:bodyPr/>
          <a:lstStyle/>
          <a:p>
            <a:pPr marL="0" indent="0">
              <a:defRPr/>
            </a:pPr>
            <a:r>
              <a:rPr lang="en-US" altLang="nl-BE" sz="2800" dirty="0" smtClean="0"/>
              <a:t/>
            </a:r>
            <a:br>
              <a:rPr lang="en-US" altLang="nl-BE" sz="2800" dirty="0" smtClean="0"/>
            </a:br>
            <a:r>
              <a:rPr lang="en-US" altLang="nl-BE" sz="2800" dirty="0"/>
              <a:t/>
            </a:r>
            <a:br>
              <a:rPr lang="en-US" altLang="nl-BE" sz="2800" dirty="0"/>
            </a:br>
            <a:r>
              <a:rPr lang="en-US" altLang="nl-BE" sz="2800" dirty="0"/>
              <a:t>2</a:t>
            </a:r>
            <a:r>
              <a:rPr lang="en-US" altLang="nl-BE" sz="2800" dirty="0" smtClean="0"/>
              <a:t>. </a:t>
            </a:r>
            <a:r>
              <a:rPr lang="en-US" altLang="nl-BE" sz="2800" dirty="0" err="1" smtClean="0"/>
              <a:t>Begripsomschrijving</a:t>
            </a: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33413" y="2457450"/>
            <a:ext cx="7870825" cy="3790950"/>
          </a:xfrm>
        </p:spPr>
        <p:txBody>
          <a:bodyPr/>
          <a:lstStyle/>
          <a:p>
            <a:pPr marL="0" indent="0" algn="just">
              <a:buNone/>
            </a:pPr>
            <a:r>
              <a:rPr lang="nl-BE" sz="1600" dirty="0" smtClean="0"/>
              <a:t>“ (…) Deze </a:t>
            </a:r>
            <a:r>
              <a:rPr lang="nl-BE" sz="1600" dirty="0"/>
              <a:t>gedragingen kunnen inzonderheid verband houden met </a:t>
            </a:r>
            <a:r>
              <a:rPr lang="nl-BE" sz="1600" dirty="0" smtClean="0"/>
              <a:t>leeftijd</a:t>
            </a:r>
            <a:r>
              <a:rPr lang="nl-BE" sz="1600" dirty="0"/>
              <a:t>, burgerlijke staat, geboorte, vermogen, geloof of levensbeschouwing, politieke overtuiging, syndicale overtuiging, taal, huidige of toekomstige gezondheidstoestand, een handicap, een fysieke of genetische eigenschap, sociale afkomst, nationaliteit, zogenaamd ras, huidskleur, afkomst, nationale of etnische afstamming, geslacht, seksuele geaardheid, genderidentiteit en </a:t>
            </a:r>
            <a:r>
              <a:rPr lang="nl-BE" sz="1600" dirty="0" smtClean="0"/>
              <a:t>genderexpressie.”</a:t>
            </a:r>
          </a:p>
          <a:p>
            <a:pPr marL="0" indent="0">
              <a:buNone/>
            </a:pPr>
            <a:endParaRPr lang="nl-BE" sz="1600" dirty="0"/>
          </a:p>
          <a:p>
            <a:pPr marL="0" indent="0">
              <a:buNone/>
            </a:pPr>
            <a:r>
              <a:rPr lang="nl-BE" sz="1600" dirty="0" smtClean="0"/>
              <a:t>	</a:t>
            </a:r>
            <a:r>
              <a:rPr lang="nl-BE" sz="1800" dirty="0" smtClean="0">
                <a:sym typeface="Wingdings" panose="05000000000000000000" pitchFamily="2" charset="2"/>
              </a:rPr>
              <a:t> lijst discriminatiegronden - ingevoerd in 2007 - werd 	in 2014 uitgebreid</a:t>
            </a:r>
            <a:endParaRPr lang="nl-BE" sz="1800" dirty="0"/>
          </a:p>
        </p:txBody>
      </p:sp>
    </p:spTree>
    <p:extLst>
      <p:ext uri="{BB962C8B-B14F-4D97-AF65-F5344CB8AC3E}">
        <p14:creationId xmlns:p14="http://schemas.microsoft.com/office/powerpoint/2010/main" val="399661848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1466850"/>
            <a:ext cx="7870825" cy="714375"/>
          </a:xfrm>
        </p:spPr>
        <p:txBody>
          <a:bodyPr/>
          <a:lstStyle/>
          <a:p>
            <a:pPr marL="0" indent="0">
              <a:defRPr/>
            </a:pPr>
            <a:r>
              <a:rPr lang="en-US" altLang="nl-BE" sz="2800" dirty="0" smtClean="0"/>
              <a:t/>
            </a:r>
            <a:br>
              <a:rPr lang="en-US" altLang="nl-BE" sz="2800" dirty="0" smtClean="0"/>
            </a:br>
            <a:r>
              <a:rPr lang="en-US" altLang="nl-BE" sz="2800" dirty="0"/>
              <a:t/>
            </a:r>
            <a:br>
              <a:rPr lang="en-US" altLang="nl-BE" sz="2800" dirty="0"/>
            </a:br>
            <a:r>
              <a:rPr lang="en-US" altLang="nl-BE" sz="2800" dirty="0"/>
              <a:t>2</a:t>
            </a:r>
            <a:r>
              <a:rPr lang="en-US" altLang="nl-BE" sz="2800" dirty="0" smtClean="0"/>
              <a:t>. </a:t>
            </a:r>
            <a:r>
              <a:rPr lang="en-US" altLang="nl-BE" sz="2800" dirty="0" err="1" smtClean="0"/>
              <a:t>Begripsomschrijving</a:t>
            </a: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33413" y="2466974"/>
            <a:ext cx="7870825" cy="3781425"/>
          </a:xfrm>
        </p:spPr>
        <p:txBody>
          <a:bodyPr/>
          <a:lstStyle/>
          <a:p>
            <a:r>
              <a:rPr lang="nl-BE" sz="2000" dirty="0"/>
              <a:t>ongewenst seksueel gedrag op het werk (art.32</a:t>
            </a:r>
            <a:r>
              <a:rPr lang="nl-BE" sz="2000" i="1" dirty="0"/>
              <a:t>ter, </a:t>
            </a:r>
            <a:r>
              <a:rPr lang="nl-BE" sz="2000" dirty="0" smtClean="0"/>
              <a:t>3° </a:t>
            </a:r>
            <a:r>
              <a:rPr lang="nl-BE" sz="2000" dirty="0"/>
              <a:t>Welzijnswet): </a:t>
            </a:r>
            <a:endParaRPr lang="nl-BE" sz="2000" b="1" dirty="0"/>
          </a:p>
          <a:p>
            <a:endParaRPr lang="nl-BE" sz="1600" dirty="0" smtClean="0"/>
          </a:p>
          <a:p>
            <a:pPr marL="0" indent="0">
              <a:buNone/>
            </a:pPr>
            <a:r>
              <a:rPr lang="nl-BE" sz="1600" dirty="0" smtClean="0"/>
              <a:t>elke </a:t>
            </a:r>
            <a:r>
              <a:rPr lang="nl-BE" sz="1600" dirty="0"/>
              <a:t>vorm van ongewenst verbaal, non-verbaal of lichamelijk gedrag met een seksuele connotatie dat </a:t>
            </a:r>
            <a:r>
              <a:rPr lang="nl-BE" sz="1600" i="1" dirty="0"/>
              <a:t>als doel of gevolg heeft </a:t>
            </a:r>
            <a:r>
              <a:rPr lang="nl-BE" sz="1600" dirty="0"/>
              <a:t>dat de waardigheid van een persoon wordt aangetast of een bedreigende, vijandige, beledigende, vernederende of kwetsende omgeving wordt gecreëerd</a:t>
            </a:r>
          </a:p>
        </p:txBody>
      </p:sp>
    </p:spTree>
    <p:extLst>
      <p:ext uri="{BB962C8B-B14F-4D97-AF65-F5344CB8AC3E}">
        <p14:creationId xmlns:p14="http://schemas.microsoft.com/office/powerpoint/2010/main" val="4099143698"/>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1466850"/>
            <a:ext cx="7870825" cy="714375"/>
          </a:xfrm>
        </p:spPr>
        <p:txBody>
          <a:bodyPr/>
          <a:lstStyle/>
          <a:p>
            <a:pPr marL="0" indent="0">
              <a:defRPr/>
            </a:pPr>
            <a:r>
              <a:rPr lang="en-US" altLang="nl-BE" sz="2800" dirty="0" smtClean="0"/>
              <a:t/>
            </a:r>
            <a:br>
              <a:rPr lang="en-US" altLang="nl-BE" sz="2800" dirty="0" smtClean="0"/>
            </a:br>
            <a:r>
              <a:rPr lang="en-US" altLang="nl-BE" sz="2800" dirty="0"/>
              <a:t/>
            </a:r>
            <a:br>
              <a:rPr lang="en-US" altLang="nl-BE" sz="2800" dirty="0"/>
            </a:br>
            <a:r>
              <a:rPr lang="en-US" altLang="nl-BE" sz="2800" dirty="0"/>
              <a:t>2</a:t>
            </a:r>
            <a:r>
              <a:rPr lang="en-US" altLang="nl-BE" sz="2800" dirty="0" smtClean="0"/>
              <a:t>. </a:t>
            </a:r>
            <a:r>
              <a:rPr lang="en-US" altLang="nl-BE" sz="2800" dirty="0" err="1" smtClean="0"/>
              <a:t>Begripsomschrijving</a:t>
            </a: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33413" y="2466974"/>
            <a:ext cx="7870825" cy="3781425"/>
          </a:xfrm>
        </p:spPr>
        <p:txBody>
          <a:bodyPr/>
          <a:lstStyle/>
          <a:p>
            <a:r>
              <a:rPr lang="nl-BE" sz="2000" dirty="0" smtClean="0"/>
              <a:t>‘burn-out’, ‘stress’, ‘conflicten’ op het werk</a:t>
            </a:r>
          </a:p>
          <a:p>
            <a:pPr marL="0" indent="0">
              <a:buNone/>
            </a:pPr>
            <a:endParaRPr lang="nl-BE" sz="2000" dirty="0"/>
          </a:p>
          <a:p>
            <a:pPr>
              <a:buFontTx/>
              <a:buChar char="-"/>
            </a:pPr>
            <a:r>
              <a:rPr lang="nl-BE" sz="1800" dirty="0" smtClean="0"/>
              <a:t>vermeld in welzijnswetgeving (bv. stress in nieuwe titel </a:t>
            </a:r>
            <a:r>
              <a:rPr lang="nl-BE" sz="1800" dirty="0" err="1" smtClean="0"/>
              <a:t>V</a:t>
            </a:r>
            <a:r>
              <a:rPr lang="nl-BE" sz="1800" i="1" dirty="0" err="1" smtClean="0"/>
              <a:t>bis</a:t>
            </a:r>
            <a:r>
              <a:rPr lang="nl-BE" sz="1800" dirty="0" smtClean="0"/>
              <a:t> Welzijnswet en art.32/2, §1 Welzijnswet; stress, burn-out en conflicten verbonden aan het werk in art.3, tweede lid KB Psychosociale risico’s)</a:t>
            </a:r>
          </a:p>
          <a:p>
            <a:pPr marL="0" indent="0">
              <a:buNone/>
            </a:pPr>
            <a:endParaRPr lang="nl-BE" sz="1800" dirty="0" smtClean="0"/>
          </a:p>
          <a:p>
            <a:pPr>
              <a:buFontTx/>
              <a:buChar char="-"/>
            </a:pPr>
            <a:r>
              <a:rPr lang="nl-BE" sz="1800" dirty="0" smtClean="0"/>
              <a:t>… maar er niet in gedefinieerd!</a:t>
            </a:r>
          </a:p>
        </p:txBody>
      </p:sp>
    </p:spTree>
    <p:extLst>
      <p:ext uri="{BB962C8B-B14F-4D97-AF65-F5344CB8AC3E}">
        <p14:creationId xmlns:p14="http://schemas.microsoft.com/office/powerpoint/2010/main" val="4105529087"/>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1466850"/>
            <a:ext cx="7870825" cy="714375"/>
          </a:xfrm>
        </p:spPr>
        <p:txBody>
          <a:bodyPr/>
          <a:lstStyle/>
          <a:p>
            <a:pPr marL="0" indent="0">
              <a:defRPr/>
            </a:pPr>
            <a:r>
              <a:rPr lang="en-US" altLang="nl-BE" sz="2800" dirty="0" smtClean="0"/>
              <a:t/>
            </a:r>
            <a:br>
              <a:rPr lang="en-US" altLang="nl-BE" sz="2800" dirty="0" smtClean="0"/>
            </a:br>
            <a:r>
              <a:rPr lang="en-US" altLang="nl-BE" sz="2800" dirty="0"/>
              <a:t/>
            </a:r>
            <a:br>
              <a:rPr lang="en-US" altLang="nl-BE" sz="2800" dirty="0"/>
            </a:br>
            <a:r>
              <a:rPr lang="en-US" altLang="nl-BE" sz="2800" dirty="0"/>
              <a:t>2</a:t>
            </a:r>
            <a:r>
              <a:rPr lang="en-US" altLang="nl-BE" sz="2800" dirty="0" smtClean="0"/>
              <a:t>. </a:t>
            </a:r>
            <a:r>
              <a:rPr lang="en-US" altLang="nl-BE" sz="2800" dirty="0" err="1" smtClean="0"/>
              <a:t>Begripsomschrijving</a:t>
            </a: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33413" y="2466974"/>
            <a:ext cx="7870825" cy="3781425"/>
          </a:xfrm>
        </p:spPr>
        <p:txBody>
          <a:bodyPr/>
          <a:lstStyle/>
          <a:p>
            <a:pPr>
              <a:buFontTx/>
              <a:buChar char="-"/>
            </a:pPr>
            <a:r>
              <a:rPr lang="nl-BE" sz="1800" dirty="0" smtClean="0"/>
              <a:t>‘Stress’ nochtans wél omschreven in CAO nr.72:</a:t>
            </a:r>
          </a:p>
          <a:p>
            <a:pPr>
              <a:buFontTx/>
              <a:buChar char="-"/>
            </a:pPr>
            <a:endParaRPr lang="nl-BE" sz="800" dirty="0" smtClean="0"/>
          </a:p>
          <a:p>
            <a:pPr marL="0" indent="0">
              <a:buNone/>
            </a:pPr>
            <a:r>
              <a:rPr lang="nl-BE" sz="1800" dirty="0"/>
              <a:t>‘door een groep van werknemers als negatief ervaren toestand die gepaard gaat met klachten of disfunctioneren in lichamelijk, psychisch en/of sociaal opzicht en die het gevolg is van het feit dat werknemers niet in staat zijn om aan de eisen en verwachtingen </a:t>
            </a:r>
            <a:r>
              <a:rPr lang="nl-BE" sz="1800" dirty="0" smtClean="0"/>
              <a:t>  die </a:t>
            </a:r>
            <a:r>
              <a:rPr lang="nl-BE" sz="1800" dirty="0"/>
              <a:t>hen vanuit de werksituatie gesteld worden te </a:t>
            </a:r>
            <a:r>
              <a:rPr lang="nl-BE" sz="1800" dirty="0" smtClean="0"/>
              <a:t>voldoen’</a:t>
            </a:r>
          </a:p>
          <a:p>
            <a:pPr marL="0" indent="0">
              <a:buNone/>
            </a:pPr>
            <a:endParaRPr lang="nl-BE" sz="1800" dirty="0"/>
          </a:p>
          <a:p>
            <a:pPr marL="0" indent="0">
              <a:buNone/>
            </a:pPr>
            <a:r>
              <a:rPr lang="nl-BE" sz="1800" dirty="0" smtClean="0"/>
              <a:t>- ‘Burn-out’: niet omschreven in sociaalrechtelijke regelgeving</a:t>
            </a:r>
          </a:p>
          <a:p>
            <a:pPr marL="0" indent="0">
              <a:buNone/>
            </a:pPr>
            <a:r>
              <a:rPr lang="nl-BE" sz="1800" dirty="0"/>
              <a:t>	</a:t>
            </a:r>
            <a:r>
              <a:rPr lang="nl-BE" sz="1800" dirty="0" smtClean="0">
                <a:sym typeface="Wingdings" panose="05000000000000000000" pitchFamily="2" charset="2"/>
              </a:rPr>
              <a:t> globaal genomen: ‘</a:t>
            </a:r>
            <a:r>
              <a:rPr lang="nl-BE" sz="1800" dirty="0" smtClean="0"/>
              <a:t>een </a:t>
            </a:r>
            <a:r>
              <a:rPr lang="nl-BE" sz="1800" dirty="0"/>
              <a:t>toestand van geestelijke </a:t>
            </a:r>
            <a:r>
              <a:rPr lang="nl-BE" sz="1800" dirty="0" smtClean="0"/>
              <a:t>	uitputting </a:t>
            </a:r>
            <a:r>
              <a:rPr lang="nl-BE" sz="1800" dirty="0"/>
              <a:t>ten gevolge van langdurige stress</a:t>
            </a:r>
            <a:r>
              <a:rPr lang="nl-BE" sz="1800" dirty="0" smtClean="0"/>
              <a:t>’ (van </a:t>
            </a:r>
            <a:r>
              <a:rPr lang="nl-BE" sz="1800" dirty="0" err="1" smtClean="0"/>
              <a:t>Dale</a:t>
            </a:r>
            <a:r>
              <a:rPr lang="nl-BE" sz="1800" dirty="0" smtClean="0"/>
              <a:t>)</a:t>
            </a:r>
          </a:p>
        </p:txBody>
      </p:sp>
    </p:spTree>
    <p:extLst>
      <p:ext uri="{BB962C8B-B14F-4D97-AF65-F5344CB8AC3E}">
        <p14:creationId xmlns:p14="http://schemas.microsoft.com/office/powerpoint/2010/main" val="2997724016"/>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ltLang="nl-BE" sz="2800" dirty="0" smtClean="0"/>
              <a:t>2. </a:t>
            </a:r>
            <a:r>
              <a:rPr lang="en-US" altLang="nl-BE" sz="2800" dirty="0" err="1" smtClean="0"/>
              <a:t>Begripsomschrijving</a:t>
            </a:r>
            <a:endParaRPr lang="nl-BE" sz="2800" dirty="0"/>
          </a:p>
        </p:txBody>
      </p:sp>
      <p:sp>
        <p:nvSpPr>
          <p:cNvPr id="3" name="Tijdelijke aanduiding voor inhoud 2"/>
          <p:cNvSpPr>
            <a:spLocks noGrp="1"/>
          </p:cNvSpPr>
          <p:nvPr>
            <p:ph idx="1"/>
          </p:nvPr>
        </p:nvSpPr>
        <p:spPr>
          <a:xfrm>
            <a:off x="714374" y="2000250"/>
            <a:ext cx="7789863" cy="3965575"/>
          </a:xfrm>
        </p:spPr>
        <p:txBody>
          <a:bodyPr/>
          <a:lstStyle/>
          <a:p>
            <a:r>
              <a:rPr lang="nl-BE" sz="1400" dirty="0" smtClean="0"/>
              <a:t>Vanwege een overbelasting op het werk, vaak gepaard gaande met een persoonlijke kwetsbaarheid en/of problemen in de privésfeer, kan er geen energie meer opgebracht worden om bepaalde cognitieve en emotionele processen te regelen.</a:t>
            </a:r>
          </a:p>
          <a:p>
            <a:r>
              <a:rPr lang="nl-BE" sz="1400" dirty="0" smtClean="0"/>
              <a:t>Dit verlies van controle in samenwerking met de uitputting leidt tot een </a:t>
            </a:r>
            <a:r>
              <a:rPr lang="nl-BE" sz="1400" dirty="0" err="1" smtClean="0"/>
              <a:t>zelfbeschermingsreactie</a:t>
            </a:r>
            <a:r>
              <a:rPr lang="nl-BE" sz="1400" dirty="0" smtClean="0"/>
              <a:t>, waarbij er mentaal afstand genomen wordt van de uitputtingsbron (bij </a:t>
            </a:r>
            <a:r>
              <a:rPr lang="nl-BE" sz="1400" dirty="0" err="1" smtClean="0"/>
              <a:t>burn-out</a:t>
            </a:r>
            <a:r>
              <a:rPr lang="nl-BE" sz="1400" dirty="0" smtClean="0"/>
              <a:t>: het werk). Het gaat hier vooral om een negatieve attitude, bijv. in de vorm van cynisme. Al kan deze attitude zich ook uiten in het fysiek afstand nemen van het werk (bijv. door contact te ontwijken met collega’s).</a:t>
            </a:r>
          </a:p>
          <a:p>
            <a:r>
              <a:rPr lang="nl-BE" sz="1400" dirty="0" smtClean="0"/>
              <a:t>Door het controleverlies geraakt men bovendien in een depressieve stemming. Deze stemming is dus het gevolg van een gevoelsmatige reactie en is niet gelijk aan een depressie in de zin van een op zichzelf staande psychische stoornis.</a:t>
            </a:r>
          </a:p>
          <a:p>
            <a:r>
              <a:rPr lang="nl-BE" sz="1400" dirty="0" smtClean="0"/>
              <a:t>Spanningsklachten (‘stress’) worden gezien als onderliggende symptomen en kunnen worden gebruikt om een meer volledig beeld van </a:t>
            </a:r>
            <a:r>
              <a:rPr lang="nl-BE" sz="1400" dirty="0" err="1" smtClean="0"/>
              <a:t>burn-out</a:t>
            </a:r>
            <a:r>
              <a:rPr lang="nl-BE" sz="1400" dirty="0" smtClean="0"/>
              <a:t> te krijgen. Zij zijn vaak de eerste reden waarom men hulp zoekt en kunnen een voorbode zijn van </a:t>
            </a:r>
            <a:r>
              <a:rPr lang="nl-BE" sz="1400" dirty="0" err="1" smtClean="0"/>
              <a:t>burn-out</a:t>
            </a:r>
            <a:r>
              <a:rPr lang="nl-BE" sz="1400" dirty="0" smtClean="0"/>
              <a:t> in de vorm van overspanning.</a:t>
            </a:r>
          </a:p>
          <a:p>
            <a:pPr>
              <a:buNone/>
            </a:pPr>
            <a:endParaRPr lang="nl-BE" sz="1400" dirty="0" smtClean="0"/>
          </a:p>
          <a:p>
            <a:pPr>
              <a:buNone/>
            </a:pPr>
            <a:r>
              <a:rPr lang="nl-BE" sz="1400" dirty="0" smtClean="0"/>
              <a:t>(</a:t>
            </a:r>
            <a:r>
              <a:rPr lang="nl-BE" sz="1400" dirty="0" err="1" smtClean="0"/>
              <a:t>Steffie</a:t>
            </a:r>
            <a:r>
              <a:rPr lang="nl-BE" sz="1400" dirty="0" smtClean="0"/>
              <a:t> </a:t>
            </a:r>
            <a:r>
              <a:rPr lang="nl-BE" sz="1400" dirty="0" err="1" smtClean="0"/>
              <a:t>Desart</a:t>
            </a:r>
            <a:r>
              <a:rPr lang="nl-BE" sz="1400" dirty="0" smtClean="0"/>
              <a:t>, </a:t>
            </a:r>
            <a:r>
              <a:rPr lang="nl-BE" sz="1400" dirty="0" err="1" smtClean="0"/>
              <a:t>KULeuven</a:t>
            </a:r>
            <a:r>
              <a:rPr lang="nl-BE" sz="1400" dirty="0" smtClean="0"/>
              <a:t>)</a:t>
            </a:r>
          </a:p>
          <a:p>
            <a:endParaRPr lang="nl-BE"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933450"/>
            <a:ext cx="8243887" cy="1028700"/>
          </a:xfrm>
        </p:spPr>
        <p:txBody>
          <a:bodyPr/>
          <a:lstStyle/>
          <a:p>
            <a:pPr marL="0" indent="0">
              <a:defRPr/>
            </a:pPr>
            <a:r>
              <a:rPr lang="en-US" altLang="nl-BE" sz="2800" dirty="0" smtClean="0"/>
              <a:t/>
            </a:r>
            <a:br>
              <a:rPr lang="en-US" altLang="nl-BE" sz="2800" dirty="0" smtClean="0"/>
            </a:br>
            <a:r>
              <a:rPr lang="en-US" altLang="nl-BE" sz="2800" dirty="0" smtClean="0"/>
              <a:t/>
            </a:r>
            <a:br>
              <a:rPr lang="en-US" altLang="nl-BE" sz="2800" dirty="0" smtClean="0"/>
            </a:br>
            <a:r>
              <a:rPr lang="en-US" altLang="nl-BE" sz="2400" dirty="0" smtClean="0"/>
              <a:t>3. </a:t>
            </a:r>
            <a:r>
              <a:rPr lang="en-US" altLang="nl-BE" sz="2400" dirty="0" err="1" smtClean="0"/>
              <a:t>Aanduiding</a:t>
            </a:r>
            <a:r>
              <a:rPr lang="en-US" altLang="nl-BE" sz="2400" dirty="0" smtClean="0"/>
              <a:t> </a:t>
            </a:r>
            <a:r>
              <a:rPr lang="en-US" altLang="nl-BE" sz="2400" dirty="0" err="1" smtClean="0"/>
              <a:t>gespecialiseerd</a:t>
            </a:r>
            <a:r>
              <a:rPr lang="en-US" altLang="nl-BE" sz="2400" dirty="0" smtClean="0"/>
              <a:t> </a:t>
            </a:r>
            <a:r>
              <a:rPr lang="en-US" altLang="nl-BE" sz="2400" dirty="0" err="1" smtClean="0"/>
              <a:t>preventieadviseur</a:t>
            </a:r>
            <a:r>
              <a:rPr lang="en-US" altLang="nl-BE" sz="2400" dirty="0" smtClean="0"/>
              <a:t/>
            </a:r>
            <a:br>
              <a:rPr lang="en-US" altLang="nl-BE" sz="2400" dirty="0" smtClean="0"/>
            </a:br>
            <a:r>
              <a:rPr lang="en-US" altLang="nl-BE" sz="2400" dirty="0" err="1" smtClean="0"/>
              <a:t>en</a:t>
            </a:r>
            <a:r>
              <a:rPr lang="en-US" altLang="nl-BE" sz="2400" dirty="0" smtClean="0"/>
              <a:t> </a:t>
            </a:r>
            <a:r>
              <a:rPr lang="en-US" altLang="nl-BE" sz="2400" dirty="0" err="1" smtClean="0"/>
              <a:t>vertrouwenspersoon</a:t>
            </a:r>
            <a:r>
              <a:rPr lang="en-US" altLang="nl-BE" sz="2400" dirty="0" smtClean="0"/>
              <a:t/>
            </a:r>
            <a:br>
              <a:rPr lang="en-US" altLang="nl-BE" sz="2400" dirty="0" smtClean="0"/>
            </a:br>
            <a:r>
              <a:rPr lang="en-US" altLang="nl-BE" sz="2400" dirty="0" smtClean="0"/>
              <a:t/>
            </a:r>
            <a:br>
              <a:rPr lang="en-US" altLang="nl-BE" sz="2400" dirty="0" smtClean="0"/>
            </a:br>
            <a:endParaRPr lang="nl-BE" sz="2400" dirty="0"/>
          </a:p>
        </p:txBody>
      </p:sp>
      <p:sp>
        <p:nvSpPr>
          <p:cNvPr id="3" name="Tijdelijke aanduiding voor inhoud 2"/>
          <p:cNvSpPr>
            <a:spLocks noGrp="1"/>
          </p:cNvSpPr>
          <p:nvPr>
            <p:ph idx="1"/>
          </p:nvPr>
        </p:nvSpPr>
        <p:spPr>
          <a:xfrm>
            <a:off x="633413" y="2400300"/>
            <a:ext cx="7870825" cy="3848099"/>
          </a:xfrm>
        </p:spPr>
        <p:txBody>
          <a:bodyPr/>
          <a:lstStyle/>
          <a:p>
            <a:pPr marL="0" indent="0">
              <a:buNone/>
            </a:pPr>
            <a:r>
              <a:rPr lang="nl-BE" sz="1800" u="sng" dirty="0" smtClean="0"/>
              <a:t>Preventieadviseur psychosociale aspecten </a:t>
            </a:r>
            <a:r>
              <a:rPr lang="nl-BE" sz="1800" dirty="0" smtClean="0"/>
              <a:t>(afgekort PAPA)</a:t>
            </a:r>
          </a:p>
          <a:p>
            <a:pPr marL="0" indent="0">
              <a:buNone/>
            </a:pPr>
            <a:endParaRPr lang="nl-BE" sz="1800" dirty="0"/>
          </a:p>
          <a:p>
            <a:pPr>
              <a:buFontTx/>
              <a:buChar char="-"/>
            </a:pPr>
            <a:r>
              <a:rPr lang="nl-BE" sz="1800" dirty="0" smtClean="0"/>
              <a:t>In principe keuze voor WG tussen interne of externe PAPA</a:t>
            </a:r>
          </a:p>
          <a:p>
            <a:pPr marL="0" indent="0">
              <a:buNone/>
            </a:pPr>
            <a:r>
              <a:rPr lang="nl-BE" sz="1800" dirty="0"/>
              <a:t> </a:t>
            </a:r>
            <a:r>
              <a:rPr lang="nl-BE" sz="1800" dirty="0" smtClean="0"/>
              <a:t>   </a:t>
            </a:r>
          </a:p>
          <a:p>
            <a:pPr marL="0" indent="0">
              <a:buNone/>
            </a:pPr>
            <a:r>
              <a:rPr lang="nl-BE" sz="1800" dirty="0" smtClean="0">
                <a:sym typeface="Wingdings" panose="05000000000000000000" pitchFamily="2" charset="2"/>
              </a:rPr>
              <a:t>     tenzij minder dan 50 WN: verplichte </a:t>
            </a:r>
            <a:r>
              <a:rPr lang="nl-BE" sz="1800" dirty="0" smtClean="0"/>
              <a:t>externe PAPA</a:t>
            </a:r>
          </a:p>
          <a:p>
            <a:pPr marL="0" indent="0">
              <a:buNone/>
            </a:pPr>
            <a:endParaRPr lang="nl-BE" sz="1800" dirty="0"/>
          </a:p>
          <a:p>
            <a:pPr>
              <a:buFontTx/>
              <a:buChar char="-"/>
            </a:pPr>
            <a:r>
              <a:rPr lang="nl-BE" sz="1800" dirty="0" smtClean="0"/>
              <a:t>Indien interne PAPA, kan WG steeds aanvullend beroep doen op</a:t>
            </a:r>
          </a:p>
          <a:p>
            <a:pPr marL="0" indent="0">
              <a:buNone/>
            </a:pPr>
            <a:r>
              <a:rPr lang="nl-BE" sz="1800" dirty="0"/>
              <a:t> </a:t>
            </a:r>
            <a:r>
              <a:rPr lang="nl-BE" sz="1800" dirty="0" smtClean="0"/>
              <a:t>   externe </a:t>
            </a:r>
            <a:r>
              <a:rPr lang="nl-BE" sz="1800" dirty="0"/>
              <a:t>dienst</a:t>
            </a:r>
          </a:p>
          <a:p>
            <a:pPr>
              <a:buFontTx/>
              <a:buChar char="-"/>
            </a:pPr>
            <a:endParaRPr lang="nl-BE" sz="1800" dirty="0"/>
          </a:p>
          <a:p>
            <a:pPr marL="0" indent="0">
              <a:buNone/>
            </a:pPr>
            <a:r>
              <a:rPr lang="nl-BE" sz="1800" dirty="0" smtClean="0"/>
              <a:t>    (art.32</a:t>
            </a:r>
            <a:r>
              <a:rPr lang="nl-BE" sz="1800" i="1" dirty="0" smtClean="0"/>
              <a:t>sexies</a:t>
            </a:r>
            <a:r>
              <a:rPr lang="nl-BE" sz="1800" dirty="0" smtClean="0"/>
              <a:t>, §1 Welzijnswet) </a:t>
            </a:r>
            <a:endParaRPr lang="nl-BE" sz="1800" dirty="0"/>
          </a:p>
          <a:p>
            <a:pPr marL="0" indent="0">
              <a:buNone/>
            </a:pPr>
            <a:endParaRPr lang="nl-BE" sz="1800" dirty="0" smtClean="0"/>
          </a:p>
          <a:p>
            <a:pPr marL="0" indent="0">
              <a:buNone/>
            </a:pPr>
            <a:endParaRPr lang="nl-BE" sz="1800" dirty="0" smtClean="0"/>
          </a:p>
        </p:txBody>
      </p:sp>
    </p:spTree>
    <p:extLst>
      <p:ext uri="{BB962C8B-B14F-4D97-AF65-F5344CB8AC3E}">
        <p14:creationId xmlns:p14="http://schemas.microsoft.com/office/powerpoint/2010/main" val="2506146397"/>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933450"/>
            <a:ext cx="8243887" cy="1028700"/>
          </a:xfrm>
        </p:spPr>
        <p:txBody>
          <a:bodyPr/>
          <a:lstStyle/>
          <a:p>
            <a:pPr marL="0" indent="0">
              <a:defRPr/>
            </a:pPr>
            <a:r>
              <a:rPr lang="en-US" altLang="nl-BE" sz="2800" dirty="0" smtClean="0"/>
              <a:t/>
            </a:r>
            <a:br>
              <a:rPr lang="en-US" altLang="nl-BE" sz="2800" dirty="0" smtClean="0"/>
            </a:br>
            <a:r>
              <a:rPr lang="en-US" altLang="nl-BE" sz="2800" dirty="0" smtClean="0"/>
              <a:t/>
            </a:r>
            <a:br>
              <a:rPr lang="en-US" altLang="nl-BE" sz="2800" dirty="0" smtClean="0"/>
            </a:br>
            <a:r>
              <a:rPr lang="en-US" altLang="nl-BE" sz="2400" dirty="0" smtClean="0"/>
              <a:t>3. </a:t>
            </a:r>
            <a:r>
              <a:rPr lang="en-US" altLang="nl-BE" sz="2400" dirty="0" err="1" smtClean="0"/>
              <a:t>Aanduiding</a:t>
            </a:r>
            <a:r>
              <a:rPr lang="en-US" altLang="nl-BE" sz="2400" dirty="0" smtClean="0"/>
              <a:t> </a:t>
            </a:r>
            <a:r>
              <a:rPr lang="en-US" altLang="nl-BE" sz="2400" dirty="0" err="1" smtClean="0"/>
              <a:t>gespecialiseerd</a:t>
            </a:r>
            <a:r>
              <a:rPr lang="en-US" altLang="nl-BE" sz="2400" dirty="0" smtClean="0"/>
              <a:t> </a:t>
            </a:r>
            <a:r>
              <a:rPr lang="en-US" altLang="nl-BE" sz="2400" dirty="0" err="1" smtClean="0"/>
              <a:t>preventieadviseur</a:t>
            </a:r>
            <a:r>
              <a:rPr lang="en-US" altLang="nl-BE" sz="2400" dirty="0" smtClean="0"/>
              <a:t/>
            </a:r>
            <a:br>
              <a:rPr lang="en-US" altLang="nl-BE" sz="2400" dirty="0" smtClean="0"/>
            </a:br>
            <a:r>
              <a:rPr lang="en-US" altLang="nl-BE" sz="2400" dirty="0" err="1" smtClean="0"/>
              <a:t>en</a:t>
            </a:r>
            <a:r>
              <a:rPr lang="en-US" altLang="nl-BE" sz="2400" dirty="0" smtClean="0"/>
              <a:t> </a:t>
            </a:r>
            <a:r>
              <a:rPr lang="en-US" altLang="nl-BE" sz="2400" dirty="0" err="1" smtClean="0"/>
              <a:t>vertrouwenspersoon</a:t>
            </a:r>
            <a:r>
              <a:rPr lang="en-US" altLang="nl-BE" sz="2400" dirty="0" smtClean="0"/>
              <a:t/>
            </a:r>
            <a:br>
              <a:rPr lang="en-US" altLang="nl-BE" sz="2400" dirty="0" smtClean="0"/>
            </a:br>
            <a:r>
              <a:rPr lang="en-US" altLang="nl-BE" sz="2400" dirty="0" smtClean="0"/>
              <a:t/>
            </a:r>
            <a:br>
              <a:rPr lang="en-US" altLang="nl-BE" sz="2400" dirty="0" smtClean="0"/>
            </a:br>
            <a:endParaRPr lang="nl-BE" sz="2400" dirty="0"/>
          </a:p>
        </p:txBody>
      </p:sp>
      <p:sp>
        <p:nvSpPr>
          <p:cNvPr id="3" name="Tijdelijke aanduiding voor inhoud 2"/>
          <p:cNvSpPr>
            <a:spLocks noGrp="1"/>
          </p:cNvSpPr>
          <p:nvPr>
            <p:ph idx="1"/>
          </p:nvPr>
        </p:nvSpPr>
        <p:spPr>
          <a:xfrm>
            <a:off x="633413" y="2286000"/>
            <a:ext cx="7870825" cy="3962399"/>
          </a:xfrm>
        </p:spPr>
        <p:txBody>
          <a:bodyPr/>
          <a:lstStyle/>
          <a:p>
            <a:pPr marL="0" indent="0">
              <a:buNone/>
            </a:pPr>
            <a:r>
              <a:rPr lang="nl-BE" sz="1800" dirty="0" smtClean="0"/>
              <a:t>Indien interne PAPA:</a:t>
            </a:r>
          </a:p>
          <a:p>
            <a:pPr marL="0" indent="0">
              <a:buNone/>
            </a:pPr>
            <a:endParaRPr lang="nl-BE" sz="800" dirty="0" smtClean="0"/>
          </a:p>
          <a:p>
            <a:pPr marL="0" indent="0">
              <a:buNone/>
            </a:pPr>
            <a:r>
              <a:rPr lang="nl-BE" sz="1800" dirty="0"/>
              <a:t> </a:t>
            </a:r>
            <a:r>
              <a:rPr lang="nl-BE" sz="1800" dirty="0" smtClean="0"/>
              <a:t>    </a:t>
            </a:r>
            <a:r>
              <a:rPr lang="nl-BE" sz="1800" dirty="0" smtClean="0">
                <a:sym typeface="Wingdings" panose="05000000000000000000" pitchFamily="2" charset="2"/>
              </a:rPr>
              <a:t> 	aanduiding na voorafgaand akkoord van geheel van WN-	vertegenwoordigers in CPBW</a:t>
            </a:r>
          </a:p>
          <a:p>
            <a:pPr marL="0" indent="0">
              <a:buNone/>
            </a:pPr>
            <a:endParaRPr lang="nl-BE" sz="800" dirty="0" smtClean="0">
              <a:sym typeface="Wingdings" panose="05000000000000000000" pitchFamily="2" charset="2"/>
            </a:endParaRPr>
          </a:p>
          <a:p>
            <a:pPr marL="0" indent="0">
              <a:buNone/>
            </a:pPr>
            <a:r>
              <a:rPr lang="nl-BE" sz="1800" dirty="0">
                <a:sym typeface="Wingdings" panose="05000000000000000000" pitchFamily="2" charset="2"/>
              </a:rPr>
              <a:t> </a:t>
            </a:r>
            <a:r>
              <a:rPr lang="nl-BE" sz="1800" dirty="0" smtClean="0">
                <a:sym typeface="Wingdings" panose="05000000000000000000" pitchFamily="2" charset="2"/>
              </a:rPr>
              <a:t>        </a:t>
            </a:r>
            <a:r>
              <a:rPr lang="nl-BE" sz="1600" dirty="0" smtClean="0">
                <a:sym typeface="Wingdings" panose="05000000000000000000" pitchFamily="2" charset="2"/>
              </a:rPr>
              <a:t>indien geen akkoord: advies van inspectie TWW </a:t>
            </a:r>
          </a:p>
          <a:p>
            <a:pPr marL="0" indent="0">
              <a:buNone/>
            </a:pPr>
            <a:r>
              <a:rPr lang="nl-BE" sz="1600" dirty="0">
                <a:sym typeface="Wingdings" panose="05000000000000000000" pitchFamily="2" charset="2"/>
              </a:rPr>
              <a:t>	</a:t>
            </a:r>
            <a:r>
              <a:rPr lang="nl-BE" sz="1600" dirty="0" smtClean="0">
                <a:sym typeface="Wingdings" panose="05000000000000000000" pitchFamily="2" charset="2"/>
              </a:rPr>
              <a:t>*partijen horen en trachten te verzoenen</a:t>
            </a:r>
          </a:p>
          <a:p>
            <a:pPr marL="0" indent="0">
              <a:buNone/>
            </a:pPr>
            <a:r>
              <a:rPr lang="nl-BE" sz="1600" dirty="0">
                <a:sym typeface="Wingdings" panose="05000000000000000000" pitchFamily="2" charset="2"/>
              </a:rPr>
              <a:t>	</a:t>
            </a:r>
            <a:r>
              <a:rPr lang="nl-BE" sz="1600" dirty="0" smtClean="0">
                <a:sym typeface="Wingdings" panose="05000000000000000000" pitchFamily="2" charset="2"/>
              </a:rPr>
              <a:t>*indien onsuccesvol: advies aan WG</a:t>
            </a:r>
          </a:p>
          <a:p>
            <a:pPr marL="0" indent="0">
              <a:buNone/>
            </a:pPr>
            <a:r>
              <a:rPr lang="nl-BE" sz="1600" dirty="0">
                <a:sym typeface="Wingdings" panose="05000000000000000000" pitchFamily="2" charset="2"/>
              </a:rPr>
              <a:t>	</a:t>
            </a:r>
            <a:r>
              <a:rPr lang="nl-BE" sz="1600" dirty="0" smtClean="0">
                <a:sym typeface="Wingdings" panose="05000000000000000000" pitchFamily="2" charset="2"/>
              </a:rPr>
              <a:t>*WG deelt advies mee aan CPBW binnen 30 dagen na 	kennisgeving</a:t>
            </a:r>
          </a:p>
          <a:p>
            <a:pPr marL="0" indent="0">
              <a:buNone/>
            </a:pPr>
            <a:r>
              <a:rPr lang="nl-BE" sz="1600" dirty="0">
                <a:sym typeface="Wingdings" panose="05000000000000000000" pitchFamily="2" charset="2"/>
              </a:rPr>
              <a:t>	</a:t>
            </a:r>
            <a:r>
              <a:rPr lang="nl-BE" sz="1600" dirty="0" smtClean="0">
                <a:sym typeface="Wingdings" panose="05000000000000000000" pitchFamily="2" charset="2"/>
              </a:rPr>
              <a:t>*indien nog geen akkoord: WG moet verplicht beroep</a:t>
            </a:r>
          </a:p>
          <a:p>
            <a:pPr marL="0" indent="0">
              <a:buNone/>
            </a:pPr>
            <a:r>
              <a:rPr lang="nl-BE" sz="1600" dirty="0">
                <a:sym typeface="Wingdings" panose="05000000000000000000" pitchFamily="2" charset="2"/>
              </a:rPr>
              <a:t>	</a:t>
            </a:r>
            <a:r>
              <a:rPr lang="nl-BE" sz="1600" dirty="0" smtClean="0">
                <a:sym typeface="Wingdings" panose="05000000000000000000" pitchFamily="2" charset="2"/>
              </a:rPr>
              <a:t>doen op externe PAPA</a:t>
            </a:r>
            <a:endParaRPr lang="nl-BE" sz="1600" dirty="0" smtClean="0"/>
          </a:p>
          <a:p>
            <a:pPr marL="0" indent="0">
              <a:buNone/>
            </a:pPr>
            <a:r>
              <a:rPr lang="nl-BE" sz="1800" dirty="0"/>
              <a:t> </a:t>
            </a:r>
            <a:r>
              <a:rPr lang="nl-BE" sz="1800" dirty="0" smtClean="0"/>
              <a:t>  </a:t>
            </a:r>
          </a:p>
          <a:p>
            <a:pPr marL="0" indent="0">
              <a:buNone/>
            </a:pPr>
            <a:r>
              <a:rPr lang="nl-BE" sz="1800" dirty="0"/>
              <a:t>	</a:t>
            </a:r>
            <a:r>
              <a:rPr lang="nl-BE" sz="1600" dirty="0" smtClean="0"/>
              <a:t>(art.32</a:t>
            </a:r>
            <a:r>
              <a:rPr lang="nl-BE" sz="1600" i="1" dirty="0" smtClean="0"/>
              <a:t>sexies</a:t>
            </a:r>
            <a:r>
              <a:rPr lang="nl-BE" sz="1600" dirty="0" smtClean="0"/>
              <a:t>, §1 Welzijnswet) </a:t>
            </a:r>
            <a:endParaRPr lang="nl-BE" sz="1600" dirty="0"/>
          </a:p>
          <a:p>
            <a:pPr marL="0" indent="0">
              <a:buNone/>
            </a:pPr>
            <a:endParaRPr lang="nl-BE" sz="1600" dirty="0" smtClean="0"/>
          </a:p>
          <a:p>
            <a:pPr marL="0" indent="0">
              <a:buNone/>
            </a:pPr>
            <a:r>
              <a:rPr lang="nl-BE" sz="1800" dirty="0" smtClean="0"/>
              <a:t>-   </a:t>
            </a:r>
          </a:p>
        </p:txBody>
      </p:sp>
    </p:spTree>
    <p:extLst>
      <p:ext uri="{BB962C8B-B14F-4D97-AF65-F5344CB8AC3E}">
        <p14:creationId xmlns:p14="http://schemas.microsoft.com/office/powerpoint/2010/main" val="1312249053"/>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933450"/>
            <a:ext cx="8243887" cy="1028700"/>
          </a:xfrm>
        </p:spPr>
        <p:txBody>
          <a:bodyPr/>
          <a:lstStyle/>
          <a:p>
            <a:pPr marL="0" indent="0">
              <a:defRPr/>
            </a:pPr>
            <a:r>
              <a:rPr lang="en-US" altLang="nl-BE" sz="2800" dirty="0" smtClean="0"/>
              <a:t/>
            </a:r>
            <a:br>
              <a:rPr lang="en-US" altLang="nl-BE" sz="2800" dirty="0" smtClean="0"/>
            </a:br>
            <a:r>
              <a:rPr lang="en-US" altLang="nl-BE" sz="2800" dirty="0" smtClean="0"/>
              <a:t/>
            </a:r>
            <a:br>
              <a:rPr lang="en-US" altLang="nl-BE" sz="2800" dirty="0" smtClean="0"/>
            </a:br>
            <a:r>
              <a:rPr lang="en-US" altLang="nl-BE" sz="2400" dirty="0" smtClean="0"/>
              <a:t>3. </a:t>
            </a:r>
            <a:r>
              <a:rPr lang="en-US" altLang="nl-BE" sz="2400" dirty="0" err="1" smtClean="0"/>
              <a:t>Aanduiding</a:t>
            </a:r>
            <a:r>
              <a:rPr lang="en-US" altLang="nl-BE" sz="2400" dirty="0" smtClean="0"/>
              <a:t> </a:t>
            </a:r>
            <a:r>
              <a:rPr lang="en-US" altLang="nl-BE" sz="2400" dirty="0" err="1" smtClean="0"/>
              <a:t>gespecialiseerd</a:t>
            </a:r>
            <a:r>
              <a:rPr lang="en-US" altLang="nl-BE" sz="2400" dirty="0" smtClean="0"/>
              <a:t> </a:t>
            </a:r>
            <a:r>
              <a:rPr lang="en-US" altLang="nl-BE" sz="2400" dirty="0" err="1" smtClean="0"/>
              <a:t>preventieadviseur</a:t>
            </a:r>
            <a:r>
              <a:rPr lang="en-US" altLang="nl-BE" sz="2400" dirty="0" smtClean="0"/>
              <a:t/>
            </a:r>
            <a:br>
              <a:rPr lang="en-US" altLang="nl-BE" sz="2400" dirty="0" smtClean="0"/>
            </a:br>
            <a:r>
              <a:rPr lang="en-US" altLang="nl-BE" sz="2400" dirty="0" err="1" smtClean="0"/>
              <a:t>en</a:t>
            </a:r>
            <a:r>
              <a:rPr lang="en-US" altLang="nl-BE" sz="2400" dirty="0" smtClean="0"/>
              <a:t> </a:t>
            </a:r>
            <a:r>
              <a:rPr lang="en-US" altLang="nl-BE" sz="2400" dirty="0" err="1" smtClean="0"/>
              <a:t>vertrouwenspersoon</a:t>
            </a:r>
            <a:r>
              <a:rPr lang="en-US" altLang="nl-BE" sz="2400" dirty="0" smtClean="0"/>
              <a:t/>
            </a:r>
            <a:br>
              <a:rPr lang="en-US" altLang="nl-BE" sz="2400" dirty="0" smtClean="0"/>
            </a:br>
            <a:r>
              <a:rPr lang="en-US" altLang="nl-BE" sz="2400" dirty="0" smtClean="0"/>
              <a:t/>
            </a:r>
            <a:br>
              <a:rPr lang="en-US" altLang="nl-BE" sz="2400" dirty="0" smtClean="0"/>
            </a:br>
            <a:endParaRPr lang="nl-BE" sz="2400" dirty="0"/>
          </a:p>
        </p:txBody>
      </p:sp>
      <p:sp>
        <p:nvSpPr>
          <p:cNvPr id="3" name="Tijdelijke aanduiding voor inhoud 2"/>
          <p:cNvSpPr>
            <a:spLocks noGrp="1"/>
          </p:cNvSpPr>
          <p:nvPr>
            <p:ph idx="1"/>
          </p:nvPr>
        </p:nvSpPr>
        <p:spPr>
          <a:xfrm>
            <a:off x="633413" y="2400300"/>
            <a:ext cx="7870825" cy="3848099"/>
          </a:xfrm>
        </p:spPr>
        <p:txBody>
          <a:bodyPr/>
          <a:lstStyle/>
          <a:p>
            <a:pPr marL="0" indent="0">
              <a:buNone/>
            </a:pPr>
            <a:r>
              <a:rPr lang="nl-BE" sz="1800" u="sng" dirty="0" smtClean="0"/>
              <a:t>Vertrouwenspersoon (VP)</a:t>
            </a:r>
          </a:p>
          <a:p>
            <a:pPr marL="0" indent="0">
              <a:buNone/>
            </a:pPr>
            <a:endParaRPr lang="nl-BE" sz="1800" dirty="0"/>
          </a:p>
          <a:p>
            <a:pPr>
              <a:buFontTx/>
              <a:buChar char="-"/>
            </a:pPr>
            <a:r>
              <a:rPr lang="nl-BE" sz="1800" dirty="0" smtClean="0"/>
              <a:t>Eén of meerdere; sinds wetswijziging 2014 ‘minder facultatief’ </a:t>
            </a:r>
          </a:p>
          <a:p>
            <a:pPr marL="0" indent="0">
              <a:buNone/>
            </a:pPr>
            <a:r>
              <a:rPr lang="nl-BE" sz="1800" dirty="0" smtClean="0"/>
              <a:t>    </a:t>
            </a:r>
            <a:r>
              <a:rPr lang="nl-BE" sz="1800" dirty="0" smtClean="0">
                <a:sym typeface="Wingdings" panose="05000000000000000000" pitchFamily="2" charset="2"/>
              </a:rPr>
              <a:t> </a:t>
            </a:r>
            <a:r>
              <a:rPr lang="nl-BE" sz="1800" dirty="0" smtClean="0"/>
              <a:t>geheel van WN-vertegenwoordigers in CPBW kunnen het 	principe van </a:t>
            </a:r>
            <a:r>
              <a:rPr lang="nl-BE" sz="1800" dirty="0"/>
              <a:t>aanstelling VP </a:t>
            </a:r>
            <a:r>
              <a:rPr lang="nl-BE" sz="1800" dirty="0" smtClean="0"/>
              <a:t>opleggen</a:t>
            </a:r>
          </a:p>
          <a:p>
            <a:pPr marL="0" indent="0">
              <a:buNone/>
            </a:pPr>
            <a:r>
              <a:rPr lang="nl-BE" sz="1800" dirty="0"/>
              <a:t> </a:t>
            </a:r>
            <a:r>
              <a:rPr lang="nl-BE" sz="1800" dirty="0" smtClean="0"/>
              <a:t>   </a:t>
            </a:r>
            <a:r>
              <a:rPr lang="nl-BE" sz="1800" dirty="0" smtClean="0">
                <a:sym typeface="Wingdings" panose="05000000000000000000" pitchFamily="2" charset="2"/>
              </a:rPr>
              <a:t>  maar nog steeds procedure voor aanstelling volgen</a:t>
            </a:r>
            <a:endParaRPr lang="nl-BE" sz="1800" dirty="0"/>
          </a:p>
          <a:p>
            <a:pPr marL="0" indent="0">
              <a:buNone/>
            </a:pPr>
            <a:endParaRPr lang="nl-BE" sz="1800" dirty="0"/>
          </a:p>
          <a:p>
            <a:pPr>
              <a:buFontTx/>
              <a:buChar char="-"/>
            </a:pPr>
            <a:r>
              <a:rPr lang="nl-BE" sz="1800" dirty="0" smtClean="0"/>
              <a:t>Indien externe PAPA, moet VP behoren tot personeel van de WG indien deze meer dan 20 WN tewerkstelt</a:t>
            </a:r>
            <a:endParaRPr lang="nl-BE" sz="1800" dirty="0"/>
          </a:p>
          <a:p>
            <a:pPr>
              <a:buFontTx/>
              <a:buChar char="-"/>
            </a:pPr>
            <a:endParaRPr lang="nl-BE" sz="1800" dirty="0"/>
          </a:p>
          <a:p>
            <a:pPr marL="0" indent="0">
              <a:buNone/>
            </a:pPr>
            <a:r>
              <a:rPr lang="nl-BE" sz="1800" dirty="0" smtClean="0"/>
              <a:t>    (art.32</a:t>
            </a:r>
            <a:r>
              <a:rPr lang="nl-BE" sz="1800" i="1" dirty="0" smtClean="0"/>
              <a:t>sexies</a:t>
            </a:r>
            <a:r>
              <a:rPr lang="nl-BE" sz="1800" dirty="0" smtClean="0"/>
              <a:t>, §2 Welzijnswet) </a:t>
            </a:r>
            <a:endParaRPr lang="nl-BE" sz="1800" dirty="0"/>
          </a:p>
          <a:p>
            <a:pPr marL="0" indent="0">
              <a:buNone/>
            </a:pPr>
            <a:endParaRPr lang="nl-BE" sz="1800" dirty="0" smtClean="0"/>
          </a:p>
          <a:p>
            <a:pPr marL="0" indent="0">
              <a:buNone/>
            </a:pPr>
            <a:endParaRPr lang="nl-BE" sz="1800" dirty="0" smtClean="0"/>
          </a:p>
        </p:txBody>
      </p:sp>
    </p:spTree>
    <p:extLst>
      <p:ext uri="{BB962C8B-B14F-4D97-AF65-F5344CB8AC3E}">
        <p14:creationId xmlns:p14="http://schemas.microsoft.com/office/powerpoint/2010/main" val="2012130859"/>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933450"/>
            <a:ext cx="8243887" cy="1028700"/>
          </a:xfrm>
        </p:spPr>
        <p:txBody>
          <a:bodyPr/>
          <a:lstStyle/>
          <a:p>
            <a:pPr marL="0" indent="0">
              <a:defRPr/>
            </a:pPr>
            <a:r>
              <a:rPr lang="en-US" altLang="nl-BE" sz="2800" dirty="0" smtClean="0"/>
              <a:t/>
            </a:r>
            <a:br>
              <a:rPr lang="en-US" altLang="nl-BE" sz="2800" dirty="0" smtClean="0"/>
            </a:br>
            <a:r>
              <a:rPr lang="en-US" altLang="nl-BE" sz="2800" dirty="0" smtClean="0"/>
              <a:t/>
            </a:r>
            <a:br>
              <a:rPr lang="en-US" altLang="nl-BE" sz="2800" dirty="0" smtClean="0"/>
            </a:br>
            <a:r>
              <a:rPr lang="en-US" altLang="nl-BE" sz="2400" dirty="0" smtClean="0"/>
              <a:t>3. </a:t>
            </a:r>
            <a:r>
              <a:rPr lang="en-US" altLang="nl-BE" sz="2400" dirty="0" err="1" smtClean="0"/>
              <a:t>Aanduiding</a:t>
            </a:r>
            <a:r>
              <a:rPr lang="en-US" altLang="nl-BE" sz="2400" dirty="0" smtClean="0"/>
              <a:t> </a:t>
            </a:r>
            <a:r>
              <a:rPr lang="en-US" altLang="nl-BE" sz="2400" dirty="0" err="1" smtClean="0"/>
              <a:t>gespecialiseerd</a:t>
            </a:r>
            <a:r>
              <a:rPr lang="en-US" altLang="nl-BE" sz="2400" dirty="0" smtClean="0"/>
              <a:t> </a:t>
            </a:r>
            <a:r>
              <a:rPr lang="en-US" altLang="nl-BE" sz="2400" dirty="0" err="1" smtClean="0"/>
              <a:t>preventieadviseur</a:t>
            </a:r>
            <a:r>
              <a:rPr lang="en-US" altLang="nl-BE" sz="2400" dirty="0" smtClean="0"/>
              <a:t/>
            </a:r>
            <a:br>
              <a:rPr lang="en-US" altLang="nl-BE" sz="2400" dirty="0" smtClean="0"/>
            </a:br>
            <a:r>
              <a:rPr lang="en-US" altLang="nl-BE" sz="2400" dirty="0" err="1" smtClean="0"/>
              <a:t>en</a:t>
            </a:r>
            <a:r>
              <a:rPr lang="en-US" altLang="nl-BE" sz="2400" dirty="0" smtClean="0"/>
              <a:t> </a:t>
            </a:r>
            <a:r>
              <a:rPr lang="en-US" altLang="nl-BE" sz="2400" dirty="0" err="1" smtClean="0"/>
              <a:t>vertrouwenspersoon</a:t>
            </a:r>
            <a:r>
              <a:rPr lang="en-US" altLang="nl-BE" sz="2400" dirty="0" smtClean="0"/>
              <a:t/>
            </a:r>
            <a:br>
              <a:rPr lang="en-US" altLang="nl-BE" sz="2400" dirty="0" smtClean="0"/>
            </a:br>
            <a:r>
              <a:rPr lang="en-US" altLang="nl-BE" sz="2400" dirty="0" smtClean="0"/>
              <a:t/>
            </a:r>
            <a:br>
              <a:rPr lang="en-US" altLang="nl-BE" sz="2400" dirty="0" smtClean="0"/>
            </a:br>
            <a:endParaRPr lang="nl-BE" sz="2400" dirty="0"/>
          </a:p>
        </p:txBody>
      </p:sp>
      <p:sp>
        <p:nvSpPr>
          <p:cNvPr id="3" name="Tijdelijke aanduiding voor inhoud 2"/>
          <p:cNvSpPr>
            <a:spLocks noGrp="1"/>
          </p:cNvSpPr>
          <p:nvPr>
            <p:ph idx="1"/>
          </p:nvPr>
        </p:nvSpPr>
        <p:spPr>
          <a:xfrm>
            <a:off x="633413" y="2286000"/>
            <a:ext cx="7870825" cy="3962399"/>
          </a:xfrm>
        </p:spPr>
        <p:txBody>
          <a:bodyPr/>
          <a:lstStyle/>
          <a:p>
            <a:pPr marL="0" indent="0">
              <a:buNone/>
            </a:pPr>
            <a:r>
              <a:rPr lang="nl-BE" sz="1800" dirty="0" smtClean="0"/>
              <a:t>Procedure:</a:t>
            </a:r>
          </a:p>
          <a:p>
            <a:pPr marL="0" indent="0">
              <a:buNone/>
            </a:pPr>
            <a:endParaRPr lang="nl-BE" sz="800" dirty="0" smtClean="0"/>
          </a:p>
          <a:p>
            <a:pPr marL="0" indent="0">
              <a:buNone/>
            </a:pPr>
            <a:r>
              <a:rPr lang="nl-BE" sz="1800" dirty="0"/>
              <a:t> </a:t>
            </a:r>
            <a:r>
              <a:rPr lang="nl-BE" sz="1800" dirty="0" smtClean="0"/>
              <a:t>    </a:t>
            </a:r>
            <a:r>
              <a:rPr lang="nl-BE" sz="1800" dirty="0" smtClean="0">
                <a:sym typeface="Wingdings" panose="05000000000000000000" pitchFamily="2" charset="2"/>
              </a:rPr>
              <a:t> 	aanstelling na voorafgaand akkoord van geheel van WN-	vertegenwoordigers in CPBW</a:t>
            </a:r>
          </a:p>
          <a:p>
            <a:pPr marL="0" indent="0">
              <a:buNone/>
            </a:pPr>
            <a:endParaRPr lang="nl-BE" sz="800" dirty="0" smtClean="0">
              <a:sym typeface="Wingdings" panose="05000000000000000000" pitchFamily="2" charset="2"/>
            </a:endParaRPr>
          </a:p>
          <a:p>
            <a:pPr marL="0" indent="0">
              <a:buNone/>
            </a:pPr>
            <a:r>
              <a:rPr lang="nl-BE" sz="1800" dirty="0">
                <a:sym typeface="Wingdings" panose="05000000000000000000" pitchFamily="2" charset="2"/>
              </a:rPr>
              <a:t> </a:t>
            </a:r>
            <a:r>
              <a:rPr lang="nl-BE" sz="1800" dirty="0" smtClean="0">
                <a:sym typeface="Wingdings" panose="05000000000000000000" pitchFamily="2" charset="2"/>
              </a:rPr>
              <a:t>        </a:t>
            </a:r>
            <a:r>
              <a:rPr lang="nl-BE" sz="1600" dirty="0" smtClean="0">
                <a:sym typeface="Wingdings" panose="05000000000000000000" pitchFamily="2" charset="2"/>
              </a:rPr>
              <a:t>indien geen akkoord: advies van inspectie TWW </a:t>
            </a:r>
          </a:p>
          <a:p>
            <a:pPr marL="0" indent="0">
              <a:buNone/>
            </a:pPr>
            <a:r>
              <a:rPr lang="nl-BE" sz="1600" dirty="0">
                <a:sym typeface="Wingdings" panose="05000000000000000000" pitchFamily="2" charset="2"/>
              </a:rPr>
              <a:t>	</a:t>
            </a:r>
            <a:r>
              <a:rPr lang="nl-BE" sz="1600" dirty="0" smtClean="0">
                <a:sym typeface="Wingdings" panose="05000000000000000000" pitchFamily="2" charset="2"/>
              </a:rPr>
              <a:t>*partijen horen en trachten te verzoenen</a:t>
            </a:r>
          </a:p>
          <a:p>
            <a:pPr marL="0" indent="0">
              <a:buNone/>
            </a:pPr>
            <a:r>
              <a:rPr lang="nl-BE" sz="1600" dirty="0">
                <a:sym typeface="Wingdings" panose="05000000000000000000" pitchFamily="2" charset="2"/>
              </a:rPr>
              <a:t>	</a:t>
            </a:r>
            <a:r>
              <a:rPr lang="nl-BE" sz="1600" dirty="0" smtClean="0">
                <a:sym typeface="Wingdings" panose="05000000000000000000" pitchFamily="2" charset="2"/>
              </a:rPr>
              <a:t>*indien onsuccesvol: (niet-bindend) advies aan WG</a:t>
            </a:r>
          </a:p>
          <a:p>
            <a:pPr marL="0" indent="0">
              <a:buNone/>
            </a:pPr>
            <a:r>
              <a:rPr lang="nl-BE" sz="1600" dirty="0">
                <a:sym typeface="Wingdings" panose="05000000000000000000" pitchFamily="2" charset="2"/>
              </a:rPr>
              <a:t>	</a:t>
            </a:r>
            <a:r>
              <a:rPr lang="nl-BE" sz="1600" dirty="0" smtClean="0">
                <a:sym typeface="Wingdings" panose="05000000000000000000" pitchFamily="2" charset="2"/>
              </a:rPr>
              <a:t>*WG deelt advies mee aan CPBW binnen 30 dagen na 	kennisgeving</a:t>
            </a:r>
          </a:p>
          <a:p>
            <a:pPr marL="0" indent="0">
              <a:buNone/>
            </a:pPr>
            <a:r>
              <a:rPr lang="nl-BE" sz="1600" dirty="0">
                <a:sym typeface="Wingdings" panose="05000000000000000000" pitchFamily="2" charset="2"/>
              </a:rPr>
              <a:t>	</a:t>
            </a:r>
            <a:r>
              <a:rPr lang="nl-BE" sz="1600" dirty="0" smtClean="0">
                <a:sym typeface="Wingdings" panose="05000000000000000000" pitchFamily="2" charset="2"/>
              </a:rPr>
              <a:t>*indien WG advies niet volgt: redenen aan CPBW meedelen</a:t>
            </a:r>
            <a:endParaRPr lang="nl-BE" sz="1800" dirty="0" smtClean="0"/>
          </a:p>
          <a:p>
            <a:pPr marL="0" indent="0">
              <a:buNone/>
            </a:pPr>
            <a:r>
              <a:rPr lang="nl-BE" sz="1800" dirty="0"/>
              <a:t>	</a:t>
            </a:r>
            <a:r>
              <a:rPr lang="nl-BE" sz="1600" dirty="0" smtClean="0"/>
              <a:t>(art.32</a:t>
            </a:r>
            <a:r>
              <a:rPr lang="nl-BE" sz="1600" i="1" dirty="0" smtClean="0"/>
              <a:t>sexies</a:t>
            </a:r>
            <a:r>
              <a:rPr lang="nl-BE" sz="1600" dirty="0" smtClean="0"/>
              <a:t>, §1 Welzijnswet) </a:t>
            </a:r>
            <a:endParaRPr lang="nl-BE" sz="1600" dirty="0"/>
          </a:p>
          <a:p>
            <a:pPr marL="0" indent="0">
              <a:buNone/>
            </a:pPr>
            <a:endParaRPr lang="nl-BE" sz="1600" dirty="0" smtClean="0"/>
          </a:p>
          <a:p>
            <a:pPr marL="0" indent="0">
              <a:buNone/>
            </a:pPr>
            <a:endParaRPr lang="nl-BE" sz="1800" dirty="0" smtClean="0"/>
          </a:p>
        </p:txBody>
      </p:sp>
    </p:spTree>
    <p:extLst>
      <p:ext uri="{BB962C8B-B14F-4D97-AF65-F5344CB8AC3E}">
        <p14:creationId xmlns:p14="http://schemas.microsoft.com/office/powerpoint/2010/main" val="1093228897"/>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1466850"/>
            <a:ext cx="7870825" cy="714375"/>
          </a:xfrm>
        </p:spPr>
        <p:txBody>
          <a:bodyPr/>
          <a:lstStyle/>
          <a:p>
            <a:pPr marL="0" indent="0">
              <a:defRPr/>
            </a:pPr>
            <a:r>
              <a:rPr lang="en-US" altLang="nl-BE" sz="2800" dirty="0" smtClean="0"/>
              <a:t/>
            </a:r>
            <a:br>
              <a:rPr lang="en-US" altLang="nl-BE" sz="2800" dirty="0" smtClean="0"/>
            </a:br>
            <a:r>
              <a:rPr lang="en-US" altLang="nl-BE" sz="2800" dirty="0"/>
              <a:t/>
            </a:r>
            <a:br>
              <a:rPr lang="en-US" altLang="nl-BE" sz="2800" dirty="0"/>
            </a:br>
            <a:r>
              <a:rPr lang="en-US" altLang="nl-BE" sz="2800" dirty="0"/>
              <a:t>4</a:t>
            </a:r>
            <a:r>
              <a:rPr lang="en-US" altLang="nl-BE" sz="2800" dirty="0" smtClean="0"/>
              <a:t>. </a:t>
            </a:r>
            <a:r>
              <a:rPr lang="en-US" altLang="nl-BE" sz="2800" dirty="0" err="1" smtClean="0"/>
              <a:t>Preventie</a:t>
            </a:r>
            <a:r>
              <a:rPr lang="en-US" altLang="nl-BE" sz="2800" dirty="0" smtClean="0"/>
              <a:t> van </a:t>
            </a:r>
            <a:r>
              <a:rPr lang="en-US" altLang="nl-BE" sz="2800" dirty="0" err="1" smtClean="0"/>
              <a:t>psychosociale</a:t>
            </a:r>
            <a:r>
              <a:rPr lang="en-US" altLang="nl-BE" sz="2800" dirty="0" smtClean="0"/>
              <a:t> </a:t>
            </a:r>
            <a:r>
              <a:rPr lang="en-US" altLang="nl-BE" sz="2800" dirty="0" err="1" smtClean="0"/>
              <a:t>risico’s</a:t>
            </a: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33413" y="2514600"/>
            <a:ext cx="8148637" cy="3733800"/>
          </a:xfrm>
        </p:spPr>
        <p:txBody>
          <a:bodyPr/>
          <a:lstStyle/>
          <a:p>
            <a:pPr marL="0" indent="0">
              <a:buNone/>
            </a:pPr>
            <a:endParaRPr lang="nl-BE" sz="2000" dirty="0" smtClean="0"/>
          </a:p>
          <a:p>
            <a:pPr marL="0" indent="0">
              <a:spcBef>
                <a:spcPts val="0"/>
              </a:spcBef>
              <a:buNone/>
            </a:pPr>
            <a:r>
              <a:rPr lang="nl-BE" sz="2000" dirty="0" smtClean="0"/>
              <a:t>			3.1 </a:t>
            </a:r>
            <a:r>
              <a:rPr lang="nl-BE" sz="1800" dirty="0" smtClean="0"/>
              <a:t>Globale, algemene risicoanalyse </a:t>
            </a:r>
          </a:p>
          <a:p>
            <a:pPr marL="0" indent="0">
              <a:spcBef>
                <a:spcPts val="0"/>
              </a:spcBef>
              <a:buNone/>
            </a:pPr>
            <a:r>
              <a:rPr lang="nl-BE" sz="1800" dirty="0" smtClean="0"/>
              <a:t>			(voorafgaandelijk, buiten enig incident)</a:t>
            </a:r>
          </a:p>
          <a:p>
            <a:pPr marL="0" indent="0">
              <a:buNone/>
            </a:pPr>
            <a:endParaRPr lang="nl-BE" sz="1800" dirty="0" smtClean="0"/>
          </a:p>
          <a:p>
            <a:pPr marL="0" indent="0">
              <a:buNone/>
            </a:pPr>
            <a:r>
              <a:rPr lang="nl-BE" sz="1800" dirty="0" smtClean="0"/>
              <a:t>	</a:t>
            </a:r>
          </a:p>
          <a:p>
            <a:pPr marL="0" indent="0">
              <a:buNone/>
            </a:pPr>
            <a:endParaRPr lang="nl-BE" sz="1800" dirty="0" smtClean="0"/>
          </a:p>
          <a:p>
            <a:pPr marL="0" indent="0">
              <a:spcBef>
                <a:spcPts val="0"/>
              </a:spcBef>
              <a:buNone/>
            </a:pPr>
            <a:r>
              <a:rPr lang="nl-BE" sz="1800" dirty="0" smtClean="0"/>
              <a:t>			3.2 Risicoanalyse en actie n.a.v. een </a:t>
            </a:r>
          </a:p>
          <a:p>
            <a:pPr marL="0" indent="0">
              <a:spcBef>
                <a:spcPts val="0"/>
              </a:spcBef>
              <a:buNone/>
            </a:pPr>
            <a:r>
              <a:rPr lang="nl-BE" sz="1800" dirty="0"/>
              <a:t>	</a:t>
            </a:r>
            <a:r>
              <a:rPr lang="nl-BE" sz="1800" dirty="0" smtClean="0"/>
              <a:t>		een specifieke arbeidssituatie waarin een 			gevaar werd vastgesteld</a:t>
            </a:r>
          </a:p>
          <a:p>
            <a:pPr marL="0" indent="0">
              <a:buNone/>
            </a:pPr>
            <a:r>
              <a:rPr lang="nl-BE" sz="1800" dirty="0" smtClean="0"/>
              <a:t>				</a:t>
            </a:r>
          </a:p>
          <a:p>
            <a:pPr marL="0" indent="0">
              <a:buNone/>
            </a:pPr>
            <a:r>
              <a:rPr lang="nl-BE" sz="1800" dirty="0"/>
              <a:t>		</a:t>
            </a:r>
            <a:endParaRPr lang="nl-BE" sz="2000" dirty="0"/>
          </a:p>
        </p:txBody>
      </p:sp>
      <p:cxnSp>
        <p:nvCxnSpPr>
          <p:cNvPr id="5" name="Rechte verbindingslijn met pijl 4"/>
          <p:cNvCxnSpPr/>
          <p:nvPr/>
        </p:nvCxnSpPr>
        <p:spPr>
          <a:xfrm>
            <a:off x="1657350" y="4038600"/>
            <a:ext cx="1390650" cy="685800"/>
          </a:xfrm>
          <a:prstGeom prst="straightConnector1">
            <a:avLst/>
          </a:prstGeom>
          <a:ln w="254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7" name="Rechte verbindingslijn met pijl 6"/>
          <p:cNvCxnSpPr/>
          <p:nvPr/>
        </p:nvCxnSpPr>
        <p:spPr>
          <a:xfrm flipV="1">
            <a:off x="1657350" y="3181350"/>
            <a:ext cx="1390650" cy="857250"/>
          </a:xfrm>
          <a:prstGeom prst="straightConnector1">
            <a:avLst/>
          </a:prstGeom>
          <a:ln w="25400">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597897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1466850"/>
            <a:ext cx="7870825" cy="714375"/>
          </a:xfrm>
        </p:spPr>
        <p:txBody>
          <a:bodyPr/>
          <a:lstStyle/>
          <a:p>
            <a:pPr marL="0" indent="0">
              <a:defRPr/>
            </a:pPr>
            <a:r>
              <a:rPr lang="en-US" altLang="nl-BE" sz="2800" dirty="0" smtClean="0"/>
              <a:t/>
            </a:r>
            <a:br>
              <a:rPr lang="en-US" altLang="nl-BE" sz="2800" dirty="0" smtClean="0"/>
            </a:br>
            <a:r>
              <a:rPr lang="en-US" altLang="nl-BE" sz="2800" dirty="0"/>
              <a:t/>
            </a:r>
            <a:br>
              <a:rPr lang="en-US" altLang="nl-BE" sz="2800" dirty="0"/>
            </a:br>
            <a:r>
              <a:rPr lang="en-US" altLang="nl-BE" sz="2800" dirty="0" smtClean="0"/>
              <a:t>1. </a:t>
            </a:r>
            <a:r>
              <a:rPr lang="en-US" altLang="nl-BE" sz="2800" dirty="0" err="1" smtClean="0"/>
              <a:t>Inleiding</a:t>
            </a:r>
            <a:r>
              <a:rPr lang="en-US" altLang="nl-BE" sz="2800" dirty="0" smtClean="0"/>
              <a:t> en </a:t>
            </a:r>
            <a:r>
              <a:rPr lang="en-US" altLang="nl-BE" sz="2800" dirty="0" err="1" smtClean="0"/>
              <a:t>situering</a:t>
            </a: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33413" y="2266950"/>
            <a:ext cx="8348662" cy="3698875"/>
          </a:xfrm>
        </p:spPr>
        <p:txBody>
          <a:bodyPr/>
          <a:lstStyle/>
          <a:p>
            <a:pPr marL="457200" indent="-457200">
              <a:buFontTx/>
              <a:buAutoNum type="alphaLcParenR"/>
            </a:pPr>
            <a:r>
              <a:rPr lang="nl-BE" sz="2000" dirty="0" smtClean="0"/>
              <a:t>Stress, </a:t>
            </a:r>
            <a:r>
              <a:rPr lang="nl-BE" sz="2000" dirty="0" err="1" smtClean="0"/>
              <a:t>burn-out</a:t>
            </a:r>
            <a:r>
              <a:rPr lang="nl-BE" sz="2000" dirty="0" smtClean="0"/>
              <a:t>, arbeidsongeschiktheid: een </a:t>
            </a:r>
            <a:r>
              <a:rPr lang="nl-BE" sz="2000" dirty="0" err="1" smtClean="0"/>
              <a:t>maat-schappelijk</a:t>
            </a:r>
            <a:r>
              <a:rPr lang="nl-BE" sz="2000" dirty="0" smtClean="0"/>
              <a:t> probleem </a:t>
            </a:r>
          </a:p>
          <a:p>
            <a:pPr marL="0" indent="0">
              <a:buNone/>
            </a:pPr>
            <a:r>
              <a:rPr lang="nl-BE" sz="2000" dirty="0" smtClean="0"/>
              <a:t>     </a:t>
            </a:r>
          </a:p>
          <a:p>
            <a:pPr marL="0" indent="0">
              <a:buNone/>
            </a:pPr>
            <a:r>
              <a:rPr lang="nl-BE" sz="2000" dirty="0" smtClean="0"/>
              <a:t>b)  Psychosociale aspecten van het werk als welzijnsdomein</a:t>
            </a:r>
          </a:p>
          <a:p>
            <a:pPr marL="0" indent="0">
              <a:buNone/>
            </a:pPr>
            <a:r>
              <a:rPr lang="nl-BE" sz="2000" dirty="0" smtClean="0"/>
              <a:t>     (art.4, §1 Welzijnswet 4 augustus 1996)</a:t>
            </a:r>
          </a:p>
          <a:p>
            <a:pPr marL="0" indent="0">
              <a:buNone/>
            </a:pPr>
            <a:endParaRPr lang="nl-BE" sz="2000" dirty="0" smtClean="0"/>
          </a:p>
          <a:p>
            <a:pPr marL="0" indent="0">
              <a:buNone/>
            </a:pPr>
            <a:r>
              <a:rPr lang="nl-BE" sz="2000" dirty="0" smtClean="0"/>
              <a:t>c) Specifiek juridisch kader (“Pestwetgeving”): 3 fases</a:t>
            </a:r>
          </a:p>
          <a:p>
            <a:pPr marL="0" indent="0">
              <a:buNone/>
            </a:pPr>
            <a:r>
              <a:rPr lang="nl-BE" sz="2000" dirty="0" smtClean="0"/>
              <a:t>		</a:t>
            </a:r>
          </a:p>
          <a:p>
            <a:pPr marL="0" indent="0">
              <a:buNone/>
            </a:pPr>
            <a:r>
              <a:rPr lang="nl-BE" sz="2000" dirty="0" smtClean="0"/>
              <a:t>		2002 	</a:t>
            </a:r>
            <a:r>
              <a:rPr lang="nl-BE" sz="2000" dirty="0" smtClean="0">
                <a:sym typeface="Symbol"/>
              </a:rPr>
              <a:t></a:t>
            </a:r>
            <a:r>
              <a:rPr lang="nl-BE" sz="2000" dirty="0" smtClean="0"/>
              <a:t> 	2007     </a:t>
            </a:r>
            <a:r>
              <a:rPr lang="nl-BE" sz="2000" dirty="0" smtClean="0">
                <a:sym typeface="Symbol"/>
              </a:rPr>
              <a:t></a:t>
            </a:r>
            <a:r>
              <a:rPr lang="nl-BE" sz="2000" dirty="0" smtClean="0"/>
              <a:t>   	</a:t>
            </a:r>
            <a:r>
              <a:rPr lang="nl-BE" sz="2000" b="1" dirty="0" smtClean="0"/>
              <a:t>2014</a:t>
            </a:r>
          </a:p>
          <a:p>
            <a:pPr marL="0" indent="0">
              <a:buNone/>
            </a:pPr>
            <a:endParaRPr lang="nl-BE" sz="2000" dirty="0" smtClean="0"/>
          </a:p>
        </p:txBody>
      </p:sp>
    </p:spTree>
    <p:extLst>
      <p:ext uri="{BB962C8B-B14F-4D97-AF65-F5344CB8AC3E}">
        <p14:creationId xmlns:p14="http://schemas.microsoft.com/office/powerpoint/2010/main" val="2067003877"/>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1619249"/>
            <a:ext cx="7870825" cy="333375"/>
          </a:xfrm>
        </p:spPr>
        <p:txBody>
          <a:bodyPr/>
          <a:lstStyle/>
          <a:p>
            <a:pPr>
              <a:defRPr/>
            </a:pPr>
            <a:r>
              <a:rPr lang="en-US" altLang="nl-BE" sz="2800" dirty="0" smtClean="0"/>
              <a:t/>
            </a:r>
            <a:br>
              <a:rPr lang="en-US" altLang="nl-BE" sz="2800" dirty="0" smtClean="0"/>
            </a:br>
            <a:r>
              <a:rPr lang="en-US" altLang="nl-BE" sz="2800" dirty="0"/>
              <a:t/>
            </a:r>
            <a:br>
              <a:rPr lang="en-US" altLang="nl-BE" sz="2800" dirty="0"/>
            </a:br>
            <a:r>
              <a:rPr lang="en-US" altLang="nl-BE" sz="2800" dirty="0"/>
              <a:t>4</a:t>
            </a:r>
            <a:r>
              <a:rPr lang="en-US" altLang="nl-BE" sz="2800" dirty="0" smtClean="0"/>
              <a:t>.1 </a:t>
            </a:r>
            <a:r>
              <a:rPr lang="nl-BE" altLang="nl-BE" sz="2800" dirty="0"/>
              <a:t>G</a:t>
            </a:r>
            <a:r>
              <a:rPr lang="nl-BE" sz="2800" dirty="0" smtClean="0"/>
              <a:t>lobale en algemene risicoanalyse</a:t>
            </a:r>
            <a:r>
              <a:rPr lang="nl-BE" sz="3600" b="1" dirty="0"/>
              <a:t/>
            </a:r>
            <a:br>
              <a:rPr lang="nl-BE" sz="3600" b="1" dirty="0"/>
            </a:b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33413" y="1809751"/>
            <a:ext cx="7870825" cy="4438650"/>
          </a:xfrm>
        </p:spPr>
        <p:txBody>
          <a:bodyPr/>
          <a:lstStyle/>
          <a:p>
            <a:pPr marL="0" indent="0">
              <a:buNone/>
            </a:pPr>
            <a:endParaRPr lang="nl-BE" sz="800" dirty="0" smtClean="0"/>
          </a:p>
          <a:p>
            <a:pPr>
              <a:buFontTx/>
              <a:buChar char="-"/>
            </a:pPr>
            <a:r>
              <a:rPr lang="nl-BE" sz="1800" dirty="0" smtClean="0"/>
              <a:t>doel: situaties identificeren die leiden tot psychosociale risico’s + evaluatie risico’s (art.32/2, §1 Welzijnswet)</a:t>
            </a:r>
          </a:p>
          <a:p>
            <a:pPr>
              <a:buFontTx/>
              <a:buChar char="-"/>
            </a:pPr>
            <a:endParaRPr lang="nl-BE" sz="800" dirty="0" smtClean="0"/>
          </a:p>
          <a:p>
            <a:pPr marL="0" indent="0">
              <a:buNone/>
            </a:pPr>
            <a:r>
              <a:rPr lang="nl-BE" sz="1800" dirty="0" smtClean="0"/>
              <a:t>	</a:t>
            </a:r>
            <a:r>
              <a:rPr lang="nl-BE" sz="1800" dirty="0" smtClean="0">
                <a:sym typeface="Wingdings" panose="05000000000000000000" pitchFamily="2" charset="2"/>
              </a:rPr>
              <a:t> </a:t>
            </a:r>
            <a:r>
              <a:rPr lang="nl-BE" sz="1600" dirty="0" smtClean="0"/>
              <a:t>inzonderheid rekening houden met</a:t>
            </a:r>
          </a:p>
          <a:p>
            <a:pPr marL="0" indent="0">
              <a:buNone/>
            </a:pPr>
            <a:r>
              <a:rPr lang="nl-BE" sz="1600" dirty="0"/>
              <a:t>	</a:t>
            </a:r>
            <a:r>
              <a:rPr lang="nl-BE" sz="1600" dirty="0" smtClean="0"/>
              <a:t>- stress/burn-out</a:t>
            </a:r>
          </a:p>
          <a:p>
            <a:pPr marL="0" indent="0">
              <a:buNone/>
            </a:pPr>
            <a:r>
              <a:rPr lang="nl-BE" sz="1600" dirty="0"/>
              <a:t>	</a:t>
            </a:r>
            <a:r>
              <a:rPr lang="nl-BE" sz="1600" dirty="0" smtClean="0"/>
              <a:t>- conflicten</a:t>
            </a:r>
          </a:p>
          <a:p>
            <a:pPr marL="0" indent="0">
              <a:buNone/>
            </a:pPr>
            <a:r>
              <a:rPr lang="nl-BE" sz="1600" dirty="0"/>
              <a:t>	</a:t>
            </a:r>
            <a:r>
              <a:rPr lang="nl-BE" sz="1600" dirty="0" smtClean="0"/>
              <a:t>- geweld, pesterijen, ongewenst seksueel gedrag</a:t>
            </a:r>
          </a:p>
          <a:p>
            <a:pPr marL="0" indent="0">
              <a:buNone/>
            </a:pPr>
            <a:r>
              <a:rPr lang="nl-BE" sz="1600" dirty="0"/>
              <a:t>	</a:t>
            </a:r>
            <a:r>
              <a:rPr lang="nl-BE" sz="1600" dirty="0" smtClean="0"/>
              <a:t>(art.3, tweede lid KB Psychosociale risico’s)</a:t>
            </a:r>
            <a:endParaRPr lang="nl-BE" sz="1800" dirty="0"/>
          </a:p>
          <a:p>
            <a:pPr marL="0" indent="0">
              <a:buNone/>
            </a:pPr>
            <a:endParaRPr lang="nl-BE" sz="800" dirty="0" smtClean="0"/>
          </a:p>
          <a:p>
            <a:pPr marL="0" indent="0">
              <a:buNone/>
            </a:pPr>
            <a:r>
              <a:rPr lang="nl-BE" sz="1800" dirty="0" smtClean="0"/>
              <a:t>- uitvoering? </a:t>
            </a:r>
          </a:p>
          <a:p>
            <a:pPr marL="0" indent="0">
              <a:buNone/>
            </a:pPr>
            <a:r>
              <a:rPr lang="nl-BE" sz="1600" dirty="0" smtClean="0"/>
              <a:t>	- WG</a:t>
            </a:r>
          </a:p>
          <a:p>
            <a:pPr marL="0" indent="0">
              <a:buNone/>
            </a:pPr>
            <a:r>
              <a:rPr lang="nl-BE" sz="1600" dirty="0"/>
              <a:t>	</a:t>
            </a:r>
            <a:r>
              <a:rPr lang="nl-BE" sz="1600" dirty="0" smtClean="0"/>
              <a:t>- met medewerking WN</a:t>
            </a:r>
          </a:p>
          <a:p>
            <a:pPr marL="0" indent="0">
              <a:buNone/>
            </a:pPr>
            <a:r>
              <a:rPr lang="nl-BE" sz="1600" dirty="0" smtClean="0"/>
              <a:t>	- </a:t>
            </a:r>
            <a:r>
              <a:rPr lang="nl-BE" sz="1600" dirty="0"/>
              <a:t>interne </a:t>
            </a:r>
            <a:r>
              <a:rPr lang="nl-BE" sz="1600" dirty="0" smtClean="0"/>
              <a:t>PAPA </a:t>
            </a:r>
            <a:r>
              <a:rPr lang="nl-BE" sz="1600" dirty="0"/>
              <a:t>betrekken; externe </a:t>
            </a:r>
            <a:r>
              <a:rPr lang="nl-BE" sz="1600" dirty="0" smtClean="0"/>
              <a:t>PAPA </a:t>
            </a:r>
            <a:r>
              <a:rPr lang="nl-BE" sz="1600" dirty="0"/>
              <a:t>enkel indien </a:t>
            </a:r>
            <a:r>
              <a:rPr lang="nl-BE" sz="1600" dirty="0" smtClean="0"/>
              <a:t>complexiteit 	van de </a:t>
            </a:r>
            <a:r>
              <a:rPr lang="nl-BE" sz="1600" dirty="0"/>
              <a:t>risicoanalyse het vereist </a:t>
            </a:r>
          </a:p>
          <a:p>
            <a:pPr marL="0" indent="0">
              <a:buNone/>
            </a:pPr>
            <a:r>
              <a:rPr lang="nl-BE" sz="1800" dirty="0"/>
              <a:t>	</a:t>
            </a:r>
            <a:r>
              <a:rPr lang="nl-BE" sz="1600" dirty="0"/>
              <a:t>(art.3, </a:t>
            </a:r>
            <a:r>
              <a:rPr lang="nl-BE" sz="1600" dirty="0" smtClean="0"/>
              <a:t>laatste </a:t>
            </a:r>
            <a:r>
              <a:rPr lang="nl-BE" sz="1600" dirty="0"/>
              <a:t>lid KB Psychosociale risico’s)</a:t>
            </a:r>
          </a:p>
          <a:p>
            <a:pPr marL="0" indent="0">
              <a:buNone/>
            </a:pPr>
            <a:endParaRPr lang="nl-BE" sz="1800" dirty="0" smtClean="0"/>
          </a:p>
          <a:p>
            <a:pPr marL="0" indent="0">
              <a:buNone/>
            </a:pPr>
            <a:endParaRPr lang="nl-BE" sz="1800" dirty="0" smtClean="0"/>
          </a:p>
          <a:p>
            <a:pPr marL="0" indent="0">
              <a:buNone/>
            </a:pPr>
            <a:endParaRPr lang="nl-BE" sz="1800" dirty="0" smtClean="0"/>
          </a:p>
          <a:p>
            <a:pPr marL="0" indent="0">
              <a:buNone/>
            </a:pPr>
            <a:r>
              <a:rPr lang="nl-BE" sz="1800" dirty="0"/>
              <a:t>		</a:t>
            </a:r>
            <a:endParaRPr lang="nl-BE" sz="2000" dirty="0"/>
          </a:p>
        </p:txBody>
      </p:sp>
    </p:spTree>
    <p:extLst>
      <p:ext uri="{BB962C8B-B14F-4D97-AF65-F5344CB8AC3E}">
        <p14:creationId xmlns:p14="http://schemas.microsoft.com/office/powerpoint/2010/main" val="2899743537"/>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1038" y="885825"/>
            <a:ext cx="7870825" cy="676275"/>
          </a:xfrm>
        </p:spPr>
        <p:txBody>
          <a:bodyPr/>
          <a:lstStyle/>
          <a:p>
            <a:pPr marL="0" indent="0">
              <a:defRPr/>
            </a:pPr>
            <a:r>
              <a:rPr lang="en-US" altLang="nl-BE" sz="2800" dirty="0" smtClean="0"/>
              <a:t/>
            </a:r>
            <a:br>
              <a:rPr lang="en-US" altLang="nl-BE" sz="2800" dirty="0" smtClean="0"/>
            </a:br>
            <a:r>
              <a:rPr lang="en-US" altLang="nl-BE" sz="2800" dirty="0"/>
              <a:t/>
            </a:r>
            <a:br>
              <a:rPr lang="en-US" altLang="nl-BE" sz="2800" dirty="0"/>
            </a:br>
            <a:r>
              <a:rPr lang="en-US" altLang="nl-BE" sz="2800" dirty="0" smtClean="0"/>
              <a:t>4.1 </a:t>
            </a:r>
            <a:r>
              <a:rPr lang="nl-BE" altLang="nl-BE" sz="2800" dirty="0"/>
              <a:t>G</a:t>
            </a:r>
            <a:r>
              <a:rPr lang="nl-BE" sz="2800" dirty="0"/>
              <a:t>lobale en algemene risicoanalyse</a:t>
            </a: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33413" y="1638301"/>
            <a:ext cx="8329612" cy="4610100"/>
          </a:xfrm>
        </p:spPr>
        <p:txBody>
          <a:bodyPr/>
          <a:lstStyle/>
          <a:p>
            <a:pPr marL="0" indent="0">
              <a:buNone/>
            </a:pPr>
            <a:r>
              <a:rPr lang="nl-BE" sz="2000" dirty="0" smtClean="0"/>
              <a:t>- P</a:t>
            </a:r>
            <a:r>
              <a:rPr lang="nl-BE" sz="1800" dirty="0" smtClean="0"/>
              <a:t>reventiemaatregelen:</a:t>
            </a:r>
          </a:p>
          <a:p>
            <a:pPr>
              <a:buFontTx/>
              <a:buChar char="-"/>
            </a:pPr>
            <a:endParaRPr lang="nl-BE" sz="800" dirty="0" smtClean="0"/>
          </a:p>
          <a:p>
            <a:pPr>
              <a:buFont typeface="Wingdings" panose="05000000000000000000" pitchFamily="2" charset="2"/>
              <a:buChar char="§"/>
            </a:pPr>
            <a:r>
              <a:rPr lang="nl-BE" sz="1800" dirty="0" smtClean="0"/>
              <a:t>in toepassing van algemene preventiebeginselen (art.5 Welzijnswet)</a:t>
            </a:r>
          </a:p>
          <a:p>
            <a:pPr marL="0" indent="0">
              <a:buNone/>
            </a:pPr>
            <a:endParaRPr lang="nl-BE" sz="800" dirty="0" smtClean="0"/>
          </a:p>
          <a:p>
            <a:pPr>
              <a:buFont typeface="Wingdings" panose="05000000000000000000" pitchFamily="2" charset="2"/>
              <a:buChar char="§"/>
            </a:pPr>
            <a:r>
              <a:rPr lang="nl-BE" sz="1800" dirty="0"/>
              <a:t>r</a:t>
            </a:r>
            <a:r>
              <a:rPr lang="nl-BE" sz="1800" dirty="0" smtClean="0"/>
              <a:t>isico’s voorkomen, schade voorkomen of beperken (art.32/2</a:t>
            </a:r>
            <a:r>
              <a:rPr lang="nl-BE" sz="1800" dirty="0"/>
              <a:t>, §2, </a:t>
            </a:r>
            <a:r>
              <a:rPr lang="nl-BE" sz="1800" dirty="0" smtClean="0"/>
              <a:t>eerste </a:t>
            </a:r>
            <a:r>
              <a:rPr lang="nl-BE" sz="1800" dirty="0"/>
              <a:t>lid </a:t>
            </a:r>
            <a:r>
              <a:rPr lang="nl-BE" sz="1800" dirty="0" smtClean="0"/>
              <a:t>Welzijnswet)</a:t>
            </a:r>
          </a:p>
          <a:p>
            <a:pPr>
              <a:buFont typeface="Wingdings" panose="05000000000000000000" pitchFamily="2" charset="2"/>
              <a:buChar char="§"/>
            </a:pPr>
            <a:endParaRPr lang="nl-BE" sz="800" dirty="0"/>
          </a:p>
          <a:p>
            <a:pPr>
              <a:buFont typeface="Wingdings" panose="05000000000000000000" pitchFamily="2" charset="2"/>
              <a:buChar char="§"/>
            </a:pPr>
            <a:r>
              <a:rPr lang="nl-BE" sz="1800" dirty="0" smtClean="0"/>
              <a:t>voor zover WG impact heeft op gevaar</a:t>
            </a:r>
          </a:p>
          <a:p>
            <a:pPr>
              <a:buFont typeface="Wingdings" panose="05000000000000000000" pitchFamily="2" charset="2"/>
              <a:buChar char="§"/>
            </a:pPr>
            <a:endParaRPr lang="nl-BE" sz="800" dirty="0" smtClean="0"/>
          </a:p>
          <a:p>
            <a:pPr>
              <a:buFont typeface="Wingdings" panose="05000000000000000000" pitchFamily="2" charset="2"/>
              <a:buChar char="§"/>
            </a:pPr>
            <a:r>
              <a:rPr lang="nl-BE" sz="1800" dirty="0" smtClean="0"/>
              <a:t>minimale maatregelen (art.32/2, §2, tweede lid Welzijnswet):</a:t>
            </a:r>
          </a:p>
          <a:p>
            <a:pPr marL="0" indent="0">
              <a:buNone/>
            </a:pPr>
            <a:r>
              <a:rPr lang="nl-BE" sz="1800" dirty="0" smtClean="0"/>
              <a:t>	</a:t>
            </a:r>
            <a:r>
              <a:rPr lang="nl-BE" sz="1600" dirty="0" smtClean="0"/>
              <a:t>- materiële en organisatorische maatregelen</a:t>
            </a:r>
          </a:p>
          <a:p>
            <a:pPr marL="0" indent="0">
              <a:buNone/>
            </a:pPr>
            <a:r>
              <a:rPr lang="nl-BE" sz="1600" dirty="0"/>
              <a:t>	</a:t>
            </a:r>
            <a:r>
              <a:rPr lang="nl-BE" sz="1600" dirty="0" smtClean="0"/>
              <a:t>- procedures</a:t>
            </a:r>
          </a:p>
          <a:p>
            <a:pPr marL="0" indent="0">
              <a:buNone/>
            </a:pPr>
            <a:r>
              <a:rPr lang="nl-BE" sz="1600" dirty="0"/>
              <a:t>	</a:t>
            </a:r>
            <a:r>
              <a:rPr lang="nl-BE" sz="1600" dirty="0" smtClean="0"/>
              <a:t>- specifieke maatregelen voor </a:t>
            </a:r>
            <a:r>
              <a:rPr lang="nl-BE" sz="1600" dirty="0" err="1" smtClean="0"/>
              <a:t>WN’s</a:t>
            </a:r>
            <a:r>
              <a:rPr lang="nl-BE" sz="1600" dirty="0" smtClean="0"/>
              <a:t> die met derden in contact komen 	(zie ook art.5 KB Psychosociale risico’s)</a:t>
            </a:r>
          </a:p>
          <a:p>
            <a:pPr marL="0" indent="0">
              <a:buNone/>
            </a:pPr>
            <a:r>
              <a:rPr lang="nl-BE" sz="1600" dirty="0"/>
              <a:t>	</a:t>
            </a:r>
            <a:r>
              <a:rPr lang="nl-BE" sz="1600" dirty="0" smtClean="0"/>
              <a:t>- verplichtingen hiërarchische lijn</a:t>
            </a:r>
          </a:p>
          <a:p>
            <a:pPr marL="0" indent="0">
              <a:buNone/>
            </a:pPr>
            <a:r>
              <a:rPr lang="nl-BE" sz="1600" dirty="0"/>
              <a:t>	</a:t>
            </a:r>
            <a:r>
              <a:rPr lang="nl-BE" sz="1600" dirty="0" smtClean="0"/>
              <a:t>- informatie en opleiding </a:t>
            </a:r>
            <a:r>
              <a:rPr lang="nl-BE" sz="1600" dirty="0" err="1" smtClean="0"/>
              <a:t>WN’s</a:t>
            </a:r>
            <a:endParaRPr lang="nl-BE" sz="1600" dirty="0" smtClean="0"/>
          </a:p>
          <a:p>
            <a:pPr marL="0" indent="0">
              <a:buNone/>
            </a:pPr>
            <a:r>
              <a:rPr lang="nl-BE" sz="1600" dirty="0"/>
              <a:t>	</a:t>
            </a:r>
            <a:r>
              <a:rPr lang="nl-BE" sz="1600" dirty="0" smtClean="0"/>
              <a:t>- informatie CPBW</a:t>
            </a:r>
          </a:p>
          <a:p>
            <a:pPr marL="0" indent="0">
              <a:buNone/>
            </a:pPr>
            <a:endParaRPr lang="nl-BE" sz="1800" dirty="0" smtClean="0"/>
          </a:p>
          <a:p>
            <a:pPr marL="0" indent="0">
              <a:buNone/>
            </a:pPr>
            <a:endParaRPr lang="nl-BE" sz="1800" dirty="0" smtClean="0"/>
          </a:p>
          <a:p>
            <a:pPr marL="0" indent="0">
              <a:buNone/>
            </a:pPr>
            <a:endParaRPr lang="nl-BE" sz="1800" dirty="0" smtClean="0"/>
          </a:p>
          <a:p>
            <a:pPr marL="0" indent="0">
              <a:buNone/>
            </a:pPr>
            <a:r>
              <a:rPr lang="nl-BE" sz="1800" dirty="0"/>
              <a:t>		</a:t>
            </a:r>
            <a:endParaRPr lang="nl-BE" sz="2000" dirty="0"/>
          </a:p>
        </p:txBody>
      </p:sp>
    </p:spTree>
    <p:extLst>
      <p:ext uri="{BB962C8B-B14F-4D97-AF65-F5344CB8AC3E}">
        <p14:creationId xmlns:p14="http://schemas.microsoft.com/office/powerpoint/2010/main" val="214545614"/>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1466850"/>
            <a:ext cx="7870825" cy="714375"/>
          </a:xfrm>
        </p:spPr>
        <p:txBody>
          <a:bodyPr/>
          <a:lstStyle/>
          <a:p>
            <a:pPr>
              <a:defRPr/>
            </a:pPr>
            <a:r>
              <a:rPr lang="en-US" altLang="nl-BE" sz="2800" dirty="0" smtClean="0"/>
              <a:t/>
            </a:r>
            <a:br>
              <a:rPr lang="en-US" altLang="nl-BE" sz="2800" dirty="0" smtClean="0"/>
            </a:br>
            <a:r>
              <a:rPr lang="en-US" altLang="nl-BE" sz="2800" dirty="0"/>
              <a:t/>
            </a:r>
            <a:br>
              <a:rPr lang="en-US" altLang="nl-BE" sz="2800" dirty="0"/>
            </a:br>
            <a:r>
              <a:rPr lang="en-US" altLang="nl-BE" sz="2200" dirty="0"/>
              <a:t>4</a:t>
            </a:r>
            <a:r>
              <a:rPr lang="en-US" altLang="nl-BE" sz="2200" dirty="0" smtClean="0"/>
              <a:t>.2 </a:t>
            </a:r>
            <a:r>
              <a:rPr lang="nl-BE" sz="2200" dirty="0"/>
              <a:t>Risicoanalyse van een specifieke </a:t>
            </a:r>
            <a:r>
              <a:rPr lang="nl-BE" sz="2200" dirty="0" smtClean="0"/>
              <a:t>arbeidssituatie waarin een gevaar werd vastgesteld</a:t>
            </a:r>
            <a:r>
              <a:rPr lang="nl-BE" sz="3600" b="1" dirty="0"/>
              <a:t/>
            </a:r>
            <a:br>
              <a:rPr lang="nl-BE" sz="3600" b="1" dirty="0"/>
            </a:b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33413" y="1695450"/>
            <a:ext cx="8186737" cy="4552950"/>
          </a:xfrm>
        </p:spPr>
        <p:txBody>
          <a:bodyPr/>
          <a:lstStyle/>
          <a:p>
            <a:pPr marL="0" indent="0">
              <a:buNone/>
            </a:pPr>
            <a:endParaRPr lang="nl-BE" sz="800" i="1" dirty="0" smtClean="0"/>
          </a:p>
          <a:p>
            <a:pPr marL="0" indent="0">
              <a:buNone/>
            </a:pPr>
            <a:r>
              <a:rPr lang="nl-BE" sz="1800" dirty="0" smtClean="0"/>
              <a:t>- initiatief:</a:t>
            </a:r>
          </a:p>
          <a:p>
            <a:pPr marL="0" indent="0">
              <a:buNone/>
            </a:pPr>
            <a:r>
              <a:rPr lang="nl-BE" sz="1800" dirty="0"/>
              <a:t>	</a:t>
            </a:r>
            <a:r>
              <a:rPr lang="nl-BE" sz="1600" dirty="0" smtClean="0"/>
              <a:t>- WG</a:t>
            </a:r>
          </a:p>
          <a:p>
            <a:pPr marL="0" indent="0">
              <a:buNone/>
            </a:pPr>
            <a:r>
              <a:rPr lang="nl-BE" sz="1600" dirty="0"/>
              <a:t>	</a:t>
            </a:r>
            <a:r>
              <a:rPr lang="nl-BE" sz="1600" dirty="0" smtClean="0"/>
              <a:t>- verplicht bij verzoek lid HL of 1/3 van werknemers- 	vertegenwoordigers in CPBW (art.6, tweede lid KB Psychosociale 	risico’s)</a:t>
            </a:r>
          </a:p>
          <a:p>
            <a:pPr marL="0" indent="0">
              <a:buNone/>
            </a:pPr>
            <a:r>
              <a:rPr lang="nl-BE" sz="2000" dirty="0"/>
              <a:t>- </a:t>
            </a:r>
            <a:r>
              <a:rPr lang="nl-BE" sz="1800" dirty="0" smtClean="0"/>
              <a:t>uitvoering?</a:t>
            </a:r>
            <a:r>
              <a:rPr lang="nl-BE" sz="2000" dirty="0" smtClean="0"/>
              <a:t> </a:t>
            </a:r>
            <a:endParaRPr lang="nl-BE" sz="2000" dirty="0"/>
          </a:p>
          <a:p>
            <a:pPr marL="0" indent="0">
              <a:buNone/>
            </a:pPr>
            <a:r>
              <a:rPr lang="nl-BE" sz="1800" dirty="0"/>
              <a:t>	- </a:t>
            </a:r>
            <a:r>
              <a:rPr lang="nl-BE" sz="1600" dirty="0" smtClean="0"/>
              <a:t>door WG</a:t>
            </a:r>
            <a:endParaRPr lang="nl-BE" sz="1600" dirty="0"/>
          </a:p>
          <a:p>
            <a:pPr marL="0" indent="0">
              <a:buNone/>
            </a:pPr>
            <a:r>
              <a:rPr lang="nl-BE" sz="1600" dirty="0"/>
              <a:t>	- met medewerking WN</a:t>
            </a:r>
          </a:p>
          <a:p>
            <a:pPr marL="0" indent="0">
              <a:buNone/>
            </a:pPr>
            <a:r>
              <a:rPr lang="nl-BE" sz="1600" dirty="0"/>
              <a:t>	- interne </a:t>
            </a:r>
            <a:r>
              <a:rPr lang="nl-BE" sz="1600" dirty="0" smtClean="0"/>
              <a:t>PAPA </a:t>
            </a:r>
            <a:r>
              <a:rPr lang="nl-BE" sz="1600" dirty="0"/>
              <a:t>betrekken; externe </a:t>
            </a:r>
            <a:r>
              <a:rPr lang="nl-BE" sz="1600" dirty="0" smtClean="0"/>
              <a:t>PAPA </a:t>
            </a:r>
            <a:r>
              <a:rPr lang="nl-BE" sz="1600" dirty="0"/>
              <a:t>enkel indien </a:t>
            </a:r>
            <a:r>
              <a:rPr lang="nl-BE" sz="1600" dirty="0" smtClean="0"/>
              <a:t>complexiteit 	van de </a:t>
            </a:r>
            <a:r>
              <a:rPr lang="nl-BE" sz="1600" dirty="0"/>
              <a:t>risicoanalyse het vereist </a:t>
            </a:r>
          </a:p>
          <a:p>
            <a:pPr marL="0" indent="0">
              <a:buNone/>
            </a:pPr>
            <a:r>
              <a:rPr lang="nl-BE" sz="1600" dirty="0"/>
              <a:t>	(</a:t>
            </a:r>
            <a:r>
              <a:rPr lang="nl-BE" sz="1600" dirty="0" smtClean="0"/>
              <a:t>art.6, derde </a:t>
            </a:r>
            <a:r>
              <a:rPr lang="nl-BE" sz="1600" dirty="0"/>
              <a:t>lid KB Psychosociale risico’s</a:t>
            </a:r>
            <a:r>
              <a:rPr lang="nl-BE" sz="1600" dirty="0" smtClean="0"/>
              <a:t>)</a:t>
            </a:r>
          </a:p>
          <a:p>
            <a:pPr marL="0" indent="0">
              <a:buNone/>
            </a:pPr>
            <a:endParaRPr lang="nl-BE" sz="800" dirty="0"/>
          </a:p>
          <a:p>
            <a:pPr>
              <a:buFontTx/>
              <a:buChar char="-"/>
            </a:pPr>
            <a:r>
              <a:rPr lang="nl-BE" sz="1800" dirty="0" smtClean="0"/>
              <a:t>WG treft individuele </a:t>
            </a:r>
            <a:r>
              <a:rPr lang="nl-BE" sz="1800" dirty="0"/>
              <a:t>of collectieve </a:t>
            </a:r>
            <a:r>
              <a:rPr lang="nl-BE" sz="1800" dirty="0" smtClean="0"/>
              <a:t>preventiemaatregelen voor zover hij impact heeft op gevaar (art.32/2, §4 Welzijnswet en art.7 </a:t>
            </a:r>
            <a:r>
              <a:rPr lang="nl-BE" sz="1800" dirty="0"/>
              <a:t>KB Psychosociale </a:t>
            </a:r>
            <a:r>
              <a:rPr lang="nl-BE" sz="1800" dirty="0" smtClean="0"/>
              <a:t>risico’s)</a:t>
            </a:r>
          </a:p>
          <a:p>
            <a:pPr>
              <a:buFontTx/>
              <a:buChar char="-"/>
            </a:pPr>
            <a:endParaRPr lang="nl-BE" sz="800" dirty="0" smtClean="0"/>
          </a:p>
          <a:p>
            <a:pPr>
              <a:buFontTx/>
              <a:buChar char="-"/>
            </a:pPr>
            <a:endParaRPr lang="nl-BE" sz="1600" dirty="0" smtClean="0"/>
          </a:p>
          <a:p>
            <a:pPr marL="0" indent="0">
              <a:buNone/>
            </a:pPr>
            <a:r>
              <a:rPr lang="nl-BE" sz="1800" dirty="0"/>
              <a:t>	</a:t>
            </a:r>
          </a:p>
          <a:p>
            <a:pPr marL="0" indent="0">
              <a:buNone/>
            </a:pPr>
            <a:r>
              <a:rPr lang="nl-BE" sz="1800" i="1" dirty="0" smtClean="0"/>
              <a:t>	</a:t>
            </a:r>
            <a:endParaRPr lang="nl-BE" sz="1800" dirty="0" smtClean="0"/>
          </a:p>
          <a:p>
            <a:pPr marL="0" indent="0">
              <a:buNone/>
            </a:pPr>
            <a:r>
              <a:rPr lang="nl-BE" sz="1800" dirty="0"/>
              <a:t>	</a:t>
            </a:r>
            <a:endParaRPr lang="nl-BE" sz="1800" dirty="0" smtClean="0"/>
          </a:p>
          <a:p>
            <a:pPr marL="0" indent="0">
              <a:buNone/>
            </a:pPr>
            <a:endParaRPr lang="nl-BE" sz="1800" dirty="0" smtClean="0"/>
          </a:p>
          <a:p>
            <a:pPr marL="0" indent="0">
              <a:buNone/>
            </a:pPr>
            <a:endParaRPr lang="nl-BE" sz="1800" dirty="0" smtClean="0"/>
          </a:p>
          <a:p>
            <a:pPr marL="0" indent="0">
              <a:buNone/>
            </a:pPr>
            <a:r>
              <a:rPr lang="nl-BE" sz="1800" dirty="0"/>
              <a:t>		</a:t>
            </a:r>
            <a:endParaRPr lang="nl-BE" sz="2000" dirty="0"/>
          </a:p>
        </p:txBody>
      </p:sp>
    </p:spTree>
    <p:extLst>
      <p:ext uri="{BB962C8B-B14F-4D97-AF65-F5344CB8AC3E}">
        <p14:creationId xmlns:p14="http://schemas.microsoft.com/office/powerpoint/2010/main" val="3248578937"/>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857251"/>
            <a:ext cx="7870825" cy="819150"/>
          </a:xfrm>
        </p:spPr>
        <p:txBody>
          <a:bodyPr/>
          <a:lstStyle/>
          <a:p>
            <a:pPr marL="0" indent="0">
              <a:defRPr/>
            </a:pPr>
            <a:r>
              <a:rPr lang="en-US" altLang="nl-BE" sz="2800" dirty="0" smtClean="0"/>
              <a:t/>
            </a:r>
            <a:br>
              <a:rPr lang="en-US" altLang="nl-BE" sz="2800" dirty="0" smtClean="0"/>
            </a:br>
            <a:r>
              <a:rPr lang="en-US" altLang="nl-BE" sz="2800" dirty="0"/>
              <a:t/>
            </a:r>
            <a:br>
              <a:rPr lang="en-US" altLang="nl-BE" sz="2800" dirty="0"/>
            </a:br>
            <a:r>
              <a:rPr lang="en-US" altLang="nl-BE" sz="2800" dirty="0" smtClean="0"/>
              <a:t>5. </a:t>
            </a:r>
            <a:r>
              <a:rPr lang="en-US" altLang="nl-BE" sz="2800" dirty="0" err="1" smtClean="0"/>
              <a:t>Actiemiddelen</a:t>
            </a:r>
            <a:r>
              <a:rPr lang="en-US" altLang="nl-BE" sz="2800" dirty="0" smtClean="0"/>
              <a:t> </a:t>
            </a:r>
            <a:r>
              <a:rPr lang="en-US" altLang="nl-BE" sz="2800" dirty="0" err="1" smtClean="0"/>
              <a:t>werknemer</a:t>
            </a: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33413" y="2057400"/>
            <a:ext cx="7870825" cy="4191000"/>
          </a:xfrm>
        </p:spPr>
        <p:txBody>
          <a:bodyPr/>
          <a:lstStyle/>
          <a:p>
            <a:pPr marL="0" indent="0">
              <a:buNone/>
            </a:pPr>
            <a:r>
              <a:rPr lang="nl-BE" sz="1800" dirty="0" smtClean="0"/>
              <a:t>OVERZICHT </a:t>
            </a:r>
          </a:p>
          <a:p>
            <a:pPr marL="0" indent="0">
              <a:buNone/>
            </a:pPr>
            <a:endParaRPr lang="nl-BE" sz="800" dirty="0" smtClean="0"/>
          </a:p>
          <a:p>
            <a:pPr marL="0" indent="0">
              <a:buNone/>
            </a:pPr>
            <a:r>
              <a:rPr lang="nl-BE" sz="1800" dirty="0" smtClean="0"/>
              <a:t>-   “Gewone sociale verhoudingen/normale communicatiekanalen”</a:t>
            </a:r>
          </a:p>
          <a:p>
            <a:pPr marL="0" indent="0">
              <a:buNone/>
            </a:pPr>
            <a:r>
              <a:rPr lang="nl-BE" sz="1800" dirty="0"/>
              <a:t>	</a:t>
            </a:r>
            <a:r>
              <a:rPr lang="nl-BE" sz="1800" dirty="0" smtClean="0">
                <a:sym typeface="Wingdings" panose="05000000000000000000" pitchFamily="2" charset="2"/>
              </a:rPr>
              <a:t></a:t>
            </a:r>
            <a:r>
              <a:rPr lang="nl-BE" sz="1800" dirty="0">
                <a:sym typeface="Wingdings" panose="05000000000000000000" pitchFamily="2" charset="2"/>
              </a:rPr>
              <a:t>o</a:t>
            </a:r>
            <a:r>
              <a:rPr lang="nl-BE" sz="1800" dirty="0" smtClean="0"/>
              <a:t>verleg met WG, HL, tussenkomst VA, lid CPBW</a:t>
            </a:r>
          </a:p>
          <a:p>
            <a:pPr marL="0" indent="0">
              <a:buNone/>
            </a:pPr>
            <a:endParaRPr lang="nl-BE" sz="1800" dirty="0"/>
          </a:p>
          <a:p>
            <a:pPr>
              <a:buFontTx/>
              <a:buChar char="-"/>
            </a:pPr>
            <a:r>
              <a:rPr lang="nl-BE" sz="1800" dirty="0" smtClean="0"/>
              <a:t>Specifieke interne procedures</a:t>
            </a:r>
          </a:p>
          <a:p>
            <a:pPr marL="0" indent="0">
              <a:buNone/>
            </a:pPr>
            <a:r>
              <a:rPr lang="nl-BE" sz="1800" dirty="0"/>
              <a:t>	</a:t>
            </a:r>
            <a:r>
              <a:rPr lang="nl-BE" sz="1800" dirty="0" smtClean="0"/>
              <a:t>- informele psychosociale interventie</a:t>
            </a:r>
          </a:p>
          <a:p>
            <a:pPr marL="0" indent="0">
              <a:buNone/>
            </a:pPr>
            <a:r>
              <a:rPr lang="nl-BE" sz="1800" dirty="0"/>
              <a:t>	</a:t>
            </a:r>
            <a:r>
              <a:rPr lang="nl-BE" sz="1800" dirty="0" smtClean="0"/>
              <a:t>- formele </a:t>
            </a:r>
            <a:r>
              <a:rPr lang="nl-BE" sz="1800" dirty="0"/>
              <a:t>psychosociale </a:t>
            </a:r>
            <a:r>
              <a:rPr lang="nl-BE" sz="1800" dirty="0" smtClean="0"/>
              <a:t>interventie</a:t>
            </a:r>
          </a:p>
          <a:p>
            <a:pPr marL="0" indent="0">
              <a:buNone/>
            </a:pPr>
            <a:endParaRPr lang="nl-BE" sz="1800" dirty="0" smtClean="0"/>
          </a:p>
          <a:p>
            <a:pPr>
              <a:buFontTx/>
              <a:buChar char="-"/>
            </a:pPr>
            <a:r>
              <a:rPr lang="nl-BE" sz="1800" dirty="0" smtClean="0"/>
              <a:t>Externe actiemiddelen, bv.</a:t>
            </a:r>
          </a:p>
          <a:p>
            <a:pPr marL="0" indent="0">
              <a:buNone/>
            </a:pPr>
            <a:r>
              <a:rPr lang="nl-BE" sz="1800" dirty="0" smtClean="0"/>
              <a:t>	- gerechtelijke procedure (burgerrechtelijk, strafrechtelijk)</a:t>
            </a:r>
          </a:p>
          <a:p>
            <a:pPr marL="0" indent="0">
              <a:buNone/>
            </a:pPr>
            <a:r>
              <a:rPr lang="nl-BE" sz="1800" dirty="0"/>
              <a:t>	</a:t>
            </a:r>
            <a:r>
              <a:rPr lang="nl-BE" sz="1800" dirty="0" smtClean="0"/>
              <a:t>- bemiddeling </a:t>
            </a:r>
          </a:p>
          <a:p>
            <a:pPr marL="0" indent="0">
              <a:buNone/>
            </a:pPr>
            <a:endParaRPr lang="nl-BE" sz="1800" dirty="0" smtClean="0"/>
          </a:p>
          <a:p>
            <a:pPr marL="0" indent="0">
              <a:buNone/>
            </a:pPr>
            <a:endParaRPr lang="nl-BE" sz="1800" dirty="0" smtClean="0"/>
          </a:p>
          <a:p>
            <a:pPr marL="0" indent="0">
              <a:buNone/>
            </a:pPr>
            <a:r>
              <a:rPr lang="nl-BE" sz="1800" dirty="0"/>
              <a:t>	</a:t>
            </a:r>
            <a:endParaRPr lang="nl-BE" sz="1800" dirty="0" smtClean="0"/>
          </a:p>
          <a:p>
            <a:pPr marL="0" indent="0">
              <a:buNone/>
            </a:pPr>
            <a:endParaRPr lang="nl-BE" sz="1800" dirty="0" smtClean="0"/>
          </a:p>
          <a:p>
            <a:pPr marL="0" indent="0">
              <a:buNone/>
            </a:pPr>
            <a:endParaRPr lang="nl-BE" sz="1800" dirty="0" smtClean="0"/>
          </a:p>
          <a:p>
            <a:pPr marL="0" indent="0">
              <a:buNone/>
            </a:pPr>
            <a:r>
              <a:rPr lang="nl-BE" sz="1800" dirty="0"/>
              <a:t>		</a:t>
            </a:r>
            <a:endParaRPr lang="nl-BE" sz="2000" dirty="0"/>
          </a:p>
        </p:txBody>
      </p:sp>
    </p:spTree>
    <p:extLst>
      <p:ext uri="{BB962C8B-B14F-4D97-AF65-F5344CB8AC3E}">
        <p14:creationId xmlns:p14="http://schemas.microsoft.com/office/powerpoint/2010/main" val="2582928792"/>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1466850"/>
            <a:ext cx="7870825" cy="714375"/>
          </a:xfrm>
        </p:spPr>
        <p:txBody>
          <a:bodyPr/>
          <a:lstStyle/>
          <a:p>
            <a:pPr>
              <a:defRPr/>
            </a:pPr>
            <a:r>
              <a:rPr lang="en-US" altLang="nl-BE" sz="2800" dirty="0" smtClean="0"/>
              <a:t/>
            </a:r>
            <a:br>
              <a:rPr lang="en-US" altLang="nl-BE" sz="2800" dirty="0" smtClean="0"/>
            </a:br>
            <a:r>
              <a:rPr lang="en-US" altLang="nl-BE" sz="2800" dirty="0"/>
              <a:t/>
            </a:r>
            <a:br>
              <a:rPr lang="en-US" altLang="nl-BE" sz="2800" dirty="0"/>
            </a:br>
            <a:r>
              <a:rPr lang="en-US" altLang="nl-BE" sz="2800" dirty="0"/>
              <a:t>5</a:t>
            </a:r>
            <a:r>
              <a:rPr lang="en-US" altLang="nl-BE" sz="2800" dirty="0" smtClean="0"/>
              <a:t>.1 </a:t>
            </a:r>
            <a:r>
              <a:rPr lang="nl-BE" altLang="nl-BE" sz="2800" dirty="0" smtClean="0"/>
              <a:t>Fase voorafgaand aan verzoek tot</a:t>
            </a:r>
            <a:r>
              <a:rPr lang="nl-BE" sz="2800" dirty="0" smtClean="0"/>
              <a:t> psychosociale interventie  </a:t>
            </a:r>
            <a:r>
              <a:rPr lang="nl-BE" sz="3600" b="1" dirty="0"/>
              <a:t/>
            </a:r>
            <a:br>
              <a:rPr lang="nl-BE" sz="3600" b="1" dirty="0"/>
            </a:b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33413" y="2247900"/>
            <a:ext cx="7870825" cy="4000500"/>
          </a:xfrm>
        </p:spPr>
        <p:txBody>
          <a:bodyPr/>
          <a:lstStyle/>
          <a:p>
            <a:pPr>
              <a:buFontTx/>
              <a:buChar char="-"/>
            </a:pPr>
            <a:r>
              <a:rPr lang="nl-BE" sz="1800" dirty="0" smtClean="0"/>
              <a:t>doel: WN informeren over mogelijkheden tot psychosociale interventie</a:t>
            </a:r>
          </a:p>
          <a:p>
            <a:pPr marL="0" indent="0">
              <a:buNone/>
            </a:pPr>
            <a:endParaRPr lang="nl-BE" sz="800" dirty="0" smtClean="0"/>
          </a:p>
          <a:p>
            <a:pPr>
              <a:buFontTx/>
              <a:buChar char="-"/>
            </a:pPr>
            <a:r>
              <a:rPr lang="nl-BE" sz="1800" dirty="0" smtClean="0"/>
              <a:t>Eerste contact</a:t>
            </a:r>
          </a:p>
          <a:p>
            <a:pPr marL="0" indent="0">
              <a:buNone/>
            </a:pPr>
            <a:endParaRPr lang="nl-BE" sz="800" dirty="0"/>
          </a:p>
          <a:p>
            <a:pPr marL="0" indent="0">
              <a:buNone/>
            </a:pPr>
            <a:r>
              <a:rPr lang="nl-BE" sz="1800" dirty="0"/>
              <a:t>	</a:t>
            </a:r>
            <a:r>
              <a:rPr lang="nl-BE" sz="1600" dirty="0" smtClean="0">
                <a:solidFill>
                  <a:srgbClr val="006C31"/>
                </a:solidFill>
              </a:rPr>
              <a:t>uiterlijk 10 </a:t>
            </a:r>
            <a:r>
              <a:rPr lang="nl-BE" sz="1600" dirty="0">
                <a:solidFill>
                  <a:srgbClr val="006C31"/>
                </a:solidFill>
              </a:rPr>
              <a:t>kalenderdagen </a:t>
            </a:r>
            <a:r>
              <a:rPr lang="nl-BE" sz="1600" dirty="0" smtClean="0">
                <a:solidFill>
                  <a:srgbClr val="006C31"/>
                </a:solidFill>
              </a:rPr>
              <a:t>later</a:t>
            </a:r>
          </a:p>
          <a:p>
            <a:pPr marL="0" indent="0">
              <a:buNone/>
            </a:pPr>
            <a:endParaRPr lang="nl-BE" sz="800" dirty="0"/>
          </a:p>
          <a:p>
            <a:pPr>
              <a:buFontTx/>
              <a:buChar char="-"/>
            </a:pPr>
            <a:r>
              <a:rPr lang="nl-BE" sz="1800" dirty="0" smtClean="0"/>
              <a:t>Vertrouwenspersoon </a:t>
            </a:r>
            <a:r>
              <a:rPr lang="nl-BE" sz="1800" dirty="0"/>
              <a:t>of PAPA: </a:t>
            </a:r>
            <a:r>
              <a:rPr lang="nl-BE" sz="1800" dirty="0" smtClean="0"/>
              <a:t>hoort WN + geeft info</a:t>
            </a:r>
          </a:p>
          <a:p>
            <a:pPr>
              <a:buFontTx/>
              <a:buChar char="-"/>
            </a:pPr>
            <a:endParaRPr lang="nl-BE" sz="800" dirty="0" smtClean="0"/>
          </a:p>
          <a:p>
            <a:pPr>
              <a:buFontTx/>
              <a:buChar char="-"/>
            </a:pPr>
            <a:r>
              <a:rPr lang="nl-BE" sz="1800" dirty="0" smtClean="0"/>
              <a:t>WN maakt keuze m.b.t. type interventie</a:t>
            </a:r>
          </a:p>
          <a:p>
            <a:pPr>
              <a:buFontTx/>
              <a:buChar char="-"/>
            </a:pPr>
            <a:endParaRPr lang="nl-BE" sz="800" dirty="0" smtClean="0"/>
          </a:p>
          <a:p>
            <a:pPr>
              <a:buFontTx/>
              <a:buChar char="-"/>
            </a:pPr>
            <a:r>
              <a:rPr lang="nl-BE" sz="1800" dirty="0" smtClean="0"/>
              <a:t>WN kan document vragen dat persoonlijk onderhoud bevestigt</a:t>
            </a:r>
            <a:endParaRPr lang="nl-BE" sz="1800" dirty="0"/>
          </a:p>
          <a:p>
            <a:pPr marL="0" indent="0">
              <a:buNone/>
            </a:pPr>
            <a:r>
              <a:rPr lang="nl-BE" sz="1800" dirty="0" smtClean="0"/>
              <a:t> </a:t>
            </a:r>
          </a:p>
          <a:p>
            <a:pPr marL="0" indent="0">
              <a:buNone/>
            </a:pPr>
            <a:r>
              <a:rPr lang="nl-BE" sz="1800" dirty="0"/>
              <a:t> </a:t>
            </a:r>
            <a:r>
              <a:rPr lang="nl-BE" sz="1800" dirty="0" smtClean="0"/>
              <a:t>              (art.13 KB Psychosociale risico’s)</a:t>
            </a:r>
          </a:p>
          <a:p>
            <a:pPr marL="0" indent="0">
              <a:buNone/>
            </a:pPr>
            <a:endParaRPr lang="nl-BE" sz="1800" dirty="0" smtClean="0"/>
          </a:p>
          <a:p>
            <a:pPr marL="0" indent="0">
              <a:buNone/>
            </a:pPr>
            <a:r>
              <a:rPr lang="nl-BE" sz="1800" dirty="0"/>
              <a:t>	</a:t>
            </a:r>
            <a:endParaRPr lang="nl-BE" sz="1800" dirty="0" smtClean="0"/>
          </a:p>
          <a:p>
            <a:pPr marL="0" indent="0">
              <a:buNone/>
            </a:pPr>
            <a:r>
              <a:rPr lang="nl-BE" sz="1800" dirty="0"/>
              <a:t>	</a:t>
            </a:r>
            <a:endParaRPr lang="nl-BE" sz="1800" dirty="0" smtClean="0"/>
          </a:p>
          <a:p>
            <a:pPr marL="0" indent="0">
              <a:buNone/>
            </a:pPr>
            <a:endParaRPr lang="nl-BE" sz="1800" dirty="0" smtClean="0"/>
          </a:p>
          <a:p>
            <a:pPr marL="0" indent="0">
              <a:buNone/>
            </a:pPr>
            <a:endParaRPr lang="nl-BE" sz="1800" dirty="0" smtClean="0"/>
          </a:p>
          <a:p>
            <a:pPr marL="0" indent="0">
              <a:buNone/>
            </a:pPr>
            <a:r>
              <a:rPr lang="nl-BE" sz="1800" dirty="0"/>
              <a:t>		</a:t>
            </a:r>
            <a:endParaRPr lang="nl-BE" sz="2000" dirty="0"/>
          </a:p>
        </p:txBody>
      </p:sp>
      <p:cxnSp>
        <p:nvCxnSpPr>
          <p:cNvPr id="6" name="Rechte verbindingslijn met pijl 5"/>
          <p:cNvCxnSpPr/>
          <p:nvPr/>
        </p:nvCxnSpPr>
        <p:spPr>
          <a:xfrm>
            <a:off x="1343025" y="3348037"/>
            <a:ext cx="0" cy="547688"/>
          </a:xfrm>
          <a:prstGeom prst="straightConnector1">
            <a:avLst/>
          </a:prstGeom>
          <a:ln w="25400">
            <a:solidFill>
              <a:srgbClr val="006C3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4984670"/>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1466850"/>
            <a:ext cx="7870825" cy="714375"/>
          </a:xfrm>
        </p:spPr>
        <p:txBody>
          <a:bodyPr/>
          <a:lstStyle/>
          <a:p>
            <a:pPr>
              <a:defRPr/>
            </a:pPr>
            <a:r>
              <a:rPr lang="en-US" altLang="nl-BE" sz="2800" dirty="0" smtClean="0"/>
              <a:t/>
            </a:r>
            <a:br>
              <a:rPr lang="en-US" altLang="nl-BE" sz="2800" dirty="0" smtClean="0"/>
            </a:br>
            <a:r>
              <a:rPr lang="en-US" altLang="nl-BE" sz="2800" dirty="0"/>
              <a:t/>
            </a:r>
            <a:br>
              <a:rPr lang="en-US" altLang="nl-BE" sz="2800" dirty="0"/>
            </a:br>
            <a:r>
              <a:rPr lang="en-US" altLang="nl-BE" sz="2800" dirty="0"/>
              <a:t>5</a:t>
            </a:r>
            <a:r>
              <a:rPr lang="en-US" altLang="nl-BE" sz="2800" dirty="0" smtClean="0"/>
              <a:t>.2 </a:t>
            </a:r>
            <a:r>
              <a:rPr lang="nl-BE" sz="2800" dirty="0"/>
              <a:t>Informele psychosociale interventie  </a:t>
            </a:r>
            <a:r>
              <a:rPr lang="nl-BE" sz="3600" b="1" dirty="0"/>
              <a:t/>
            </a:r>
            <a:br>
              <a:rPr lang="nl-BE" sz="3600" b="1" dirty="0"/>
            </a:b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33413" y="2105025"/>
            <a:ext cx="7870825" cy="4143375"/>
          </a:xfrm>
        </p:spPr>
        <p:txBody>
          <a:bodyPr/>
          <a:lstStyle/>
          <a:p>
            <a:pPr>
              <a:buFontTx/>
              <a:buChar char="-"/>
            </a:pPr>
            <a:r>
              <a:rPr lang="nl-BE" sz="1800" dirty="0" smtClean="0"/>
              <a:t>bij PAPA of vertrouwenspersoon</a:t>
            </a:r>
          </a:p>
          <a:p>
            <a:pPr>
              <a:buFontTx/>
              <a:buChar char="-"/>
            </a:pPr>
            <a:endParaRPr lang="nl-BE" sz="800" dirty="0" smtClean="0"/>
          </a:p>
          <a:p>
            <a:pPr>
              <a:buFontTx/>
              <a:buChar char="-"/>
            </a:pPr>
            <a:r>
              <a:rPr lang="nl-BE" sz="1800" dirty="0" smtClean="0"/>
              <a:t>voor alle vormen van psychosociale leed</a:t>
            </a:r>
          </a:p>
          <a:p>
            <a:pPr>
              <a:buFontTx/>
              <a:buChar char="-"/>
            </a:pPr>
            <a:endParaRPr lang="nl-BE" sz="800" dirty="0" smtClean="0"/>
          </a:p>
          <a:p>
            <a:pPr>
              <a:buFontTx/>
              <a:buChar char="-"/>
            </a:pPr>
            <a:r>
              <a:rPr lang="nl-BE" sz="1800" dirty="0"/>
              <a:t>w</a:t>
            </a:r>
            <a:r>
              <a:rPr lang="nl-BE" sz="1800" dirty="0" smtClean="0"/>
              <a:t>erkwijzen niet-limitatief opgesomd </a:t>
            </a:r>
          </a:p>
          <a:p>
            <a:pPr marL="0" indent="0">
              <a:buNone/>
            </a:pPr>
            <a:r>
              <a:rPr lang="nl-BE" sz="1800" dirty="0" smtClean="0"/>
              <a:t>	* houden van gesprekken</a:t>
            </a:r>
          </a:p>
          <a:p>
            <a:pPr marL="0" indent="0">
              <a:buNone/>
            </a:pPr>
            <a:r>
              <a:rPr lang="nl-BE" sz="1800" dirty="0" smtClean="0"/>
              <a:t>    	* interventie bij een andere persoon van de onderneming</a:t>
            </a:r>
          </a:p>
          <a:p>
            <a:pPr marL="0" indent="0">
              <a:buNone/>
            </a:pPr>
            <a:r>
              <a:rPr lang="nl-BE" sz="1800" dirty="0" smtClean="0"/>
              <a:t>    	* verzoening tussen betrokken personen</a:t>
            </a:r>
          </a:p>
          <a:p>
            <a:pPr marL="0" indent="0">
              <a:buNone/>
            </a:pPr>
            <a:endParaRPr lang="nl-BE" sz="800" dirty="0" smtClean="0"/>
          </a:p>
          <a:p>
            <a:pPr>
              <a:buFontTx/>
              <a:buChar char="-"/>
            </a:pPr>
            <a:r>
              <a:rPr lang="nl-BE" sz="1800" dirty="0" smtClean="0"/>
              <a:t>Type interventie wordt opgenomen in een document</a:t>
            </a:r>
          </a:p>
          <a:p>
            <a:pPr marL="0" indent="0">
              <a:buNone/>
            </a:pPr>
            <a:r>
              <a:rPr lang="nl-BE" sz="1800" dirty="0"/>
              <a:t>	</a:t>
            </a:r>
            <a:endParaRPr lang="nl-BE" sz="1800" dirty="0" smtClean="0"/>
          </a:p>
          <a:p>
            <a:pPr marL="0" indent="0">
              <a:buNone/>
            </a:pPr>
            <a:r>
              <a:rPr lang="nl-BE" sz="1800" dirty="0" smtClean="0"/>
              <a:t>(art.32/2, §2, derde lid a Welzijnswet en art.14 KB Psychosociale aspecten)</a:t>
            </a:r>
          </a:p>
          <a:p>
            <a:pPr marL="0" indent="0">
              <a:buNone/>
            </a:pPr>
            <a:r>
              <a:rPr lang="nl-BE" sz="1800" dirty="0"/>
              <a:t>	</a:t>
            </a:r>
            <a:endParaRPr lang="nl-BE" sz="1800" dirty="0" smtClean="0"/>
          </a:p>
          <a:p>
            <a:pPr marL="0" indent="0">
              <a:buNone/>
            </a:pPr>
            <a:endParaRPr lang="nl-BE" sz="1800" dirty="0" smtClean="0"/>
          </a:p>
          <a:p>
            <a:pPr marL="0" indent="0">
              <a:buNone/>
            </a:pPr>
            <a:endParaRPr lang="nl-BE" sz="1800" dirty="0" smtClean="0"/>
          </a:p>
          <a:p>
            <a:pPr marL="0" indent="0">
              <a:buNone/>
            </a:pPr>
            <a:r>
              <a:rPr lang="nl-BE" sz="1800" dirty="0"/>
              <a:t>		</a:t>
            </a:r>
            <a:endParaRPr lang="nl-BE" sz="2000" dirty="0"/>
          </a:p>
        </p:txBody>
      </p:sp>
    </p:spTree>
    <p:extLst>
      <p:ext uri="{BB962C8B-B14F-4D97-AF65-F5344CB8AC3E}">
        <p14:creationId xmlns:p14="http://schemas.microsoft.com/office/powerpoint/2010/main" val="1056022119"/>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1466850"/>
            <a:ext cx="7870825" cy="714375"/>
          </a:xfrm>
        </p:spPr>
        <p:txBody>
          <a:bodyPr/>
          <a:lstStyle/>
          <a:p>
            <a:pPr>
              <a:defRPr/>
            </a:pPr>
            <a:r>
              <a:rPr lang="en-US" altLang="nl-BE" sz="2800" dirty="0" smtClean="0"/>
              <a:t/>
            </a:r>
            <a:br>
              <a:rPr lang="en-US" altLang="nl-BE" sz="2800" dirty="0" smtClean="0"/>
            </a:br>
            <a:r>
              <a:rPr lang="en-US" altLang="nl-BE" sz="2800" dirty="0"/>
              <a:t/>
            </a:r>
            <a:br>
              <a:rPr lang="en-US" altLang="nl-BE" sz="2800" dirty="0"/>
            </a:br>
            <a:r>
              <a:rPr lang="en-US" altLang="nl-BE" sz="2800" dirty="0"/>
              <a:t>5</a:t>
            </a:r>
            <a:r>
              <a:rPr lang="en-US" altLang="nl-BE" sz="2800" dirty="0" smtClean="0"/>
              <a:t>.3 </a:t>
            </a:r>
            <a:r>
              <a:rPr lang="nl-BE" sz="2800" dirty="0"/>
              <a:t>Formele psychosociale interventie  </a:t>
            </a:r>
            <a:r>
              <a:rPr lang="nl-BE" sz="3600" b="1" dirty="0"/>
              <a:t/>
            </a:r>
            <a:br>
              <a:rPr lang="nl-BE" sz="3600" b="1" dirty="0"/>
            </a:b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33413" y="1943100"/>
            <a:ext cx="7870825" cy="4305300"/>
          </a:xfrm>
        </p:spPr>
        <p:txBody>
          <a:bodyPr/>
          <a:lstStyle/>
          <a:p>
            <a:pPr>
              <a:buFontTx/>
              <a:buChar char="-"/>
            </a:pPr>
            <a:r>
              <a:rPr lang="nl-BE" sz="1800" dirty="0" smtClean="0"/>
              <a:t>gebaseerd op vroegere procedure van ‘met redenen omklede klacht’ </a:t>
            </a:r>
            <a:r>
              <a:rPr lang="nl-BE" sz="1800" dirty="0" smtClean="0">
                <a:sym typeface="Symbol"/>
              </a:rPr>
              <a:t> ‘verzoek’</a:t>
            </a:r>
            <a:endParaRPr lang="nl-BE" sz="1800" dirty="0" smtClean="0"/>
          </a:p>
          <a:p>
            <a:pPr>
              <a:buFontTx/>
              <a:buChar char="-"/>
            </a:pPr>
            <a:endParaRPr lang="nl-BE" sz="800" dirty="0" smtClean="0"/>
          </a:p>
          <a:p>
            <a:pPr>
              <a:buFontTx/>
              <a:buChar char="-"/>
            </a:pPr>
            <a:r>
              <a:rPr lang="nl-BE" sz="1800" dirty="0" smtClean="0"/>
              <a:t>doel</a:t>
            </a:r>
            <a:r>
              <a:rPr lang="nl-BE" sz="1800" dirty="0"/>
              <a:t>: </a:t>
            </a:r>
            <a:endParaRPr lang="nl-BE" sz="1800" dirty="0" smtClean="0"/>
          </a:p>
          <a:p>
            <a:pPr marL="0" indent="0">
              <a:buNone/>
            </a:pPr>
            <a:r>
              <a:rPr lang="nl-BE" sz="1800" dirty="0"/>
              <a:t> </a:t>
            </a:r>
            <a:r>
              <a:rPr lang="nl-BE" sz="1800" dirty="0" smtClean="0"/>
              <a:t>     	</a:t>
            </a:r>
            <a:r>
              <a:rPr lang="nl-BE" sz="1600" dirty="0" smtClean="0"/>
              <a:t>- WG </a:t>
            </a:r>
            <a:r>
              <a:rPr lang="nl-BE" sz="1600" dirty="0"/>
              <a:t>om passende maatregelen </a:t>
            </a:r>
            <a:r>
              <a:rPr lang="nl-BE" sz="1600" dirty="0" smtClean="0"/>
              <a:t>vragen</a:t>
            </a:r>
          </a:p>
          <a:p>
            <a:pPr marL="0" indent="0">
              <a:buNone/>
            </a:pPr>
            <a:r>
              <a:rPr lang="nl-BE" sz="1600" dirty="0"/>
              <a:t>	</a:t>
            </a:r>
            <a:r>
              <a:rPr lang="nl-BE" sz="1600" dirty="0" smtClean="0"/>
              <a:t>- op basis van risicoanalyse van specifieke arbeidssituatie van de 	verzoeker en van door PAPA voorgestelde maatregelen opgenomen 	in een advies </a:t>
            </a:r>
          </a:p>
          <a:p>
            <a:pPr marL="0" indent="0">
              <a:buNone/>
            </a:pPr>
            <a:endParaRPr lang="nl-BE" sz="800" dirty="0" smtClean="0"/>
          </a:p>
          <a:p>
            <a:pPr marL="0" indent="0">
              <a:buNone/>
            </a:pPr>
            <a:r>
              <a:rPr lang="nl-BE" sz="1800" dirty="0" smtClean="0"/>
              <a:t>	</a:t>
            </a:r>
            <a:r>
              <a:rPr lang="nl-BE" sz="1600" dirty="0" smtClean="0"/>
              <a:t>(art.32/2, §2, derde lid b Welzijnswet en art.15, §1 KB 	Psychosociale risico’s) </a:t>
            </a:r>
            <a:r>
              <a:rPr lang="nl-BE" sz="1600" dirty="0"/>
              <a:t>	</a:t>
            </a:r>
            <a:endParaRPr lang="nl-BE" sz="1600" dirty="0" smtClean="0"/>
          </a:p>
          <a:p>
            <a:pPr marL="0" indent="0">
              <a:buNone/>
            </a:pPr>
            <a:r>
              <a:rPr lang="nl-BE" sz="1800" dirty="0"/>
              <a:t>	</a:t>
            </a:r>
            <a:endParaRPr lang="nl-BE" sz="1800" dirty="0" smtClean="0"/>
          </a:p>
          <a:p>
            <a:pPr marL="0" indent="0">
              <a:buNone/>
            </a:pPr>
            <a:r>
              <a:rPr lang="nl-BE" sz="1800" dirty="0" smtClean="0"/>
              <a:t>- voor </a:t>
            </a:r>
            <a:r>
              <a:rPr lang="nl-BE" sz="1800" i="1" dirty="0"/>
              <a:t>alle</a:t>
            </a:r>
            <a:r>
              <a:rPr lang="nl-BE" sz="1800" dirty="0"/>
              <a:t> psychosociale risico’s; maar bijzondere regels voor    </a:t>
            </a:r>
            <a:r>
              <a:rPr lang="nl-BE" sz="1800" dirty="0" smtClean="0"/>
              <a:t>    interventie </a:t>
            </a:r>
            <a:r>
              <a:rPr lang="nl-BE" sz="1800" dirty="0"/>
              <a:t>m.b.t. geweld, pesterijen, ongewenst seksueel gedrag </a:t>
            </a:r>
            <a:r>
              <a:rPr lang="nl-BE" sz="1800" dirty="0" smtClean="0"/>
              <a:t>(zie </a:t>
            </a:r>
            <a:r>
              <a:rPr lang="nl-BE" sz="1800" dirty="0"/>
              <a:t>verder)</a:t>
            </a:r>
          </a:p>
          <a:p>
            <a:pPr marL="0" indent="0">
              <a:buNone/>
            </a:pPr>
            <a:endParaRPr lang="nl-BE" sz="1800" dirty="0" smtClean="0"/>
          </a:p>
          <a:p>
            <a:pPr marL="0" indent="0">
              <a:buNone/>
            </a:pPr>
            <a:r>
              <a:rPr lang="nl-BE" sz="1800" dirty="0" smtClean="0"/>
              <a:t>	</a:t>
            </a:r>
            <a:r>
              <a:rPr lang="nl-BE" sz="1800" dirty="0"/>
              <a:t>	</a:t>
            </a:r>
            <a:endParaRPr lang="nl-BE" sz="1800" dirty="0" smtClean="0"/>
          </a:p>
          <a:p>
            <a:pPr marL="0" indent="0">
              <a:buNone/>
            </a:pPr>
            <a:endParaRPr lang="nl-BE" sz="1800" dirty="0" smtClean="0"/>
          </a:p>
          <a:p>
            <a:pPr marL="0" indent="0">
              <a:buNone/>
            </a:pPr>
            <a:endParaRPr lang="nl-BE" sz="1800" dirty="0" smtClean="0"/>
          </a:p>
          <a:p>
            <a:pPr marL="0" indent="0">
              <a:buNone/>
            </a:pPr>
            <a:r>
              <a:rPr lang="nl-BE" sz="1800" dirty="0"/>
              <a:t>		</a:t>
            </a:r>
            <a:endParaRPr lang="nl-BE" sz="2000" dirty="0"/>
          </a:p>
        </p:txBody>
      </p:sp>
    </p:spTree>
    <p:extLst>
      <p:ext uri="{BB962C8B-B14F-4D97-AF65-F5344CB8AC3E}">
        <p14:creationId xmlns:p14="http://schemas.microsoft.com/office/powerpoint/2010/main" val="2372773248"/>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1466850"/>
            <a:ext cx="7870825" cy="714375"/>
          </a:xfrm>
        </p:spPr>
        <p:txBody>
          <a:bodyPr/>
          <a:lstStyle/>
          <a:p>
            <a:pPr>
              <a:defRPr/>
            </a:pPr>
            <a:r>
              <a:rPr lang="en-US" altLang="nl-BE" sz="2800" dirty="0" smtClean="0"/>
              <a:t/>
            </a:r>
            <a:br>
              <a:rPr lang="en-US" altLang="nl-BE" sz="2800" dirty="0" smtClean="0"/>
            </a:br>
            <a:r>
              <a:rPr lang="en-US" altLang="nl-BE" sz="2800" dirty="0"/>
              <a:t/>
            </a:r>
            <a:br>
              <a:rPr lang="en-US" altLang="nl-BE" sz="2800" dirty="0"/>
            </a:br>
            <a:r>
              <a:rPr lang="en-US" altLang="nl-BE" sz="2800" dirty="0"/>
              <a:t>5</a:t>
            </a:r>
            <a:r>
              <a:rPr lang="en-US" altLang="nl-BE" sz="2800" dirty="0" smtClean="0"/>
              <a:t>.3 </a:t>
            </a:r>
            <a:r>
              <a:rPr lang="nl-BE" sz="2800" dirty="0"/>
              <a:t>Formele psychosociale interventie  </a:t>
            </a:r>
            <a:r>
              <a:rPr lang="nl-BE" sz="3600" b="1" dirty="0"/>
              <a:t/>
            </a:r>
            <a:br>
              <a:rPr lang="nl-BE" sz="3600" b="1" dirty="0"/>
            </a:b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33413" y="1943100"/>
            <a:ext cx="7870825" cy="4305300"/>
          </a:xfrm>
        </p:spPr>
        <p:txBody>
          <a:bodyPr/>
          <a:lstStyle/>
          <a:p>
            <a:pPr marL="0" indent="0">
              <a:buNone/>
            </a:pPr>
            <a:r>
              <a:rPr lang="nl-BE" sz="1800" b="1" dirty="0" smtClean="0"/>
              <a:t>Indienen verzoek</a:t>
            </a:r>
          </a:p>
          <a:p>
            <a:pPr marL="0" indent="0">
              <a:buNone/>
            </a:pPr>
            <a:endParaRPr lang="nl-BE" sz="800" dirty="0" smtClean="0"/>
          </a:p>
          <a:p>
            <a:pPr marL="0" indent="0">
              <a:buNone/>
            </a:pPr>
            <a:endParaRPr lang="nl-BE" sz="800" dirty="0" smtClean="0"/>
          </a:p>
          <a:p>
            <a:pPr marL="0" indent="0">
              <a:buNone/>
            </a:pPr>
            <a:r>
              <a:rPr lang="nl-BE" sz="1800" dirty="0" smtClean="0"/>
              <a:t>-   wanneer? (art.16, §1 KB Psychosociale risico’s)</a:t>
            </a:r>
            <a:endParaRPr lang="nl-BE" sz="1800" dirty="0"/>
          </a:p>
          <a:p>
            <a:pPr marL="0" indent="0">
              <a:buNone/>
            </a:pPr>
            <a:r>
              <a:rPr lang="nl-BE" sz="1800" dirty="0"/>
              <a:t>	- </a:t>
            </a:r>
            <a:r>
              <a:rPr lang="nl-BE" sz="1600" dirty="0"/>
              <a:t>indien WN geen informele interventie wil</a:t>
            </a:r>
          </a:p>
          <a:p>
            <a:pPr marL="0" indent="0">
              <a:buNone/>
            </a:pPr>
            <a:r>
              <a:rPr lang="nl-BE" sz="1600" dirty="0"/>
              <a:t>	- indien informele </a:t>
            </a:r>
            <a:r>
              <a:rPr lang="nl-BE" sz="1600" dirty="0" smtClean="0"/>
              <a:t>interventie niet tot oplossing heeft geleid</a:t>
            </a:r>
            <a:endParaRPr lang="nl-BE" sz="1600" dirty="0"/>
          </a:p>
          <a:p>
            <a:pPr marL="0" indent="0">
              <a:buNone/>
            </a:pPr>
            <a:endParaRPr lang="nl-BE" sz="800" dirty="0" smtClean="0"/>
          </a:p>
          <a:p>
            <a:pPr marL="0" indent="0">
              <a:buNone/>
            </a:pPr>
            <a:endParaRPr lang="nl-BE" sz="800" dirty="0" smtClean="0"/>
          </a:p>
          <a:p>
            <a:pPr>
              <a:buFontTx/>
              <a:buChar char="-"/>
            </a:pPr>
            <a:r>
              <a:rPr lang="nl-BE" sz="1800" dirty="0" smtClean="0"/>
              <a:t>‘verzoek’ tot formele </a:t>
            </a:r>
            <a:r>
              <a:rPr lang="nl-BE" sz="1800" dirty="0"/>
              <a:t>psychosociale </a:t>
            </a:r>
            <a:r>
              <a:rPr lang="nl-BE" sz="1800" dirty="0" smtClean="0"/>
              <a:t>interventie </a:t>
            </a:r>
            <a:r>
              <a:rPr lang="nl-BE" sz="1800" i="1" dirty="0" smtClean="0"/>
              <a:t>enkel</a:t>
            </a:r>
            <a:r>
              <a:rPr lang="nl-BE" sz="1800" dirty="0" smtClean="0"/>
              <a:t> bij PAPA </a:t>
            </a:r>
          </a:p>
          <a:p>
            <a:pPr marL="0" indent="0">
              <a:buNone/>
            </a:pPr>
            <a:r>
              <a:rPr lang="nl-BE" sz="1800" dirty="0"/>
              <a:t>	</a:t>
            </a:r>
            <a:r>
              <a:rPr lang="nl-BE" sz="1600" dirty="0" smtClean="0"/>
              <a:t>- voorafgaand: verplicht persoonlijk onderhoud binnen 10 	kalenderdagen na wilsuiting + document met bevestiging 	onderhoud (art.16, §2 </a:t>
            </a:r>
            <a:r>
              <a:rPr lang="nl-BE" sz="1600" dirty="0"/>
              <a:t>KB 	Psychosociale </a:t>
            </a:r>
            <a:r>
              <a:rPr lang="nl-BE" sz="1600" dirty="0" smtClean="0"/>
              <a:t>risico’s)</a:t>
            </a:r>
          </a:p>
          <a:p>
            <a:pPr marL="0" indent="0">
              <a:buNone/>
            </a:pPr>
            <a:endParaRPr lang="nl-BE" sz="1600" dirty="0" smtClean="0"/>
          </a:p>
          <a:p>
            <a:pPr marL="0" indent="0">
              <a:buNone/>
            </a:pPr>
            <a:r>
              <a:rPr lang="nl-BE" sz="1600" dirty="0"/>
              <a:t>	</a:t>
            </a:r>
            <a:r>
              <a:rPr lang="nl-BE" sz="1600" dirty="0" smtClean="0"/>
              <a:t>- document van verzoek tot formele psychosociale interventie met	o.a. beschrijving problematische arbeidssituatie (art.17</a:t>
            </a:r>
            <a:r>
              <a:rPr lang="nl-BE" sz="1600" dirty="0"/>
              <a:t>, §1 KB </a:t>
            </a:r>
            <a:r>
              <a:rPr lang="nl-BE" sz="1600" dirty="0" smtClean="0"/>
              <a:t>	Psychosociale risico’s)</a:t>
            </a:r>
          </a:p>
          <a:p>
            <a:pPr marL="0" indent="0">
              <a:buNone/>
            </a:pPr>
            <a:r>
              <a:rPr lang="nl-BE" sz="1800" dirty="0">
                <a:sym typeface="Wingdings" panose="05000000000000000000" pitchFamily="2" charset="2"/>
              </a:rPr>
              <a:t>	</a:t>
            </a:r>
            <a:endParaRPr lang="nl-BE" sz="1800" dirty="0" smtClean="0"/>
          </a:p>
          <a:p>
            <a:pPr marL="0" indent="0">
              <a:buNone/>
            </a:pPr>
            <a:r>
              <a:rPr lang="nl-BE" sz="1800" dirty="0" smtClean="0"/>
              <a:t>	</a:t>
            </a:r>
            <a:r>
              <a:rPr lang="nl-BE" sz="1800" dirty="0"/>
              <a:t>	</a:t>
            </a:r>
            <a:endParaRPr lang="nl-BE" sz="1800" dirty="0" smtClean="0"/>
          </a:p>
          <a:p>
            <a:pPr marL="0" indent="0">
              <a:buNone/>
            </a:pPr>
            <a:endParaRPr lang="nl-BE" sz="1800" dirty="0" smtClean="0"/>
          </a:p>
          <a:p>
            <a:pPr marL="0" indent="0">
              <a:buNone/>
            </a:pPr>
            <a:endParaRPr lang="nl-BE" sz="1800" dirty="0" smtClean="0"/>
          </a:p>
          <a:p>
            <a:pPr marL="0" indent="0">
              <a:buNone/>
            </a:pPr>
            <a:r>
              <a:rPr lang="nl-BE" sz="1800" dirty="0"/>
              <a:t>		</a:t>
            </a:r>
            <a:endParaRPr lang="nl-BE" sz="2000" dirty="0"/>
          </a:p>
        </p:txBody>
      </p:sp>
    </p:spTree>
    <p:extLst>
      <p:ext uri="{BB962C8B-B14F-4D97-AF65-F5344CB8AC3E}">
        <p14:creationId xmlns:p14="http://schemas.microsoft.com/office/powerpoint/2010/main" val="2522152683"/>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1466850"/>
            <a:ext cx="7870825" cy="714375"/>
          </a:xfrm>
        </p:spPr>
        <p:txBody>
          <a:bodyPr/>
          <a:lstStyle/>
          <a:p>
            <a:pPr>
              <a:defRPr/>
            </a:pPr>
            <a:r>
              <a:rPr lang="en-US" altLang="nl-BE" sz="2800" dirty="0" smtClean="0"/>
              <a:t/>
            </a:r>
            <a:br>
              <a:rPr lang="en-US" altLang="nl-BE" sz="2800" dirty="0" smtClean="0"/>
            </a:br>
            <a:r>
              <a:rPr lang="en-US" altLang="nl-BE" sz="2800" dirty="0"/>
              <a:t/>
            </a:r>
            <a:br>
              <a:rPr lang="en-US" altLang="nl-BE" sz="2800" dirty="0"/>
            </a:br>
            <a:r>
              <a:rPr lang="en-US" altLang="nl-BE" sz="2800" dirty="0"/>
              <a:t>5</a:t>
            </a:r>
            <a:r>
              <a:rPr lang="en-US" altLang="nl-BE" sz="2800" dirty="0" smtClean="0"/>
              <a:t>.3 </a:t>
            </a:r>
            <a:r>
              <a:rPr lang="nl-BE" sz="2800" dirty="0"/>
              <a:t>Formele psychosociale interventie  </a:t>
            </a:r>
            <a:r>
              <a:rPr lang="nl-BE" sz="3600" b="1" dirty="0"/>
              <a:t/>
            </a:r>
            <a:br>
              <a:rPr lang="nl-BE" sz="3600" b="1" dirty="0"/>
            </a:b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33413" y="2019300"/>
            <a:ext cx="7870825" cy="4229100"/>
          </a:xfrm>
        </p:spPr>
        <p:txBody>
          <a:bodyPr/>
          <a:lstStyle/>
          <a:p>
            <a:pPr marL="0" indent="0">
              <a:buNone/>
            </a:pPr>
            <a:r>
              <a:rPr lang="nl-BE" sz="1800" b="1" dirty="0" smtClean="0"/>
              <a:t>Indienen verzoek</a:t>
            </a:r>
          </a:p>
          <a:p>
            <a:pPr marL="0" indent="0">
              <a:buNone/>
            </a:pPr>
            <a:endParaRPr lang="nl-BE" sz="800" dirty="0" smtClean="0"/>
          </a:p>
          <a:p>
            <a:pPr marL="0" indent="0">
              <a:buNone/>
            </a:pPr>
            <a:r>
              <a:rPr lang="nl-BE" sz="1800" dirty="0">
                <a:sym typeface="Wingdings" panose="05000000000000000000" pitchFamily="2" charset="2"/>
              </a:rPr>
              <a:t>	</a:t>
            </a:r>
            <a:r>
              <a:rPr lang="nl-BE" sz="1600" dirty="0" smtClean="0">
                <a:sym typeface="Wingdings" panose="05000000000000000000" pitchFamily="2" charset="2"/>
              </a:rPr>
              <a:t>- PAPA kan weigeren indien “kennelijk” geen betrekking op 	</a:t>
            </a:r>
            <a:r>
              <a:rPr lang="nl-BE" sz="1600" dirty="0" smtClean="0"/>
              <a:t>psychosociale risico’s = marginale toetsing </a:t>
            </a:r>
          </a:p>
          <a:p>
            <a:pPr marL="0" indent="0">
              <a:buNone/>
            </a:pPr>
            <a:endParaRPr lang="nl-BE" sz="1600" dirty="0" smtClean="0"/>
          </a:p>
          <a:p>
            <a:pPr marL="0" indent="0">
              <a:buNone/>
            </a:pPr>
            <a:r>
              <a:rPr lang="nl-BE" sz="1600" dirty="0"/>
              <a:t>	</a:t>
            </a:r>
            <a:r>
              <a:rPr lang="nl-BE" sz="1600" dirty="0" smtClean="0">
                <a:sym typeface="Wingdings" panose="05000000000000000000" pitchFamily="2" charset="2"/>
              </a:rPr>
              <a:t> binnen 10 kalenderdagen beslissing meedelen</a:t>
            </a:r>
          </a:p>
          <a:p>
            <a:pPr marL="0" indent="0">
              <a:buNone/>
            </a:pPr>
            <a:r>
              <a:rPr lang="nl-BE" sz="1600" dirty="0">
                <a:sym typeface="Wingdings" panose="05000000000000000000" pitchFamily="2" charset="2"/>
              </a:rPr>
              <a:t>	</a:t>
            </a:r>
            <a:r>
              <a:rPr lang="nl-BE" sz="1600" dirty="0" smtClean="0">
                <a:sym typeface="Wingdings" panose="05000000000000000000" pitchFamily="2" charset="2"/>
              </a:rPr>
              <a:t> geen kennisgeving = aanvaarden</a:t>
            </a:r>
          </a:p>
          <a:p>
            <a:pPr marL="0" indent="0">
              <a:buNone/>
            </a:pPr>
            <a:r>
              <a:rPr lang="nl-BE" sz="1600" dirty="0">
                <a:sym typeface="Wingdings" panose="05000000000000000000" pitchFamily="2" charset="2"/>
              </a:rPr>
              <a:t>	</a:t>
            </a:r>
            <a:endParaRPr lang="nl-BE" sz="1600" dirty="0" smtClean="0">
              <a:sym typeface="Wingdings" panose="05000000000000000000" pitchFamily="2" charset="2"/>
            </a:endParaRPr>
          </a:p>
          <a:p>
            <a:pPr marL="0" indent="0">
              <a:buNone/>
            </a:pPr>
            <a:r>
              <a:rPr lang="nl-BE" sz="1600" dirty="0">
                <a:sym typeface="Wingdings" panose="05000000000000000000" pitchFamily="2" charset="2"/>
              </a:rPr>
              <a:t>	</a:t>
            </a:r>
            <a:r>
              <a:rPr lang="nl-BE" sz="1600" dirty="0" smtClean="0"/>
              <a:t>(art.17, §3 KB Psychosociale risico’s)</a:t>
            </a:r>
          </a:p>
          <a:p>
            <a:pPr marL="0" indent="0">
              <a:buNone/>
            </a:pPr>
            <a:endParaRPr lang="nl-BE" sz="1600" dirty="0"/>
          </a:p>
          <a:p>
            <a:pPr marL="0" indent="0">
              <a:buNone/>
            </a:pPr>
            <a:endParaRPr lang="nl-BE" sz="1800" dirty="0" smtClean="0"/>
          </a:p>
          <a:p>
            <a:pPr marL="0" indent="0">
              <a:buNone/>
            </a:pPr>
            <a:r>
              <a:rPr lang="nl-BE" sz="1800" dirty="0" smtClean="0"/>
              <a:t>	</a:t>
            </a:r>
            <a:r>
              <a:rPr lang="nl-BE" sz="1800" dirty="0"/>
              <a:t>	</a:t>
            </a:r>
            <a:endParaRPr lang="nl-BE" sz="1800" dirty="0" smtClean="0"/>
          </a:p>
          <a:p>
            <a:pPr marL="0" indent="0">
              <a:buNone/>
            </a:pPr>
            <a:endParaRPr lang="nl-BE" sz="1800" dirty="0" smtClean="0"/>
          </a:p>
          <a:p>
            <a:pPr marL="0" indent="0">
              <a:buNone/>
            </a:pPr>
            <a:endParaRPr lang="nl-BE" sz="1800" dirty="0" smtClean="0"/>
          </a:p>
          <a:p>
            <a:pPr marL="0" indent="0">
              <a:buNone/>
            </a:pPr>
            <a:r>
              <a:rPr lang="nl-BE" sz="1800" dirty="0"/>
              <a:t>		</a:t>
            </a:r>
            <a:endParaRPr lang="nl-BE" sz="2000" dirty="0"/>
          </a:p>
        </p:txBody>
      </p:sp>
    </p:spTree>
    <p:extLst>
      <p:ext uri="{BB962C8B-B14F-4D97-AF65-F5344CB8AC3E}">
        <p14:creationId xmlns:p14="http://schemas.microsoft.com/office/powerpoint/2010/main" val="1313341241"/>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1466850"/>
            <a:ext cx="7870825" cy="714375"/>
          </a:xfrm>
        </p:spPr>
        <p:txBody>
          <a:bodyPr/>
          <a:lstStyle/>
          <a:p>
            <a:pPr>
              <a:defRPr/>
            </a:pPr>
            <a:r>
              <a:rPr lang="en-US" altLang="nl-BE" sz="2800" dirty="0" smtClean="0"/>
              <a:t/>
            </a:r>
            <a:br>
              <a:rPr lang="en-US" altLang="nl-BE" sz="2800" dirty="0" smtClean="0"/>
            </a:br>
            <a:r>
              <a:rPr lang="en-US" altLang="nl-BE" sz="2800" dirty="0"/>
              <a:t/>
            </a:r>
            <a:br>
              <a:rPr lang="en-US" altLang="nl-BE" sz="2800" dirty="0"/>
            </a:br>
            <a:r>
              <a:rPr lang="en-US" altLang="nl-BE" sz="2800" dirty="0"/>
              <a:t>5</a:t>
            </a:r>
            <a:r>
              <a:rPr lang="en-US" altLang="nl-BE" sz="2800" dirty="0" smtClean="0"/>
              <a:t>.3 </a:t>
            </a:r>
            <a:r>
              <a:rPr lang="nl-BE" sz="2800" dirty="0"/>
              <a:t>Formele psychosociale interventie  </a:t>
            </a:r>
            <a:r>
              <a:rPr lang="nl-BE" sz="3600" b="1" dirty="0"/>
              <a:t/>
            </a:r>
            <a:br>
              <a:rPr lang="nl-BE" sz="3600" b="1" dirty="0"/>
            </a:b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33413" y="1943100"/>
            <a:ext cx="7870825" cy="4305300"/>
          </a:xfrm>
        </p:spPr>
        <p:txBody>
          <a:bodyPr/>
          <a:lstStyle/>
          <a:p>
            <a:pPr marL="0" indent="0">
              <a:buNone/>
            </a:pPr>
            <a:r>
              <a:rPr lang="nl-BE" sz="1800" b="1" dirty="0" smtClean="0"/>
              <a:t>Verloop interventie</a:t>
            </a:r>
          </a:p>
          <a:p>
            <a:pPr marL="0" indent="0">
              <a:buNone/>
            </a:pPr>
            <a:endParaRPr lang="nl-BE" sz="1800" dirty="0" smtClean="0"/>
          </a:p>
          <a:p>
            <a:pPr marL="0" indent="0">
              <a:buNone/>
            </a:pPr>
            <a:r>
              <a:rPr lang="nl-BE" sz="1800" dirty="0" smtClean="0">
                <a:sym typeface="Wingdings" panose="05000000000000000000" pitchFamily="2" charset="2"/>
              </a:rPr>
              <a:t> </a:t>
            </a:r>
            <a:r>
              <a:rPr lang="nl-BE" sz="1800" dirty="0" smtClean="0"/>
              <a:t>onderscheid maken:</a:t>
            </a:r>
          </a:p>
          <a:p>
            <a:pPr marL="0" indent="0">
              <a:buNone/>
            </a:pPr>
            <a:endParaRPr lang="nl-BE" sz="1800" dirty="0"/>
          </a:p>
          <a:p>
            <a:pPr marL="0" indent="0">
              <a:buNone/>
            </a:pPr>
            <a:r>
              <a:rPr lang="nl-BE" sz="1800" dirty="0" smtClean="0"/>
              <a:t>	- verzoek met hoofdzakelijk collectief karakter</a:t>
            </a:r>
          </a:p>
          <a:p>
            <a:pPr marL="0" indent="0">
              <a:buNone/>
            </a:pPr>
            <a:endParaRPr lang="nl-BE" sz="1800" dirty="0" smtClean="0"/>
          </a:p>
          <a:p>
            <a:pPr marL="0" indent="0">
              <a:buNone/>
            </a:pPr>
            <a:r>
              <a:rPr lang="nl-BE" sz="1800" dirty="0"/>
              <a:t>	</a:t>
            </a:r>
            <a:r>
              <a:rPr lang="nl-BE" sz="1800" dirty="0" smtClean="0"/>
              <a:t>- </a:t>
            </a:r>
            <a:r>
              <a:rPr lang="nl-BE" sz="1800" dirty="0"/>
              <a:t>verzoek met hoofdzakelijk </a:t>
            </a:r>
            <a:r>
              <a:rPr lang="nl-BE" sz="1800" dirty="0" smtClean="0"/>
              <a:t>individueel karakter</a:t>
            </a:r>
          </a:p>
          <a:p>
            <a:pPr marL="0" indent="0">
              <a:buNone/>
            </a:pPr>
            <a:endParaRPr lang="nl-BE" sz="1800" dirty="0" smtClean="0"/>
          </a:p>
          <a:p>
            <a:pPr marL="0" indent="0">
              <a:buNone/>
            </a:pPr>
            <a:r>
              <a:rPr lang="nl-BE" sz="1800" dirty="0"/>
              <a:t>	</a:t>
            </a:r>
            <a:r>
              <a:rPr lang="nl-BE" sz="1800" dirty="0" smtClean="0"/>
              <a:t>- verzoek tot formele psychosociale interventie voor feiten 	van geweld, pesterijen, ongewenst seksueel gedrag op het</a:t>
            </a:r>
          </a:p>
          <a:p>
            <a:pPr marL="0" indent="0">
              <a:buNone/>
            </a:pPr>
            <a:r>
              <a:rPr lang="nl-BE" sz="1800" dirty="0"/>
              <a:t>	</a:t>
            </a:r>
            <a:r>
              <a:rPr lang="nl-BE" sz="1800" dirty="0" smtClean="0"/>
              <a:t>werk</a:t>
            </a:r>
          </a:p>
          <a:p>
            <a:pPr marL="0" indent="0">
              <a:buNone/>
            </a:pPr>
            <a:r>
              <a:rPr lang="nl-BE" sz="1800" dirty="0"/>
              <a:t>	</a:t>
            </a:r>
            <a:endParaRPr lang="nl-BE" sz="1800" dirty="0" smtClean="0"/>
          </a:p>
          <a:p>
            <a:pPr marL="0" indent="0">
              <a:buNone/>
            </a:pPr>
            <a:r>
              <a:rPr lang="nl-BE" sz="1800" dirty="0"/>
              <a:t>	</a:t>
            </a:r>
            <a:endParaRPr lang="nl-BE" sz="1800" dirty="0" smtClean="0"/>
          </a:p>
          <a:p>
            <a:pPr marL="0" indent="0">
              <a:buNone/>
            </a:pPr>
            <a:endParaRPr lang="nl-BE" sz="1800" dirty="0" smtClean="0"/>
          </a:p>
          <a:p>
            <a:pPr marL="0" indent="0">
              <a:buNone/>
            </a:pPr>
            <a:r>
              <a:rPr lang="nl-BE" sz="1800" dirty="0" smtClean="0"/>
              <a:t>	</a:t>
            </a:r>
            <a:r>
              <a:rPr lang="nl-BE" sz="1800" dirty="0"/>
              <a:t>	</a:t>
            </a:r>
            <a:endParaRPr lang="nl-BE" sz="1800" dirty="0" smtClean="0"/>
          </a:p>
          <a:p>
            <a:pPr marL="0" indent="0">
              <a:buNone/>
            </a:pPr>
            <a:endParaRPr lang="nl-BE" sz="1800" dirty="0" smtClean="0"/>
          </a:p>
          <a:p>
            <a:pPr marL="0" indent="0">
              <a:buNone/>
            </a:pPr>
            <a:endParaRPr lang="nl-BE" sz="1800" dirty="0" smtClean="0"/>
          </a:p>
          <a:p>
            <a:pPr marL="0" indent="0">
              <a:buNone/>
            </a:pPr>
            <a:r>
              <a:rPr lang="nl-BE" sz="1800" dirty="0"/>
              <a:t>		</a:t>
            </a:r>
            <a:endParaRPr lang="nl-BE" sz="2000" dirty="0"/>
          </a:p>
        </p:txBody>
      </p:sp>
    </p:spTree>
    <p:extLst>
      <p:ext uri="{BB962C8B-B14F-4D97-AF65-F5344CB8AC3E}">
        <p14:creationId xmlns:p14="http://schemas.microsoft.com/office/powerpoint/2010/main" val="311412423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1247776"/>
            <a:ext cx="7870825" cy="695324"/>
          </a:xfrm>
        </p:spPr>
        <p:txBody>
          <a:bodyPr/>
          <a:lstStyle/>
          <a:p>
            <a:pPr marL="0" indent="0">
              <a:defRPr/>
            </a:pPr>
            <a:r>
              <a:rPr lang="en-US" altLang="nl-BE" sz="2800" dirty="0" smtClean="0"/>
              <a:t/>
            </a:r>
            <a:br>
              <a:rPr lang="en-US" altLang="nl-BE" sz="2800" dirty="0" smtClean="0"/>
            </a:br>
            <a:r>
              <a:rPr lang="en-US" altLang="nl-BE" sz="2800" dirty="0"/>
              <a:t/>
            </a:r>
            <a:br>
              <a:rPr lang="en-US" altLang="nl-BE" sz="2800" dirty="0"/>
            </a:br>
            <a:r>
              <a:rPr lang="en-US" altLang="nl-BE" sz="2800" dirty="0"/>
              <a:t>2</a:t>
            </a:r>
            <a:r>
              <a:rPr lang="en-US" altLang="nl-BE" sz="2800" dirty="0" smtClean="0"/>
              <a:t>. </a:t>
            </a:r>
            <a:r>
              <a:rPr lang="en-US" altLang="nl-BE" sz="2800" dirty="0" err="1" smtClean="0"/>
              <a:t>Begripsomschrijving</a:t>
            </a: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33413" y="1971676"/>
            <a:ext cx="7870825" cy="4276724"/>
          </a:xfrm>
        </p:spPr>
        <p:txBody>
          <a:bodyPr/>
          <a:lstStyle/>
          <a:p>
            <a:r>
              <a:rPr lang="nl-BE" sz="2000" b="1" dirty="0"/>
              <a:t>psychosociale risico's op het </a:t>
            </a:r>
            <a:r>
              <a:rPr lang="nl-BE" sz="2000" b="1" dirty="0" smtClean="0"/>
              <a:t>werk</a:t>
            </a:r>
            <a:r>
              <a:rPr lang="nl-BE" sz="2000" dirty="0" smtClean="0"/>
              <a:t>: </a:t>
            </a:r>
          </a:p>
          <a:p>
            <a:pPr marL="0" indent="0">
              <a:buNone/>
            </a:pPr>
            <a:endParaRPr lang="nl-BE" sz="800" dirty="0" smtClean="0"/>
          </a:p>
          <a:p>
            <a:pPr marL="0" indent="0">
              <a:buNone/>
            </a:pPr>
            <a:endParaRPr lang="nl-BE" sz="1800" dirty="0"/>
          </a:p>
          <a:p>
            <a:pPr indent="0">
              <a:buNone/>
            </a:pPr>
            <a:r>
              <a:rPr lang="nl-BE" sz="1800" dirty="0" smtClean="0"/>
              <a:t>Uitdrukkelijk gedefinieerd (art.32/1 </a:t>
            </a:r>
            <a:r>
              <a:rPr lang="nl-BE" sz="1800" dirty="0"/>
              <a:t>Welzijnswet </a:t>
            </a:r>
            <a:r>
              <a:rPr lang="nl-BE" sz="1800" dirty="0" smtClean="0"/>
              <a:t>en art.2, 3° KB Psychosociale risico’s):</a:t>
            </a:r>
          </a:p>
          <a:p>
            <a:pPr marL="0" indent="0">
              <a:buNone/>
            </a:pPr>
            <a:endParaRPr lang="nl-BE" sz="1800" dirty="0" smtClean="0"/>
          </a:p>
          <a:p>
            <a:pPr marL="0" indent="0" algn="just">
              <a:buNone/>
            </a:pPr>
            <a:r>
              <a:rPr lang="nl-BE" sz="1600" dirty="0"/>
              <a:t>“de kans dat een of meerdere werknemers psychische schade ondervinden die al dan niet kan gepaard gaan met lichamelijke schade, ten gevolge van een blootstelling aan de elementen van de </a:t>
            </a:r>
            <a:r>
              <a:rPr lang="nl-BE" sz="1600" dirty="0" smtClean="0"/>
              <a:t>arbeidsorganisatie, de </a:t>
            </a:r>
            <a:r>
              <a:rPr lang="nl-BE" sz="1600" dirty="0"/>
              <a:t>arbeidsinhoud, de arbeidsvoorwaarden, de arbeidsomstandigheden en de interpersoonlijke relaties op het werk, waarop de werkgever een impact heeft en die objectief een gevaar inhouden” </a:t>
            </a:r>
          </a:p>
          <a:p>
            <a:pPr marL="0" indent="0">
              <a:buNone/>
            </a:pPr>
            <a:endParaRPr lang="nl-BE" sz="1800" dirty="0"/>
          </a:p>
        </p:txBody>
      </p:sp>
    </p:spTree>
    <p:extLst>
      <p:ext uri="{BB962C8B-B14F-4D97-AF65-F5344CB8AC3E}">
        <p14:creationId xmlns:p14="http://schemas.microsoft.com/office/powerpoint/2010/main" val="2802125362"/>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1466850"/>
            <a:ext cx="7870825" cy="714375"/>
          </a:xfrm>
        </p:spPr>
        <p:txBody>
          <a:bodyPr/>
          <a:lstStyle/>
          <a:p>
            <a:pPr>
              <a:defRPr/>
            </a:pPr>
            <a:r>
              <a:rPr lang="en-US" altLang="nl-BE" sz="2800" dirty="0" smtClean="0"/>
              <a:t/>
            </a:r>
            <a:br>
              <a:rPr lang="en-US" altLang="nl-BE" sz="2800" dirty="0" smtClean="0"/>
            </a:br>
            <a:r>
              <a:rPr lang="en-US" altLang="nl-BE" sz="2800" dirty="0"/>
              <a:t/>
            </a:r>
            <a:br>
              <a:rPr lang="en-US" altLang="nl-BE" sz="2800" dirty="0"/>
            </a:br>
            <a:r>
              <a:rPr lang="en-US" altLang="nl-BE" sz="2800" dirty="0"/>
              <a:t>5</a:t>
            </a:r>
            <a:r>
              <a:rPr lang="en-US" altLang="nl-BE" sz="2800" dirty="0" smtClean="0"/>
              <a:t>.3 </a:t>
            </a:r>
            <a:r>
              <a:rPr lang="nl-BE" sz="2800" dirty="0"/>
              <a:t>Formele psychosociale interventie  </a:t>
            </a:r>
            <a:r>
              <a:rPr lang="nl-BE" sz="3600" b="1" dirty="0"/>
              <a:t/>
            </a:r>
            <a:br>
              <a:rPr lang="nl-BE" sz="3600" b="1" dirty="0"/>
            </a:b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33413" y="1943100"/>
            <a:ext cx="7870825" cy="4305300"/>
          </a:xfrm>
        </p:spPr>
        <p:txBody>
          <a:bodyPr/>
          <a:lstStyle/>
          <a:p>
            <a:pPr marL="0" indent="0">
              <a:buNone/>
            </a:pPr>
            <a:r>
              <a:rPr lang="nl-BE" sz="1800" b="1" dirty="0" smtClean="0"/>
              <a:t>Verzoek </a:t>
            </a:r>
            <a:r>
              <a:rPr lang="nl-BE" sz="1800" b="1" dirty="0"/>
              <a:t>met hoofdzakelijk collectief karakter</a:t>
            </a:r>
            <a:endParaRPr lang="nl-BE" sz="1800" b="1" dirty="0" smtClean="0"/>
          </a:p>
          <a:p>
            <a:pPr marL="0" indent="0">
              <a:buNone/>
            </a:pPr>
            <a:r>
              <a:rPr lang="nl-BE" sz="1800" dirty="0"/>
              <a:t>	</a:t>
            </a:r>
            <a:endParaRPr lang="nl-BE" sz="1800" dirty="0" smtClean="0"/>
          </a:p>
          <a:p>
            <a:r>
              <a:rPr lang="nl-BE" sz="1800" dirty="0" smtClean="0"/>
              <a:t>Aanvaarding </a:t>
            </a:r>
            <a:r>
              <a:rPr lang="nl-BE" sz="1800" dirty="0"/>
              <a:t>verzoek </a:t>
            </a:r>
            <a:r>
              <a:rPr lang="nl-BE" sz="1800" dirty="0" smtClean="0"/>
              <a:t>door PAPA</a:t>
            </a:r>
            <a:endParaRPr lang="nl-BE" sz="1800" dirty="0"/>
          </a:p>
          <a:p>
            <a:pPr marL="0" indent="0">
              <a:buNone/>
            </a:pPr>
            <a:r>
              <a:rPr lang="nl-BE" sz="1800" dirty="0" smtClean="0"/>
              <a:t>	</a:t>
            </a:r>
            <a:r>
              <a:rPr lang="nl-BE" sz="1600" dirty="0" smtClean="0">
                <a:solidFill>
                  <a:srgbClr val="006C31"/>
                </a:solidFill>
              </a:rPr>
              <a:t>zo </a:t>
            </a:r>
            <a:r>
              <a:rPr lang="nl-BE" sz="1600" dirty="0">
                <a:solidFill>
                  <a:srgbClr val="006C31"/>
                </a:solidFill>
              </a:rPr>
              <a:t>snel mogelijk </a:t>
            </a:r>
          </a:p>
          <a:p>
            <a:r>
              <a:rPr lang="nl-BE" sz="1800" dirty="0"/>
              <a:t>PAPA informeert </a:t>
            </a:r>
            <a:r>
              <a:rPr lang="nl-BE" sz="1800" dirty="0" smtClean="0"/>
              <a:t>WG over </a:t>
            </a:r>
            <a:r>
              <a:rPr lang="nl-BE" sz="1800" dirty="0"/>
              <a:t>collectief karakter van verzoek </a:t>
            </a:r>
            <a:endParaRPr lang="nl-BE" sz="1800" dirty="0" smtClean="0"/>
          </a:p>
          <a:p>
            <a:pPr marL="0" indent="0">
              <a:buNone/>
            </a:pPr>
            <a:r>
              <a:rPr lang="nl-BE" sz="1800" dirty="0"/>
              <a:t>	</a:t>
            </a:r>
            <a:r>
              <a:rPr lang="nl-BE" sz="1800" dirty="0" smtClean="0"/>
              <a:t>(WG </a:t>
            </a:r>
            <a:r>
              <a:rPr lang="nl-BE" sz="1800" i="1" dirty="0" smtClean="0"/>
              <a:t>kan</a:t>
            </a:r>
            <a:r>
              <a:rPr lang="nl-BE" sz="1800" dirty="0" smtClean="0"/>
              <a:t> risicoanalyse uitvoeren)</a:t>
            </a:r>
          </a:p>
          <a:p>
            <a:pPr marL="0" indent="0">
              <a:buNone/>
            </a:pPr>
            <a:r>
              <a:rPr lang="nl-BE" sz="1800" dirty="0"/>
              <a:t>	</a:t>
            </a:r>
            <a:r>
              <a:rPr lang="nl-BE" sz="1800" dirty="0" smtClean="0"/>
              <a:t>(WG </a:t>
            </a:r>
            <a:r>
              <a:rPr lang="nl-BE" sz="1800" i="1" dirty="0" smtClean="0"/>
              <a:t>moet</a:t>
            </a:r>
            <a:r>
              <a:rPr lang="nl-BE" sz="1800" dirty="0" smtClean="0"/>
              <a:t> CPBW of VA raadplegen)</a:t>
            </a:r>
            <a:endParaRPr lang="nl-BE" sz="1800" dirty="0"/>
          </a:p>
          <a:p>
            <a:pPr marL="0" indent="0">
              <a:buNone/>
            </a:pPr>
            <a:r>
              <a:rPr lang="nl-BE" sz="1800" dirty="0" smtClean="0"/>
              <a:t>	</a:t>
            </a:r>
            <a:r>
              <a:rPr lang="nl-BE" sz="1600" dirty="0" smtClean="0">
                <a:solidFill>
                  <a:srgbClr val="006C31"/>
                </a:solidFill>
              </a:rPr>
              <a:t>max</a:t>
            </a:r>
            <a:r>
              <a:rPr lang="nl-BE" sz="1600" dirty="0">
                <a:solidFill>
                  <a:srgbClr val="006C31"/>
                </a:solidFill>
              </a:rPr>
              <a:t>. 3 maanden (verlengbaar met max. 3 maanden indien </a:t>
            </a:r>
          </a:p>
          <a:p>
            <a:pPr marL="0" indent="0">
              <a:buNone/>
            </a:pPr>
            <a:r>
              <a:rPr lang="nl-BE" sz="1600" dirty="0" smtClean="0">
                <a:solidFill>
                  <a:srgbClr val="006C31"/>
                </a:solidFill>
              </a:rPr>
              <a:t>	risicoanalyse cf. art. </a:t>
            </a:r>
            <a:r>
              <a:rPr lang="nl-BE" sz="1600" dirty="0">
                <a:solidFill>
                  <a:srgbClr val="006C31"/>
                </a:solidFill>
              </a:rPr>
              <a:t>6 </a:t>
            </a:r>
            <a:r>
              <a:rPr lang="nl-BE" sz="1600" dirty="0" smtClean="0">
                <a:solidFill>
                  <a:srgbClr val="006C31"/>
                </a:solidFill>
              </a:rPr>
              <a:t>KB Psychosociale risico’s) </a:t>
            </a:r>
            <a:endParaRPr lang="nl-BE" sz="1600" dirty="0">
              <a:solidFill>
                <a:srgbClr val="006C31"/>
              </a:solidFill>
            </a:endParaRPr>
          </a:p>
          <a:p>
            <a:r>
              <a:rPr lang="nl-BE" sz="1800" dirty="0" smtClean="0"/>
              <a:t>WG </a:t>
            </a:r>
            <a:r>
              <a:rPr lang="nl-BE" sz="1800" dirty="0"/>
              <a:t>deelt gemotiveerde beslissing </a:t>
            </a:r>
            <a:r>
              <a:rPr lang="nl-BE" sz="1800" dirty="0" smtClean="0"/>
              <a:t>mee</a:t>
            </a:r>
          </a:p>
          <a:p>
            <a:pPr marL="0" indent="0">
              <a:buNone/>
            </a:pPr>
            <a:r>
              <a:rPr lang="nl-BE" sz="1800" dirty="0"/>
              <a:t>	</a:t>
            </a:r>
            <a:r>
              <a:rPr lang="nl-BE" sz="1800" dirty="0">
                <a:solidFill>
                  <a:srgbClr val="FF0000"/>
                </a:solidFill>
              </a:rPr>
              <a:t> </a:t>
            </a:r>
            <a:r>
              <a:rPr lang="nl-BE" sz="1600" dirty="0">
                <a:solidFill>
                  <a:srgbClr val="006C31"/>
                </a:solidFill>
              </a:rPr>
              <a:t>zo snel mogelijk </a:t>
            </a:r>
            <a:endParaRPr lang="nl-BE" sz="1600" dirty="0" smtClean="0">
              <a:solidFill>
                <a:srgbClr val="006C31"/>
              </a:solidFill>
            </a:endParaRPr>
          </a:p>
          <a:p>
            <a:r>
              <a:rPr lang="nl-BE" sz="1800" dirty="0" smtClean="0"/>
              <a:t>WG voert maatregelen uit</a:t>
            </a:r>
          </a:p>
          <a:p>
            <a:pPr marL="0" indent="0">
              <a:buNone/>
            </a:pPr>
            <a:r>
              <a:rPr lang="nl-BE" sz="1800" dirty="0" smtClean="0"/>
              <a:t>			       </a:t>
            </a:r>
            <a:r>
              <a:rPr lang="nl-BE" sz="1600" dirty="0" smtClean="0"/>
              <a:t>(art.19 – 22 KB Psychosociale risico’s)</a:t>
            </a:r>
            <a:r>
              <a:rPr lang="nl-BE" sz="1800" dirty="0" smtClean="0"/>
              <a:t>	</a:t>
            </a:r>
            <a:r>
              <a:rPr lang="nl-BE" sz="1800" dirty="0"/>
              <a:t>	</a:t>
            </a:r>
            <a:endParaRPr lang="nl-BE" sz="1800" dirty="0" smtClean="0"/>
          </a:p>
          <a:p>
            <a:pPr marL="0" indent="0">
              <a:buNone/>
            </a:pPr>
            <a:endParaRPr lang="nl-BE" sz="1800" dirty="0" smtClean="0"/>
          </a:p>
          <a:p>
            <a:pPr marL="0" indent="0">
              <a:buNone/>
            </a:pPr>
            <a:endParaRPr lang="nl-BE" sz="1800" dirty="0" smtClean="0"/>
          </a:p>
          <a:p>
            <a:pPr marL="0" indent="0">
              <a:buNone/>
            </a:pPr>
            <a:r>
              <a:rPr lang="nl-BE" sz="1800" dirty="0"/>
              <a:t>		</a:t>
            </a:r>
            <a:endParaRPr lang="nl-BE" sz="2000" dirty="0"/>
          </a:p>
        </p:txBody>
      </p:sp>
      <p:cxnSp>
        <p:nvCxnSpPr>
          <p:cNvPr id="4" name="Rechte verbindingslijn met pijl 3"/>
          <p:cNvCxnSpPr/>
          <p:nvPr/>
        </p:nvCxnSpPr>
        <p:spPr>
          <a:xfrm>
            <a:off x="1323975" y="2938462"/>
            <a:ext cx="0" cy="295275"/>
          </a:xfrm>
          <a:prstGeom prst="straightConnector1">
            <a:avLst/>
          </a:prstGeom>
          <a:ln w="25400">
            <a:solidFill>
              <a:srgbClr val="006C31"/>
            </a:solidFill>
            <a:tailEnd type="arrow"/>
          </a:ln>
        </p:spPr>
        <p:style>
          <a:lnRef idx="1">
            <a:schemeClr val="accent1"/>
          </a:lnRef>
          <a:fillRef idx="0">
            <a:schemeClr val="accent1"/>
          </a:fillRef>
          <a:effectRef idx="0">
            <a:schemeClr val="accent1"/>
          </a:effectRef>
          <a:fontRef idx="minor">
            <a:schemeClr val="tx1"/>
          </a:fontRef>
        </p:style>
      </p:cxnSp>
      <p:cxnSp>
        <p:nvCxnSpPr>
          <p:cNvPr id="5" name="Rechte verbindingslijn met pijl 4"/>
          <p:cNvCxnSpPr/>
          <p:nvPr/>
        </p:nvCxnSpPr>
        <p:spPr>
          <a:xfrm>
            <a:off x="1323975" y="5205412"/>
            <a:ext cx="0" cy="295275"/>
          </a:xfrm>
          <a:prstGeom prst="straightConnector1">
            <a:avLst/>
          </a:prstGeom>
          <a:ln w="25400">
            <a:solidFill>
              <a:srgbClr val="006C31"/>
            </a:solidFill>
            <a:tailEnd type="arrow"/>
          </a:ln>
        </p:spPr>
        <p:style>
          <a:lnRef idx="1">
            <a:schemeClr val="accent1"/>
          </a:lnRef>
          <a:fillRef idx="0">
            <a:schemeClr val="accent1"/>
          </a:fillRef>
          <a:effectRef idx="0">
            <a:schemeClr val="accent1"/>
          </a:effectRef>
          <a:fontRef idx="minor">
            <a:schemeClr val="tx1"/>
          </a:fontRef>
        </p:style>
      </p:cxnSp>
      <p:cxnSp>
        <p:nvCxnSpPr>
          <p:cNvPr id="6" name="Rechte verbindingslijn met pijl 5"/>
          <p:cNvCxnSpPr/>
          <p:nvPr/>
        </p:nvCxnSpPr>
        <p:spPr>
          <a:xfrm>
            <a:off x="1323975" y="3614737"/>
            <a:ext cx="0" cy="1128713"/>
          </a:xfrm>
          <a:prstGeom prst="straightConnector1">
            <a:avLst/>
          </a:prstGeom>
          <a:ln w="25400">
            <a:solidFill>
              <a:srgbClr val="006C3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9699036"/>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1466850"/>
            <a:ext cx="7870825" cy="714375"/>
          </a:xfrm>
        </p:spPr>
        <p:txBody>
          <a:bodyPr/>
          <a:lstStyle/>
          <a:p>
            <a:pPr>
              <a:defRPr/>
            </a:pPr>
            <a:r>
              <a:rPr lang="en-US" altLang="nl-BE" sz="2800" dirty="0" smtClean="0"/>
              <a:t/>
            </a:r>
            <a:br>
              <a:rPr lang="en-US" altLang="nl-BE" sz="2800" dirty="0" smtClean="0"/>
            </a:br>
            <a:r>
              <a:rPr lang="en-US" altLang="nl-BE" sz="2800" dirty="0"/>
              <a:t/>
            </a:r>
            <a:br>
              <a:rPr lang="en-US" altLang="nl-BE" sz="2800" dirty="0"/>
            </a:br>
            <a:r>
              <a:rPr lang="en-US" altLang="nl-BE" sz="2800" dirty="0"/>
              <a:t>5</a:t>
            </a:r>
            <a:r>
              <a:rPr lang="en-US" altLang="nl-BE" sz="2800" dirty="0" smtClean="0"/>
              <a:t>.3 </a:t>
            </a:r>
            <a:r>
              <a:rPr lang="nl-BE" sz="2800" dirty="0"/>
              <a:t>Formele psychosociale interventie  </a:t>
            </a:r>
            <a:r>
              <a:rPr lang="nl-BE" sz="3600" b="1" dirty="0"/>
              <a:t/>
            </a:r>
            <a:br>
              <a:rPr lang="nl-BE" sz="3600" b="1" dirty="0"/>
            </a:b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33413" y="1819275"/>
            <a:ext cx="7870825" cy="4429125"/>
          </a:xfrm>
        </p:spPr>
        <p:txBody>
          <a:bodyPr/>
          <a:lstStyle/>
          <a:p>
            <a:pPr marL="0" indent="0">
              <a:buNone/>
            </a:pPr>
            <a:r>
              <a:rPr lang="nl-BE" sz="1800" b="1" dirty="0" smtClean="0"/>
              <a:t>Verzoek </a:t>
            </a:r>
            <a:r>
              <a:rPr lang="nl-BE" sz="1800" b="1" dirty="0"/>
              <a:t>met hoofdzakelijk collectief karakter</a:t>
            </a:r>
            <a:endParaRPr lang="nl-BE" sz="1800" b="1" dirty="0" smtClean="0"/>
          </a:p>
          <a:p>
            <a:pPr marL="0" indent="0">
              <a:buNone/>
            </a:pPr>
            <a:r>
              <a:rPr lang="nl-BE" sz="1800" dirty="0"/>
              <a:t>	</a:t>
            </a:r>
            <a:endParaRPr lang="nl-BE" sz="1800" dirty="0" smtClean="0"/>
          </a:p>
          <a:p>
            <a:r>
              <a:rPr lang="nl-BE" sz="1800" dirty="0" smtClean="0"/>
              <a:t>Mogelijkheid tot omzetting in verzoek met individueel karakter:</a:t>
            </a:r>
          </a:p>
          <a:p>
            <a:endParaRPr lang="nl-BE" sz="800" dirty="0" smtClean="0"/>
          </a:p>
          <a:p>
            <a:pPr marL="0" indent="0">
              <a:buNone/>
            </a:pPr>
            <a:r>
              <a:rPr lang="nl-BE" sz="1800" dirty="0"/>
              <a:t> </a:t>
            </a:r>
            <a:r>
              <a:rPr lang="nl-BE" sz="1800" dirty="0" smtClean="0"/>
              <a:t>    - WG voerde geen risicoanalyse uit</a:t>
            </a:r>
          </a:p>
          <a:p>
            <a:pPr marL="0" indent="0">
              <a:buNone/>
            </a:pPr>
            <a:r>
              <a:rPr lang="nl-BE" sz="1800" dirty="0" smtClean="0"/>
              <a:t>     - </a:t>
            </a:r>
            <a:r>
              <a:rPr lang="nl-BE" sz="1800" dirty="0"/>
              <a:t>WG voerde </a:t>
            </a:r>
            <a:r>
              <a:rPr lang="nl-BE" sz="1800" dirty="0" smtClean="0"/>
              <a:t>risicoanalyse uit, zonder PAPA 	</a:t>
            </a:r>
            <a:r>
              <a:rPr lang="nl-BE" sz="1800" dirty="0"/>
              <a:t>	</a:t>
            </a:r>
            <a:endParaRPr lang="nl-BE" sz="1800" dirty="0" smtClean="0"/>
          </a:p>
          <a:p>
            <a:pPr marL="0" indent="0">
              <a:buNone/>
            </a:pPr>
            <a:r>
              <a:rPr lang="nl-BE" sz="1800" dirty="0" smtClean="0"/>
              <a:t>	en</a:t>
            </a:r>
          </a:p>
          <a:p>
            <a:pPr marL="0" indent="0">
              <a:buNone/>
            </a:pPr>
            <a:r>
              <a:rPr lang="nl-BE" sz="1800" dirty="0"/>
              <a:t> </a:t>
            </a:r>
            <a:r>
              <a:rPr lang="nl-BE" sz="1800" dirty="0" smtClean="0"/>
              <a:t>    - beslissing WG niet binnen termijn</a:t>
            </a:r>
          </a:p>
          <a:p>
            <a:pPr marL="0" indent="0">
              <a:buNone/>
            </a:pPr>
            <a:r>
              <a:rPr lang="nl-BE" sz="1800" dirty="0"/>
              <a:t> </a:t>
            </a:r>
            <a:r>
              <a:rPr lang="nl-BE" sz="1800" dirty="0" smtClean="0"/>
              <a:t>    - WG neemt geen preventiemaatregelen</a:t>
            </a:r>
          </a:p>
          <a:p>
            <a:pPr marL="0" indent="0">
              <a:buNone/>
            </a:pPr>
            <a:r>
              <a:rPr lang="nl-BE" sz="1800" dirty="0"/>
              <a:t> </a:t>
            </a:r>
            <a:r>
              <a:rPr lang="nl-BE" sz="1800" dirty="0" smtClean="0"/>
              <a:t>    - WN meent dat preventiemaatregelen niet zijn aangepast</a:t>
            </a:r>
          </a:p>
          <a:p>
            <a:pPr marL="0" indent="0">
              <a:buNone/>
            </a:pPr>
            <a:r>
              <a:rPr lang="nl-BE" sz="1800" dirty="0"/>
              <a:t> </a:t>
            </a:r>
            <a:r>
              <a:rPr lang="nl-BE" sz="1800" dirty="0" smtClean="0"/>
              <a:t>       aan zijn individuele situatie</a:t>
            </a:r>
          </a:p>
          <a:p>
            <a:pPr marL="0" indent="0">
              <a:buNone/>
            </a:pPr>
            <a:endParaRPr lang="nl-BE" sz="800" dirty="0"/>
          </a:p>
          <a:p>
            <a:pPr marL="0" indent="0">
              <a:buNone/>
            </a:pPr>
            <a:r>
              <a:rPr lang="nl-BE" sz="1800" dirty="0" smtClean="0"/>
              <a:t>     + akkoord verzoeker	</a:t>
            </a:r>
          </a:p>
          <a:p>
            <a:pPr marL="0" indent="0">
              <a:buNone/>
            </a:pPr>
            <a:endParaRPr lang="nl-BE" sz="800" dirty="0" smtClean="0"/>
          </a:p>
          <a:p>
            <a:pPr marL="0" indent="0">
              <a:buNone/>
            </a:pPr>
            <a:r>
              <a:rPr lang="nl-BE" sz="1600" dirty="0" smtClean="0"/>
              <a:t>(Art.32/2, §3, vierde lid Welzijnswet en art.23, §1 KB Psychosociale risico’s)</a:t>
            </a:r>
          </a:p>
          <a:p>
            <a:pPr marL="0" indent="0">
              <a:buNone/>
            </a:pPr>
            <a:endParaRPr lang="nl-BE" sz="1800" dirty="0" smtClean="0"/>
          </a:p>
          <a:p>
            <a:pPr marL="0" indent="0">
              <a:buNone/>
            </a:pPr>
            <a:r>
              <a:rPr lang="nl-BE" sz="1800" dirty="0"/>
              <a:t>		</a:t>
            </a:r>
            <a:endParaRPr lang="nl-BE" sz="2000" dirty="0"/>
          </a:p>
        </p:txBody>
      </p:sp>
    </p:spTree>
    <p:extLst>
      <p:ext uri="{BB962C8B-B14F-4D97-AF65-F5344CB8AC3E}">
        <p14:creationId xmlns:p14="http://schemas.microsoft.com/office/powerpoint/2010/main" val="3629776663"/>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1162050"/>
            <a:ext cx="7870825" cy="1019175"/>
          </a:xfrm>
        </p:spPr>
        <p:txBody>
          <a:bodyPr/>
          <a:lstStyle/>
          <a:p>
            <a:pPr>
              <a:defRPr/>
            </a:pPr>
            <a:r>
              <a:rPr lang="en-US" altLang="nl-BE" sz="2800" dirty="0" smtClean="0"/>
              <a:t/>
            </a:r>
            <a:br>
              <a:rPr lang="en-US" altLang="nl-BE" sz="2800" dirty="0" smtClean="0"/>
            </a:br>
            <a:r>
              <a:rPr lang="en-US" altLang="nl-BE" sz="2800" dirty="0"/>
              <a:t/>
            </a:r>
            <a:br>
              <a:rPr lang="en-US" altLang="nl-BE" sz="2800" dirty="0"/>
            </a:br>
            <a:r>
              <a:rPr lang="en-US" altLang="nl-BE" sz="2800" dirty="0"/>
              <a:t>5</a:t>
            </a:r>
            <a:r>
              <a:rPr lang="en-US" altLang="nl-BE" sz="2800" dirty="0" smtClean="0"/>
              <a:t>.3 </a:t>
            </a:r>
            <a:r>
              <a:rPr lang="nl-BE" sz="2800" dirty="0"/>
              <a:t>Formele psychosociale interventie  </a:t>
            </a:r>
            <a:r>
              <a:rPr lang="nl-BE" sz="3600" b="1" dirty="0"/>
              <a:t/>
            </a:r>
            <a:br>
              <a:rPr lang="nl-BE" sz="3600" b="1" dirty="0"/>
            </a:b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33413" y="1647825"/>
            <a:ext cx="7870825" cy="4686299"/>
          </a:xfrm>
        </p:spPr>
        <p:txBody>
          <a:bodyPr/>
          <a:lstStyle/>
          <a:p>
            <a:pPr marL="0" indent="0">
              <a:buNone/>
            </a:pPr>
            <a:r>
              <a:rPr lang="nl-BE" sz="1800" b="1" dirty="0" smtClean="0"/>
              <a:t>Verzoek </a:t>
            </a:r>
            <a:r>
              <a:rPr lang="nl-BE" sz="1800" b="1" dirty="0"/>
              <a:t>met hoofdzakelijk </a:t>
            </a:r>
            <a:r>
              <a:rPr lang="nl-BE" sz="1800" b="1" dirty="0" smtClean="0"/>
              <a:t>individueel karakter</a:t>
            </a:r>
            <a:r>
              <a:rPr lang="nl-BE" sz="1800" dirty="0"/>
              <a:t>	</a:t>
            </a:r>
          </a:p>
          <a:p>
            <a:pPr>
              <a:spcBef>
                <a:spcPts val="1200"/>
              </a:spcBef>
            </a:pPr>
            <a:r>
              <a:rPr lang="nl-BE" sz="1800" dirty="0"/>
              <a:t>Aanvaarding verzoek </a:t>
            </a:r>
            <a:r>
              <a:rPr lang="nl-BE" sz="1800" dirty="0" smtClean="0"/>
              <a:t>PAPA</a:t>
            </a:r>
          </a:p>
          <a:p>
            <a:pPr marL="0" indent="0">
              <a:buNone/>
            </a:pPr>
            <a:r>
              <a:rPr lang="nl-BE" sz="1800" dirty="0"/>
              <a:t> </a:t>
            </a:r>
            <a:r>
              <a:rPr lang="nl-BE" sz="1800" dirty="0" smtClean="0"/>
              <a:t>    	- WG schriftelijk informeren</a:t>
            </a:r>
          </a:p>
          <a:p>
            <a:pPr marL="0" indent="0">
              <a:buNone/>
            </a:pPr>
            <a:r>
              <a:rPr lang="nl-BE" sz="1800" dirty="0"/>
              <a:t> </a:t>
            </a:r>
            <a:r>
              <a:rPr lang="nl-BE" sz="1800" dirty="0" smtClean="0"/>
              <a:t>    	- onderzoek specifieke arbeidssituatie</a:t>
            </a:r>
            <a:endParaRPr lang="nl-BE" sz="1800" dirty="0"/>
          </a:p>
          <a:p>
            <a:pPr marL="0" indent="0">
              <a:buNone/>
            </a:pPr>
            <a:r>
              <a:rPr lang="nl-BE" sz="1800" dirty="0" smtClean="0"/>
              <a:t>  	</a:t>
            </a:r>
            <a:r>
              <a:rPr lang="nl-BE" sz="1600" dirty="0" smtClean="0">
                <a:solidFill>
                  <a:srgbClr val="006C31"/>
                </a:solidFill>
              </a:rPr>
              <a:t>max</a:t>
            </a:r>
            <a:r>
              <a:rPr lang="nl-BE" sz="1600" dirty="0">
                <a:solidFill>
                  <a:srgbClr val="006C31"/>
                </a:solidFill>
              </a:rPr>
              <a:t>. 3 maanden (1x verlengbaar) </a:t>
            </a:r>
          </a:p>
          <a:p>
            <a:r>
              <a:rPr lang="nl-BE" sz="1800" dirty="0" smtClean="0"/>
              <a:t>Gemotiveerd, doch niet-bindend advies </a:t>
            </a:r>
            <a:r>
              <a:rPr lang="nl-BE" sz="1800" dirty="0"/>
              <a:t>PAPA aan </a:t>
            </a:r>
            <a:r>
              <a:rPr lang="nl-BE" sz="1800" dirty="0" smtClean="0"/>
              <a:t>WG </a:t>
            </a:r>
          </a:p>
          <a:p>
            <a:pPr marL="0" indent="0">
              <a:buNone/>
            </a:pPr>
            <a:r>
              <a:rPr lang="nl-BE" sz="1800" dirty="0"/>
              <a:t> </a:t>
            </a:r>
            <a:r>
              <a:rPr lang="nl-BE" sz="1800" dirty="0" smtClean="0"/>
              <a:t>   (en eventueel aan vertrouwenspersoon)</a:t>
            </a:r>
            <a:endParaRPr lang="nl-BE" sz="1800" dirty="0"/>
          </a:p>
          <a:p>
            <a:pPr marL="0" indent="0">
              <a:buNone/>
            </a:pPr>
            <a:r>
              <a:rPr lang="nl-BE" sz="1800" dirty="0" smtClean="0"/>
              <a:t>	</a:t>
            </a:r>
            <a:r>
              <a:rPr lang="nl-BE" sz="1600" dirty="0" smtClean="0">
                <a:solidFill>
                  <a:srgbClr val="006C31"/>
                </a:solidFill>
              </a:rPr>
              <a:t>max</a:t>
            </a:r>
            <a:r>
              <a:rPr lang="nl-BE" sz="1600" dirty="0">
                <a:solidFill>
                  <a:srgbClr val="006C31"/>
                </a:solidFill>
              </a:rPr>
              <a:t>. 1 maand </a:t>
            </a:r>
          </a:p>
          <a:p>
            <a:r>
              <a:rPr lang="nl-BE" sz="1800" dirty="0" smtClean="0"/>
              <a:t>WG </a:t>
            </a:r>
            <a:r>
              <a:rPr lang="nl-BE" sz="1800" dirty="0"/>
              <a:t>informeert </a:t>
            </a:r>
            <a:r>
              <a:rPr lang="nl-BE" sz="1800" dirty="0" smtClean="0"/>
              <a:t>WN schriftelijk over </a:t>
            </a:r>
            <a:r>
              <a:rPr lang="nl-BE" sz="1800" dirty="0"/>
              <a:t>individuele maatregelen </a:t>
            </a:r>
          </a:p>
          <a:p>
            <a:pPr marL="0" indent="0">
              <a:buNone/>
            </a:pPr>
            <a:r>
              <a:rPr lang="nl-BE" sz="1800" dirty="0" smtClean="0"/>
              <a:t>           </a:t>
            </a:r>
            <a:r>
              <a:rPr lang="nl-BE" sz="1600" dirty="0" smtClean="0">
                <a:solidFill>
                  <a:srgbClr val="006C31"/>
                </a:solidFill>
              </a:rPr>
              <a:t>max</a:t>
            </a:r>
            <a:r>
              <a:rPr lang="nl-BE" sz="1600" dirty="0">
                <a:solidFill>
                  <a:srgbClr val="006C31"/>
                </a:solidFill>
              </a:rPr>
              <a:t>. 2 maanden </a:t>
            </a:r>
            <a:r>
              <a:rPr lang="nl-BE" sz="1600" dirty="0" smtClean="0">
                <a:solidFill>
                  <a:srgbClr val="006C31"/>
                </a:solidFill>
              </a:rPr>
              <a:t>(na ontvangst advies)</a:t>
            </a:r>
            <a:endParaRPr lang="nl-BE" sz="1600" dirty="0">
              <a:solidFill>
                <a:srgbClr val="006C31"/>
              </a:solidFill>
            </a:endParaRPr>
          </a:p>
          <a:p>
            <a:r>
              <a:rPr lang="nl-BE" sz="1800" dirty="0" smtClean="0"/>
              <a:t>WG </a:t>
            </a:r>
            <a:r>
              <a:rPr lang="nl-BE" sz="1800" dirty="0"/>
              <a:t>deelt </a:t>
            </a:r>
            <a:r>
              <a:rPr lang="nl-BE" sz="1800" dirty="0" smtClean="0"/>
              <a:t>schriftelijk gemotiveerde </a:t>
            </a:r>
            <a:r>
              <a:rPr lang="nl-BE" sz="1800" dirty="0"/>
              <a:t>beslissing mee</a:t>
            </a:r>
            <a:endParaRPr lang="nl-BE" sz="1800" dirty="0" smtClean="0"/>
          </a:p>
          <a:p>
            <a:pPr marL="0" indent="0">
              <a:buNone/>
            </a:pPr>
            <a:r>
              <a:rPr lang="nl-BE" sz="1400" dirty="0" smtClean="0">
                <a:solidFill>
                  <a:srgbClr val="006C31"/>
                </a:solidFill>
              </a:rPr>
              <a:t>	</a:t>
            </a:r>
            <a:r>
              <a:rPr lang="nl-BE" sz="1600" dirty="0" smtClean="0">
                <a:solidFill>
                  <a:srgbClr val="006C31"/>
                </a:solidFill>
              </a:rPr>
              <a:t>zo </a:t>
            </a:r>
            <a:r>
              <a:rPr lang="nl-BE" sz="1600" dirty="0">
                <a:solidFill>
                  <a:srgbClr val="006C31"/>
                </a:solidFill>
              </a:rPr>
              <a:t>snel mogelijk </a:t>
            </a:r>
          </a:p>
          <a:p>
            <a:r>
              <a:rPr lang="nl-BE" sz="1800" dirty="0"/>
              <a:t>WG voert maatregelen uit</a:t>
            </a:r>
          </a:p>
          <a:p>
            <a:pPr marL="0" indent="0">
              <a:buNone/>
            </a:pPr>
            <a:r>
              <a:rPr lang="nl-BE" sz="1600" dirty="0" smtClean="0"/>
              <a:t>				(art.24-32 KB Psychosociale risico’s)</a:t>
            </a:r>
            <a:r>
              <a:rPr lang="nl-BE" sz="1800" dirty="0"/>
              <a:t>		</a:t>
            </a:r>
            <a:endParaRPr lang="nl-BE" sz="2000" dirty="0"/>
          </a:p>
        </p:txBody>
      </p:sp>
      <p:cxnSp>
        <p:nvCxnSpPr>
          <p:cNvPr id="5" name="Rechte verbindingslijn met pijl 4"/>
          <p:cNvCxnSpPr/>
          <p:nvPr/>
        </p:nvCxnSpPr>
        <p:spPr>
          <a:xfrm>
            <a:off x="1276350" y="2419349"/>
            <a:ext cx="9525" cy="933451"/>
          </a:xfrm>
          <a:prstGeom prst="straightConnector1">
            <a:avLst/>
          </a:prstGeom>
          <a:ln w="25400">
            <a:solidFill>
              <a:srgbClr val="006C31"/>
            </a:solidFill>
            <a:tailEnd type="arrow"/>
          </a:ln>
        </p:spPr>
        <p:style>
          <a:lnRef idx="1">
            <a:schemeClr val="accent1"/>
          </a:lnRef>
          <a:fillRef idx="0">
            <a:schemeClr val="accent1"/>
          </a:fillRef>
          <a:effectRef idx="0">
            <a:schemeClr val="accent1"/>
          </a:effectRef>
          <a:fontRef idx="minor">
            <a:schemeClr val="tx1"/>
          </a:fontRef>
        </p:style>
      </p:cxnSp>
      <p:cxnSp>
        <p:nvCxnSpPr>
          <p:cNvPr id="7" name="Rechte verbindingslijn met pijl 6"/>
          <p:cNvCxnSpPr/>
          <p:nvPr/>
        </p:nvCxnSpPr>
        <p:spPr>
          <a:xfrm>
            <a:off x="1314450" y="4033837"/>
            <a:ext cx="0" cy="295275"/>
          </a:xfrm>
          <a:prstGeom prst="straightConnector1">
            <a:avLst/>
          </a:prstGeom>
          <a:ln w="25400">
            <a:solidFill>
              <a:srgbClr val="006C31"/>
            </a:solidFill>
            <a:tailEnd type="arrow"/>
          </a:ln>
        </p:spPr>
        <p:style>
          <a:lnRef idx="1">
            <a:schemeClr val="accent1"/>
          </a:lnRef>
          <a:fillRef idx="0">
            <a:schemeClr val="accent1"/>
          </a:fillRef>
          <a:effectRef idx="0">
            <a:schemeClr val="accent1"/>
          </a:effectRef>
          <a:fontRef idx="minor">
            <a:schemeClr val="tx1"/>
          </a:fontRef>
        </p:style>
      </p:cxnSp>
      <p:cxnSp>
        <p:nvCxnSpPr>
          <p:cNvPr id="13" name="Rechte verbindingslijn met pijl 12"/>
          <p:cNvCxnSpPr/>
          <p:nvPr/>
        </p:nvCxnSpPr>
        <p:spPr>
          <a:xfrm>
            <a:off x="1323975" y="4710112"/>
            <a:ext cx="0" cy="295275"/>
          </a:xfrm>
          <a:prstGeom prst="straightConnector1">
            <a:avLst/>
          </a:prstGeom>
          <a:ln w="25400">
            <a:solidFill>
              <a:srgbClr val="006C31"/>
            </a:solidFill>
            <a:tailEnd type="arrow"/>
          </a:ln>
        </p:spPr>
        <p:style>
          <a:lnRef idx="1">
            <a:schemeClr val="accent1"/>
          </a:lnRef>
          <a:fillRef idx="0">
            <a:schemeClr val="accent1"/>
          </a:fillRef>
          <a:effectRef idx="0">
            <a:schemeClr val="accent1"/>
          </a:effectRef>
          <a:fontRef idx="minor">
            <a:schemeClr val="tx1"/>
          </a:fontRef>
        </p:style>
      </p:cxnSp>
      <p:cxnSp>
        <p:nvCxnSpPr>
          <p:cNvPr id="14" name="Rechte verbindingslijn met pijl 13"/>
          <p:cNvCxnSpPr/>
          <p:nvPr/>
        </p:nvCxnSpPr>
        <p:spPr>
          <a:xfrm>
            <a:off x="1323975" y="5329237"/>
            <a:ext cx="0" cy="295275"/>
          </a:xfrm>
          <a:prstGeom prst="straightConnector1">
            <a:avLst/>
          </a:prstGeom>
          <a:ln w="25400">
            <a:solidFill>
              <a:srgbClr val="006C3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0384978"/>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1466850"/>
            <a:ext cx="7870825" cy="714375"/>
          </a:xfrm>
        </p:spPr>
        <p:txBody>
          <a:bodyPr/>
          <a:lstStyle/>
          <a:p>
            <a:pPr marL="0" indent="0">
              <a:defRPr/>
            </a:pPr>
            <a:r>
              <a:rPr lang="en-US" altLang="nl-BE" sz="2800" dirty="0" smtClean="0"/>
              <a:t/>
            </a:r>
            <a:br>
              <a:rPr lang="en-US" altLang="nl-BE" sz="2800" dirty="0" smtClean="0"/>
            </a:br>
            <a:r>
              <a:rPr lang="en-US" altLang="nl-BE" sz="2800" dirty="0"/>
              <a:t/>
            </a:r>
            <a:br>
              <a:rPr lang="en-US" altLang="nl-BE" sz="2800" dirty="0"/>
            </a:br>
            <a:r>
              <a:rPr lang="en-US" altLang="nl-BE" sz="2800" dirty="0" smtClean="0"/>
              <a:t>5.3 </a:t>
            </a:r>
            <a:r>
              <a:rPr lang="nl-BE" sz="2800" dirty="0"/>
              <a:t>Formele psychosociale interventie</a:t>
            </a: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33413" y="2247900"/>
            <a:ext cx="7870825" cy="4000500"/>
          </a:xfrm>
        </p:spPr>
        <p:txBody>
          <a:bodyPr/>
          <a:lstStyle/>
          <a:p>
            <a:r>
              <a:rPr lang="nl-BE" sz="1800" b="1" dirty="0" smtClean="0"/>
              <a:t>Verzoek voor feiten van geweld, pesterijen of ongewenst seksueel gedrag op het werk</a:t>
            </a:r>
          </a:p>
          <a:p>
            <a:pPr marL="0" indent="0">
              <a:buNone/>
            </a:pPr>
            <a:endParaRPr lang="nl-BE" sz="1800" b="1" dirty="0"/>
          </a:p>
          <a:p>
            <a:pPr marL="0" indent="0">
              <a:buNone/>
            </a:pPr>
            <a:r>
              <a:rPr lang="nl-BE" sz="1800" dirty="0" smtClean="0">
                <a:sym typeface="Wingdings" panose="05000000000000000000" pitchFamily="2" charset="2"/>
              </a:rPr>
              <a:t> </a:t>
            </a:r>
            <a:r>
              <a:rPr lang="nl-BE" sz="1800" dirty="0" smtClean="0"/>
              <a:t>Enkele bijzonderheden, o.m.</a:t>
            </a:r>
          </a:p>
          <a:p>
            <a:pPr marL="0" indent="0">
              <a:buNone/>
            </a:pPr>
            <a:endParaRPr lang="nl-BE" sz="800" dirty="0" smtClean="0"/>
          </a:p>
          <a:p>
            <a:pPr marL="0" indent="0">
              <a:buNone/>
            </a:pPr>
            <a:r>
              <a:rPr lang="nl-NL" sz="1600" dirty="0" smtClean="0"/>
              <a:t>- document </a:t>
            </a:r>
            <a:r>
              <a:rPr lang="nl-NL" sz="1600" dirty="0"/>
              <a:t>waarbij het verzoek wordt ingediend, moet een </a:t>
            </a:r>
            <a:r>
              <a:rPr lang="nl-NL" sz="1600" dirty="0" smtClean="0"/>
              <a:t>aantal </a:t>
            </a:r>
            <a:r>
              <a:rPr lang="nl-NL" sz="1600" dirty="0"/>
              <a:t>specifieke gegevens bevatten </a:t>
            </a:r>
            <a:r>
              <a:rPr lang="nl-NL" sz="1600" dirty="0" smtClean="0"/>
              <a:t>(art.37, §1 KB Psychosociale risico’s)</a:t>
            </a:r>
          </a:p>
          <a:p>
            <a:pPr marL="0" indent="0">
              <a:buNone/>
            </a:pPr>
            <a:endParaRPr lang="nl-NL" sz="1600" dirty="0" smtClean="0"/>
          </a:p>
          <a:p>
            <a:pPr marL="0" indent="0">
              <a:buNone/>
            </a:pPr>
            <a:r>
              <a:rPr lang="nl-NL" sz="1600" dirty="0" smtClean="0"/>
              <a:t>- PAPA </a:t>
            </a:r>
            <a:r>
              <a:rPr lang="nl-NL" sz="1600" i="1" dirty="0" smtClean="0"/>
              <a:t>kan</a:t>
            </a:r>
            <a:r>
              <a:rPr lang="nl-NL" sz="1600" dirty="0" smtClean="0"/>
              <a:t> (voorwaarden aan verbonden) zijn gemotiveerd advies meedelen aan Centrum voor gelijkheid van kansen en racismebestrijding (</a:t>
            </a:r>
            <a:r>
              <a:rPr lang="nl-NL" sz="1600" dirty="0" err="1" smtClean="0"/>
              <a:t>Unia</a:t>
            </a:r>
            <a:r>
              <a:rPr lang="nl-NL" sz="1600" dirty="0" smtClean="0"/>
              <a:t>) en Instituut voor de gelijkheid van mannen en vrouwen indien WN </a:t>
            </a:r>
            <a:r>
              <a:rPr lang="nl-NL" sz="1600" dirty="0"/>
              <a:t>instemt (</a:t>
            </a:r>
            <a:r>
              <a:rPr lang="nl-NL" sz="1600" dirty="0" smtClean="0"/>
              <a:t>art. 41 </a:t>
            </a:r>
            <a:r>
              <a:rPr lang="nl-NL" sz="1600" dirty="0"/>
              <a:t>KB Psychosociale </a:t>
            </a:r>
            <a:r>
              <a:rPr lang="nl-NL" sz="1600" dirty="0" smtClean="0"/>
              <a:t>risico’s)</a:t>
            </a:r>
            <a:endParaRPr lang="nl-NL" sz="1600" dirty="0"/>
          </a:p>
          <a:p>
            <a:pPr marL="0" indent="0">
              <a:buNone/>
            </a:pPr>
            <a:r>
              <a:rPr lang="nl-NL" sz="1600" dirty="0"/>
              <a:t>	</a:t>
            </a:r>
            <a:endParaRPr lang="nl-BE" sz="1800" dirty="0" smtClean="0"/>
          </a:p>
          <a:p>
            <a:pPr marL="0" indent="0">
              <a:buNone/>
            </a:pPr>
            <a:r>
              <a:rPr lang="nl-BE" sz="1800" dirty="0" smtClean="0"/>
              <a:t>	</a:t>
            </a:r>
            <a:r>
              <a:rPr lang="nl-BE" sz="1800" dirty="0"/>
              <a:t>	</a:t>
            </a:r>
            <a:endParaRPr lang="nl-BE" sz="1800" dirty="0" smtClean="0"/>
          </a:p>
          <a:p>
            <a:pPr marL="0" indent="0">
              <a:buNone/>
            </a:pPr>
            <a:endParaRPr lang="nl-BE" sz="1800" dirty="0" smtClean="0"/>
          </a:p>
          <a:p>
            <a:pPr marL="0" indent="0">
              <a:buNone/>
            </a:pPr>
            <a:endParaRPr lang="nl-BE" sz="1800" dirty="0" smtClean="0"/>
          </a:p>
          <a:p>
            <a:pPr marL="0" indent="0">
              <a:buNone/>
            </a:pPr>
            <a:r>
              <a:rPr lang="nl-BE" sz="1800" dirty="0"/>
              <a:t>		</a:t>
            </a:r>
            <a:endParaRPr lang="nl-BE" sz="2000" dirty="0"/>
          </a:p>
        </p:txBody>
      </p:sp>
    </p:spTree>
    <p:extLst>
      <p:ext uri="{BB962C8B-B14F-4D97-AF65-F5344CB8AC3E}">
        <p14:creationId xmlns:p14="http://schemas.microsoft.com/office/powerpoint/2010/main" val="4017600154"/>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1466850"/>
            <a:ext cx="7870825" cy="714375"/>
          </a:xfrm>
        </p:spPr>
        <p:txBody>
          <a:bodyPr/>
          <a:lstStyle/>
          <a:p>
            <a:pPr marL="0" indent="0">
              <a:defRPr/>
            </a:pPr>
            <a:r>
              <a:rPr lang="en-US" altLang="nl-BE" sz="2800" dirty="0" smtClean="0"/>
              <a:t/>
            </a:r>
            <a:br>
              <a:rPr lang="en-US" altLang="nl-BE" sz="2800" dirty="0" smtClean="0"/>
            </a:br>
            <a:r>
              <a:rPr lang="en-US" altLang="nl-BE" sz="2800" dirty="0"/>
              <a:t/>
            </a:r>
            <a:br>
              <a:rPr lang="en-US" altLang="nl-BE" sz="2800" dirty="0"/>
            </a:br>
            <a:r>
              <a:rPr lang="en-US" altLang="nl-BE" sz="2800" dirty="0" smtClean="0"/>
              <a:t>5.3 </a:t>
            </a:r>
            <a:r>
              <a:rPr lang="nl-BE" sz="2800" dirty="0"/>
              <a:t>Formele psychosociale interventie</a:t>
            </a: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33413" y="2247900"/>
            <a:ext cx="7870825" cy="4000500"/>
          </a:xfrm>
        </p:spPr>
        <p:txBody>
          <a:bodyPr/>
          <a:lstStyle/>
          <a:p>
            <a:r>
              <a:rPr lang="nl-BE" sz="1800" b="1" dirty="0" smtClean="0"/>
              <a:t>Verzoek voor feiten van geweld, pesterijen of ongewenst seksueel gedrag op het werk</a:t>
            </a:r>
          </a:p>
          <a:p>
            <a:pPr marL="0" indent="0">
              <a:buNone/>
            </a:pPr>
            <a:endParaRPr lang="nl-BE" sz="1800" b="1" dirty="0"/>
          </a:p>
          <a:p>
            <a:pPr>
              <a:buFontTx/>
              <a:buChar char="-"/>
            </a:pPr>
            <a:r>
              <a:rPr lang="nl-NL" sz="1600" dirty="0" smtClean="0"/>
              <a:t>verzoeker </a:t>
            </a:r>
            <a:r>
              <a:rPr lang="nl-NL" sz="1600" dirty="0"/>
              <a:t>en de directe getuigen genieten de </a:t>
            </a:r>
            <a:r>
              <a:rPr lang="nl-NL" sz="1600" dirty="0" smtClean="0"/>
              <a:t>bescherming </a:t>
            </a:r>
            <a:r>
              <a:rPr lang="nl-NL" sz="1600" dirty="0"/>
              <a:t>tegen </a:t>
            </a:r>
            <a:r>
              <a:rPr lang="nl-NL" sz="1600" dirty="0" smtClean="0"/>
              <a:t>ontslag </a:t>
            </a:r>
            <a:r>
              <a:rPr lang="nl-NL" sz="1600" i="1" dirty="0" smtClean="0"/>
              <a:t>en nadelige maatregelen </a:t>
            </a:r>
            <a:r>
              <a:rPr lang="nl-NL" sz="1600" dirty="0" smtClean="0"/>
              <a:t>(zie verder onder 6)</a:t>
            </a:r>
          </a:p>
          <a:p>
            <a:pPr>
              <a:buFontTx/>
              <a:buChar char="-"/>
            </a:pPr>
            <a:endParaRPr lang="nl-NL" sz="1600" dirty="0"/>
          </a:p>
          <a:p>
            <a:pPr>
              <a:buFontTx/>
              <a:buChar char="-"/>
            </a:pPr>
            <a:r>
              <a:rPr lang="nl-NL" sz="1600" dirty="0" smtClean="0"/>
              <a:t>Indien WG geen geschikte maatregelen neemt, moet PAPA beroep doen op inspectie TWW bij:</a:t>
            </a:r>
          </a:p>
          <a:p>
            <a:pPr marL="0" indent="0">
              <a:buNone/>
            </a:pPr>
            <a:r>
              <a:rPr lang="nl-NL" sz="1600" dirty="0"/>
              <a:t>	</a:t>
            </a:r>
            <a:r>
              <a:rPr lang="nl-NL" sz="1600" dirty="0" smtClean="0"/>
              <a:t>* ernstig en onmiddellijk gevaar voor WN</a:t>
            </a:r>
          </a:p>
          <a:p>
            <a:pPr marL="0" indent="0">
              <a:buNone/>
            </a:pPr>
            <a:r>
              <a:rPr lang="nl-NL" sz="1600" dirty="0"/>
              <a:t>	</a:t>
            </a:r>
            <a:r>
              <a:rPr lang="nl-NL" sz="1600" dirty="0" smtClean="0"/>
              <a:t>* aangeklaagde is WG of leidinggevend personeel </a:t>
            </a:r>
          </a:p>
          <a:p>
            <a:pPr marL="0" indent="0">
              <a:buNone/>
            </a:pPr>
            <a:r>
              <a:rPr lang="nl-NL" sz="1600" dirty="0" smtClean="0"/>
              <a:t>    (art.32septies, §2 Welzijnswet en art.42 </a:t>
            </a:r>
            <a:r>
              <a:rPr lang="nl-NL" sz="1600" dirty="0"/>
              <a:t>KB Psychosociale </a:t>
            </a:r>
            <a:r>
              <a:rPr lang="nl-NL" sz="1600" dirty="0" smtClean="0"/>
              <a:t>risico’s</a:t>
            </a:r>
            <a:r>
              <a:rPr lang="nl-NL" sz="1800" dirty="0" smtClean="0"/>
              <a:t>)</a:t>
            </a:r>
          </a:p>
          <a:p>
            <a:pPr marL="0" indent="0">
              <a:buNone/>
            </a:pPr>
            <a:r>
              <a:rPr lang="nl-NL" sz="1800" dirty="0" smtClean="0"/>
              <a:t>	</a:t>
            </a:r>
          </a:p>
          <a:p>
            <a:pPr marL="0" indent="0">
              <a:buNone/>
            </a:pPr>
            <a:r>
              <a:rPr lang="nl-NL" sz="1800" dirty="0" smtClean="0"/>
              <a:t>		</a:t>
            </a:r>
            <a:r>
              <a:rPr lang="nl-BE" sz="1600" dirty="0" err="1" smtClean="0"/>
              <a:t>Cass</a:t>
            </a:r>
            <a:r>
              <a:rPr lang="nl-BE" sz="1600" dirty="0" smtClean="0"/>
              <a:t>. Soc. 8 mars 2017 n° 15-24406</a:t>
            </a:r>
          </a:p>
          <a:p>
            <a:pPr marL="0" indent="0">
              <a:buNone/>
            </a:pPr>
            <a:endParaRPr lang="nl-NL" sz="1800" dirty="0" smtClean="0"/>
          </a:p>
          <a:p>
            <a:pPr marL="0" indent="0">
              <a:buNone/>
            </a:pPr>
            <a:endParaRPr lang="nl-BE" sz="1800" dirty="0" smtClean="0"/>
          </a:p>
          <a:p>
            <a:pPr marL="0" indent="0">
              <a:buNone/>
            </a:pPr>
            <a:r>
              <a:rPr lang="nl-BE" sz="1800" dirty="0" smtClean="0"/>
              <a:t>	</a:t>
            </a:r>
            <a:r>
              <a:rPr lang="nl-BE" sz="1800" dirty="0"/>
              <a:t>	</a:t>
            </a:r>
            <a:endParaRPr lang="nl-BE" sz="1800" dirty="0" smtClean="0"/>
          </a:p>
          <a:p>
            <a:pPr marL="0" indent="0">
              <a:buNone/>
            </a:pPr>
            <a:endParaRPr lang="nl-BE" sz="1800" dirty="0" smtClean="0"/>
          </a:p>
          <a:p>
            <a:pPr marL="0" indent="0">
              <a:buNone/>
            </a:pPr>
            <a:endParaRPr lang="nl-BE" sz="1800" dirty="0" smtClean="0"/>
          </a:p>
          <a:p>
            <a:pPr marL="0" indent="0">
              <a:buNone/>
            </a:pPr>
            <a:r>
              <a:rPr lang="nl-BE" sz="1800" dirty="0"/>
              <a:t>		</a:t>
            </a:r>
            <a:endParaRPr lang="nl-BE" sz="2000" dirty="0"/>
          </a:p>
        </p:txBody>
      </p:sp>
      <p:cxnSp>
        <p:nvCxnSpPr>
          <p:cNvPr id="5" name="Rechte verbindingslijn met pijl 4"/>
          <p:cNvCxnSpPr/>
          <p:nvPr/>
        </p:nvCxnSpPr>
        <p:spPr>
          <a:xfrm flipH="1">
            <a:off x="2905125" y="4257675"/>
            <a:ext cx="466725" cy="1485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0209595"/>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1295400"/>
            <a:ext cx="7870825" cy="790575"/>
          </a:xfrm>
        </p:spPr>
        <p:txBody>
          <a:bodyPr/>
          <a:lstStyle/>
          <a:p>
            <a:pPr marL="0" indent="0">
              <a:defRPr/>
            </a:pPr>
            <a:r>
              <a:rPr lang="en-US" altLang="nl-BE" sz="2800" dirty="0" smtClean="0"/>
              <a:t/>
            </a:r>
            <a:br>
              <a:rPr lang="en-US" altLang="nl-BE" sz="2800" dirty="0" smtClean="0"/>
            </a:br>
            <a:r>
              <a:rPr lang="en-US" altLang="nl-BE" sz="2800" dirty="0"/>
              <a:t/>
            </a:r>
            <a:br>
              <a:rPr lang="en-US" altLang="nl-BE" sz="2800" dirty="0"/>
            </a:br>
            <a:r>
              <a:rPr lang="en-US" altLang="nl-BE" sz="2800" dirty="0"/>
              <a:t>5</a:t>
            </a:r>
            <a:r>
              <a:rPr lang="en-US" altLang="nl-BE" sz="2800" dirty="0" smtClean="0"/>
              <a:t>.4 </a:t>
            </a:r>
            <a:r>
              <a:rPr lang="en-US" altLang="nl-BE" sz="2800" dirty="0" err="1" smtClean="0"/>
              <a:t>Bewarende</a:t>
            </a:r>
            <a:r>
              <a:rPr lang="en-US" altLang="nl-BE" sz="2800" dirty="0" smtClean="0"/>
              <a:t> </a:t>
            </a:r>
            <a:r>
              <a:rPr lang="en-US" altLang="nl-BE" sz="2800" dirty="0" err="1" smtClean="0"/>
              <a:t>maatregelen</a:t>
            </a: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71513" y="2247900"/>
            <a:ext cx="7870825" cy="4000500"/>
          </a:xfrm>
        </p:spPr>
        <p:txBody>
          <a:bodyPr/>
          <a:lstStyle/>
          <a:p>
            <a:pPr>
              <a:buFontTx/>
              <a:buChar char="-"/>
            </a:pPr>
            <a:r>
              <a:rPr lang="nl-NL" sz="1600" dirty="0" smtClean="0"/>
              <a:t>ingeval van onmiddellijk risico voor gezondheid verzoeker </a:t>
            </a:r>
          </a:p>
          <a:p>
            <a:pPr>
              <a:buFontTx/>
              <a:buChar char="-"/>
            </a:pPr>
            <a:endParaRPr lang="nl-NL" sz="800" dirty="0" smtClean="0"/>
          </a:p>
          <a:p>
            <a:pPr>
              <a:buFontTx/>
              <a:buChar char="-"/>
            </a:pPr>
            <a:r>
              <a:rPr lang="nl-NL" sz="1600" dirty="0"/>
              <a:t>m</a:t>
            </a:r>
            <a:r>
              <a:rPr lang="nl-NL" sz="1600" dirty="0" smtClean="0"/>
              <a:t>ogelijk bij:</a:t>
            </a:r>
          </a:p>
          <a:p>
            <a:pPr marL="0" indent="0">
              <a:spcBef>
                <a:spcPts val="1200"/>
              </a:spcBef>
              <a:buNone/>
            </a:pPr>
            <a:r>
              <a:rPr lang="nl-NL" sz="1600" dirty="0"/>
              <a:t>	</a:t>
            </a:r>
            <a:r>
              <a:rPr lang="nl-NL" sz="1600" dirty="0" smtClean="0"/>
              <a:t>*</a:t>
            </a:r>
            <a:r>
              <a:rPr lang="nl-NL" sz="1600" dirty="0">
                <a:sym typeface="Wingdings" panose="05000000000000000000" pitchFamily="2" charset="2"/>
              </a:rPr>
              <a:t> formeel verzoek </a:t>
            </a:r>
            <a:r>
              <a:rPr lang="nl-NL" sz="1600" dirty="0" smtClean="0">
                <a:sym typeface="Wingdings" panose="05000000000000000000" pitchFamily="2" charset="2"/>
              </a:rPr>
              <a:t>met hoofdzakelijk collectief karakter (art.32/2, 	§3, vijfde lid Welzijnswet)</a:t>
            </a:r>
            <a:endParaRPr lang="nl-NL" sz="1600" dirty="0" smtClean="0"/>
          </a:p>
          <a:p>
            <a:pPr marL="0" indent="0">
              <a:spcBef>
                <a:spcPts val="1200"/>
              </a:spcBef>
              <a:buNone/>
            </a:pPr>
            <a:r>
              <a:rPr lang="nl-NL" sz="1600" dirty="0"/>
              <a:t>	</a:t>
            </a:r>
            <a:r>
              <a:rPr lang="nl-NL" sz="1600" dirty="0" smtClean="0"/>
              <a:t>*</a:t>
            </a:r>
            <a:r>
              <a:rPr lang="nl-NL" sz="1600" dirty="0">
                <a:sym typeface="Wingdings" panose="05000000000000000000" pitchFamily="2" charset="2"/>
              </a:rPr>
              <a:t> formeel verzoek m.b.t. </a:t>
            </a:r>
            <a:r>
              <a:rPr lang="nl-NL" sz="1600" dirty="0" smtClean="0">
                <a:sym typeface="Wingdings" panose="05000000000000000000" pitchFamily="2" charset="2"/>
              </a:rPr>
              <a:t>feiten </a:t>
            </a:r>
            <a:r>
              <a:rPr lang="nl-NL" sz="1600" dirty="0">
                <a:sym typeface="Wingdings" panose="05000000000000000000" pitchFamily="2" charset="2"/>
              </a:rPr>
              <a:t>van geweld, pesterijen </a:t>
            </a:r>
            <a:r>
              <a:rPr lang="nl-NL" sz="1600" dirty="0" smtClean="0">
                <a:sym typeface="Wingdings" panose="05000000000000000000" pitchFamily="2" charset="2"/>
              </a:rPr>
              <a:t>en 	ongewenst </a:t>
            </a:r>
            <a:r>
              <a:rPr lang="nl-NL" sz="1600" dirty="0">
                <a:sym typeface="Wingdings" panose="05000000000000000000" pitchFamily="2" charset="2"/>
              </a:rPr>
              <a:t>seksueel </a:t>
            </a:r>
            <a:r>
              <a:rPr lang="nl-NL" sz="1600" dirty="0" smtClean="0">
                <a:sym typeface="Wingdings" panose="05000000000000000000" pitchFamily="2" charset="2"/>
              </a:rPr>
              <a:t>gedrag indien ernst van de feiten het vereist 	(</a:t>
            </a:r>
            <a:r>
              <a:rPr lang="nl-BE" sz="1600" dirty="0"/>
              <a:t>art.32 </a:t>
            </a:r>
            <a:r>
              <a:rPr lang="nl-BE" sz="1600" i="1" dirty="0" err="1"/>
              <a:t>septies</a:t>
            </a:r>
            <a:r>
              <a:rPr lang="nl-BE" sz="1600" dirty="0"/>
              <a:t>, </a:t>
            </a:r>
            <a:r>
              <a:rPr lang="nl-BE" sz="1600" dirty="0" smtClean="0"/>
              <a:t>§1, tweede lid Welzijnswet)</a:t>
            </a:r>
          </a:p>
          <a:p>
            <a:pPr marL="0" indent="0">
              <a:buNone/>
            </a:pPr>
            <a:endParaRPr lang="nl-NL" sz="1600" dirty="0" smtClean="0"/>
          </a:p>
          <a:p>
            <a:pPr>
              <a:buFontTx/>
              <a:buChar char="-"/>
            </a:pPr>
            <a:r>
              <a:rPr lang="nl-NL" sz="1600" dirty="0"/>
              <a:t>o</a:t>
            </a:r>
            <a:r>
              <a:rPr lang="nl-NL" sz="1600" dirty="0" smtClean="0"/>
              <a:t>p voorstel van PAPA; WG beslist</a:t>
            </a:r>
            <a:endParaRPr lang="nl-NL" sz="800" dirty="0" smtClean="0"/>
          </a:p>
          <a:p>
            <a:pPr marL="0" indent="0">
              <a:spcBef>
                <a:spcPts val="1200"/>
              </a:spcBef>
              <a:buNone/>
            </a:pPr>
            <a:r>
              <a:rPr lang="nl-NL" sz="1600" dirty="0"/>
              <a:t> </a:t>
            </a:r>
            <a:r>
              <a:rPr lang="nl-NL" sz="1600" dirty="0" smtClean="0"/>
              <a:t>    	</a:t>
            </a:r>
            <a:r>
              <a:rPr lang="nl-NL" sz="1600" dirty="0" smtClean="0">
                <a:sym typeface="Wingdings" panose="05000000000000000000" pitchFamily="2" charset="2"/>
              </a:rPr>
              <a:t> bij formeel verzoek m.b.t. feiten van geweld, pesterijen en 	ongewenst seksueel gedrag: PAPA moet </a:t>
            </a:r>
            <a:r>
              <a:rPr lang="nl-NL" sz="1600" i="1" dirty="0" smtClean="0">
                <a:sym typeface="Wingdings" panose="05000000000000000000" pitchFamily="2" charset="2"/>
              </a:rPr>
              <a:t>verplicht</a:t>
            </a:r>
            <a:r>
              <a:rPr lang="nl-NL" sz="1600" dirty="0" smtClean="0">
                <a:sym typeface="Wingdings" panose="05000000000000000000" pitchFamily="2" charset="2"/>
              </a:rPr>
              <a:t> inspectie TWW 	inschakelen, indien WG geen maatregelen neemt</a:t>
            </a:r>
            <a:r>
              <a:rPr lang="nl-NL" sz="1600" dirty="0">
                <a:sym typeface="Wingdings" panose="05000000000000000000" pitchFamily="2" charset="2"/>
              </a:rPr>
              <a:t> </a:t>
            </a:r>
            <a:r>
              <a:rPr lang="nl-BE" sz="1600" dirty="0" smtClean="0"/>
              <a:t>(art.32 </a:t>
            </a:r>
            <a:r>
              <a:rPr lang="nl-BE" sz="1600" i="1" dirty="0" err="1" smtClean="0"/>
              <a:t>septies</a:t>
            </a:r>
            <a:r>
              <a:rPr lang="nl-BE" sz="1600" dirty="0" smtClean="0"/>
              <a:t>, 	§2 Welzijnswet)</a:t>
            </a:r>
            <a:r>
              <a:rPr lang="nl-BE" sz="1600" dirty="0"/>
              <a:t>	</a:t>
            </a:r>
            <a:endParaRPr lang="nl-BE" sz="1600" dirty="0" smtClean="0"/>
          </a:p>
          <a:p>
            <a:pPr marL="0" indent="0">
              <a:buNone/>
            </a:pPr>
            <a:endParaRPr lang="nl-BE" sz="1800" dirty="0" smtClean="0"/>
          </a:p>
          <a:p>
            <a:pPr marL="0" indent="0">
              <a:buNone/>
            </a:pPr>
            <a:endParaRPr lang="nl-BE" sz="1800" dirty="0" smtClean="0"/>
          </a:p>
          <a:p>
            <a:pPr marL="0" indent="0">
              <a:buNone/>
            </a:pPr>
            <a:r>
              <a:rPr lang="nl-BE" sz="1800" dirty="0"/>
              <a:t>		</a:t>
            </a:r>
            <a:endParaRPr lang="nl-BE" sz="2000" dirty="0"/>
          </a:p>
        </p:txBody>
      </p:sp>
    </p:spTree>
    <p:extLst>
      <p:ext uri="{BB962C8B-B14F-4D97-AF65-F5344CB8AC3E}">
        <p14:creationId xmlns:p14="http://schemas.microsoft.com/office/powerpoint/2010/main" val="223447926"/>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1133476"/>
            <a:ext cx="7870825" cy="819149"/>
          </a:xfrm>
        </p:spPr>
        <p:txBody>
          <a:bodyPr/>
          <a:lstStyle/>
          <a:p>
            <a:pPr marL="0" indent="0">
              <a:defRPr/>
            </a:pPr>
            <a:r>
              <a:rPr lang="en-US" altLang="nl-BE" sz="2800" dirty="0" smtClean="0"/>
              <a:t/>
            </a:r>
            <a:br>
              <a:rPr lang="en-US" altLang="nl-BE" sz="2800" dirty="0" smtClean="0"/>
            </a:br>
            <a:r>
              <a:rPr lang="en-US" altLang="nl-BE" sz="2800" dirty="0"/>
              <a:t/>
            </a:r>
            <a:br>
              <a:rPr lang="en-US" altLang="nl-BE" sz="2800" dirty="0"/>
            </a:br>
            <a:r>
              <a:rPr lang="en-US" altLang="nl-BE" sz="2800" dirty="0"/>
              <a:t>5</a:t>
            </a:r>
            <a:r>
              <a:rPr lang="en-US" altLang="nl-BE" sz="2800" dirty="0" smtClean="0"/>
              <a:t>.5 </a:t>
            </a:r>
            <a:r>
              <a:rPr lang="en-US" altLang="nl-BE" sz="2800" dirty="0" err="1" smtClean="0"/>
              <a:t>Externe</a:t>
            </a:r>
            <a:r>
              <a:rPr lang="en-US" altLang="nl-BE" sz="2800" dirty="0" smtClean="0"/>
              <a:t> procedures</a:t>
            </a: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71513" y="1733551"/>
            <a:ext cx="8034337" cy="4514850"/>
          </a:xfrm>
        </p:spPr>
        <p:txBody>
          <a:bodyPr/>
          <a:lstStyle/>
          <a:p>
            <a:pPr marL="0" indent="0">
              <a:buNone/>
            </a:pPr>
            <a:r>
              <a:rPr lang="nl-NL" sz="1800" dirty="0" smtClean="0"/>
              <a:t>Voornaamste wijzigingen:</a:t>
            </a:r>
          </a:p>
          <a:p>
            <a:pPr marL="0" indent="0">
              <a:buNone/>
            </a:pPr>
            <a:endParaRPr lang="nl-NL" sz="800" b="1" dirty="0" smtClean="0"/>
          </a:p>
          <a:p>
            <a:pPr>
              <a:buFontTx/>
              <a:buChar char="-"/>
            </a:pPr>
            <a:r>
              <a:rPr lang="nl-BE" sz="1800" dirty="0" smtClean="0"/>
              <a:t>uitbreiding </a:t>
            </a:r>
            <a:r>
              <a:rPr lang="nl-BE" sz="1800" dirty="0"/>
              <a:t>bevoegdheid arbeidsrechtbank tot alle psychosociale risico’s op het werk (zie art.578, 11°Ger.W</a:t>
            </a:r>
            <a:r>
              <a:rPr lang="nl-BE" sz="1800" dirty="0" smtClean="0"/>
              <a:t>.)</a:t>
            </a:r>
          </a:p>
          <a:p>
            <a:pPr>
              <a:buFontTx/>
              <a:buChar char="-"/>
            </a:pPr>
            <a:endParaRPr lang="nl-BE" sz="800" dirty="0"/>
          </a:p>
          <a:p>
            <a:pPr>
              <a:buFontTx/>
              <a:buChar char="-"/>
            </a:pPr>
            <a:r>
              <a:rPr lang="nl-BE" sz="1800" dirty="0" smtClean="0"/>
              <a:t>voor </a:t>
            </a:r>
            <a:r>
              <a:rPr lang="nl-BE" sz="1800" dirty="0"/>
              <a:t>slachtoffers van geweld, pesterijen, ongewenst seksueel </a:t>
            </a:r>
            <a:r>
              <a:rPr lang="nl-BE" sz="1800" dirty="0" smtClean="0"/>
              <a:t>gedrag:</a:t>
            </a:r>
          </a:p>
          <a:p>
            <a:pPr>
              <a:buFontTx/>
              <a:buChar char="-"/>
            </a:pPr>
            <a:endParaRPr lang="nl-BE" sz="800" b="1" dirty="0" smtClean="0"/>
          </a:p>
          <a:p>
            <a:pPr marL="0" indent="0">
              <a:buNone/>
            </a:pPr>
            <a:r>
              <a:rPr lang="nl-BE" sz="1800" dirty="0" smtClean="0"/>
              <a:t>	* expliciete verwijzing naar mogelijkheid bemiddeling 	(art.32</a:t>
            </a:r>
            <a:r>
              <a:rPr lang="nl-BE" sz="1800" i="1" dirty="0" smtClean="0"/>
              <a:t>decies</a:t>
            </a:r>
            <a:r>
              <a:rPr lang="nl-BE" sz="1800" dirty="0" smtClean="0"/>
              <a:t>, §1 Welzijnswet)</a:t>
            </a:r>
            <a:endParaRPr lang="nl-BE" sz="1800" dirty="0"/>
          </a:p>
          <a:p>
            <a:pPr marL="0" indent="0">
              <a:buNone/>
            </a:pPr>
            <a:endParaRPr lang="nl-BE" sz="800" dirty="0" smtClean="0"/>
          </a:p>
          <a:p>
            <a:pPr marL="0" indent="0">
              <a:buNone/>
            </a:pPr>
            <a:r>
              <a:rPr lang="nl-BE" sz="1800" dirty="0" smtClean="0"/>
              <a:t>	* schadevergoeding </a:t>
            </a:r>
            <a:r>
              <a:rPr lang="nl-BE" sz="1800" dirty="0"/>
              <a:t>tot herstel van morele en materiële </a:t>
            </a:r>
            <a:r>
              <a:rPr lang="nl-BE" sz="1800" dirty="0" smtClean="0"/>
              <a:t>	schade</a:t>
            </a:r>
            <a:r>
              <a:rPr lang="nl-BE" sz="1800" dirty="0"/>
              <a:t>: keuze ts. bewezen werkelijk geleden </a:t>
            </a:r>
            <a:r>
              <a:rPr lang="nl-BE" sz="1800" dirty="0" smtClean="0"/>
              <a:t>schade en 	forfaitaire </a:t>
            </a:r>
            <a:r>
              <a:rPr lang="nl-BE" sz="1800" dirty="0"/>
              <a:t>vergoeding (3m brutoloon; verhoogd tot 6m </a:t>
            </a:r>
            <a:r>
              <a:rPr lang="nl-BE" sz="1800" dirty="0" smtClean="0"/>
              <a:t>	brutoloon </a:t>
            </a:r>
            <a:r>
              <a:rPr lang="nl-BE" sz="1800" dirty="0"/>
              <a:t>in geval van discriminatie, misbruik van de </a:t>
            </a:r>
            <a:r>
              <a:rPr lang="nl-BE" sz="1800" dirty="0" smtClean="0"/>
              <a:t>	gezagspositie </a:t>
            </a:r>
            <a:r>
              <a:rPr lang="nl-BE" sz="1800" dirty="0"/>
              <a:t>of wegens ernst van de feiten) </a:t>
            </a:r>
            <a:endParaRPr lang="nl-BE" sz="1800" dirty="0" smtClean="0"/>
          </a:p>
          <a:p>
            <a:pPr marL="0" indent="0">
              <a:buNone/>
            </a:pPr>
            <a:r>
              <a:rPr lang="nl-BE" sz="1800" dirty="0"/>
              <a:t>	</a:t>
            </a:r>
            <a:r>
              <a:rPr lang="nl-BE" sz="1800" dirty="0" smtClean="0"/>
              <a:t>(art.32</a:t>
            </a:r>
            <a:r>
              <a:rPr lang="nl-BE" sz="1800" i="1" dirty="0" smtClean="0"/>
              <a:t>decies</a:t>
            </a:r>
            <a:r>
              <a:rPr lang="nl-BE" sz="1800" dirty="0"/>
              <a:t>, </a:t>
            </a:r>
            <a:r>
              <a:rPr lang="nl-BE" sz="1800" dirty="0" smtClean="0"/>
              <a:t>§</a:t>
            </a:r>
            <a:r>
              <a:rPr lang="nl-BE" sz="1800" dirty="0"/>
              <a:t>1/1 </a:t>
            </a:r>
            <a:r>
              <a:rPr lang="nl-BE" sz="1800" dirty="0" smtClean="0"/>
              <a:t>Welzijnswet)</a:t>
            </a:r>
            <a:endParaRPr lang="nl-BE" sz="1800" dirty="0"/>
          </a:p>
          <a:p>
            <a:pPr>
              <a:buFontTx/>
              <a:buChar char="-"/>
            </a:pPr>
            <a:endParaRPr lang="nl-BE" sz="2000" dirty="0"/>
          </a:p>
        </p:txBody>
      </p:sp>
    </p:spTree>
    <p:extLst>
      <p:ext uri="{BB962C8B-B14F-4D97-AF65-F5344CB8AC3E}">
        <p14:creationId xmlns:p14="http://schemas.microsoft.com/office/powerpoint/2010/main" val="2649309255"/>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1466850"/>
            <a:ext cx="7870825" cy="714375"/>
          </a:xfrm>
        </p:spPr>
        <p:txBody>
          <a:bodyPr/>
          <a:lstStyle/>
          <a:p>
            <a:pPr marL="0" indent="0">
              <a:defRPr/>
            </a:pPr>
            <a:r>
              <a:rPr lang="en-US" altLang="nl-BE" sz="2800" dirty="0" smtClean="0"/>
              <a:t/>
            </a:r>
            <a:br>
              <a:rPr lang="en-US" altLang="nl-BE" sz="2800" dirty="0" smtClean="0"/>
            </a:br>
            <a:r>
              <a:rPr lang="en-US" altLang="nl-BE" sz="2800" dirty="0"/>
              <a:t/>
            </a:r>
            <a:br>
              <a:rPr lang="en-US" altLang="nl-BE" sz="2800" dirty="0"/>
            </a:br>
            <a:r>
              <a:rPr lang="en-US" altLang="nl-BE" sz="2800" dirty="0"/>
              <a:t>6</a:t>
            </a:r>
            <a:r>
              <a:rPr lang="en-US" altLang="nl-BE" sz="2800" dirty="0" smtClean="0"/>
              <a:t>. </a:t>
            </a:r>
            <a:r>
              <a:rPr lang="en-US" altLang="nl-BE" sz="2800" dirty="0" err="1" smtClean="0"/>
              <a:t>Bescherming</a:t>
            </a:r>
            <a:r>
              <a:rPr lang="en-US" altLang="nl-BE" sz="2800" dirty="0" smtClean="0"/>
              <a:t> </a:t>
            </a:r>
            <a:r>
              <a:rPr lang="en-US" altLang="nl-BE" sz="2800" dirty="0" err="1" smtClean="0"/>
              <a:t>tegen</a:t>
            </a:r>
            <a:r>
              <a:rPr lang="en-US" altLang="nl-BE" sz="2800" dirty="0" smtClean="0"/>
              <a:t> </a:t>
            </a:r>
            <a:r>
              <a:rPr lang="en-US" altLang="nl-BE" sz="2800" dirty="0" err="1" smtClean="0"/>
              <a:t>ontslag</a:t>
            </a:r>
            <a:r>
              <a:rPr lang="en-US" altLang="nl-BE" sz="2800" dirty="0" smtClean="0"/>
              <a:t> </a:t>
            </a:r>
            <a:r>
              <a:rPr lang="en-US" altLang="nl-BE" sz="2800" dirty="0" err="1" smtClean="0"/>
              <a:t>en</a:t>
            </a:r>
            <a:r>
              <a:rPr lang="en-US" altLang="nl-BE" sz="2800" dirty="0" smtClean="0"/>
              <a:t> </a:t>
            </a:r>
            <a:r>
              <a:rPr lang="en-US" altLang="nl-BE" sz="2800" dirty="0" err="1" smtClean="0"/>
              <a:t>nadelige</a:t>
            </a:r>
            <a:r>
              <a:rPr lang="en-US" altLang="nl-BE" sz="2800" dirty="0" smtClean="0"/>
              <a:t> </a:t>
            </a:r>
            <a:r>
              <a:rPr lang="en-US" altLang="nl-BE" sz="2800" dirty="0" err="1" smtClean="0"/>
              <a:t>maatregelen</a:t>
            </a: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71513" y="2543174"/>
            <a:ext cx="8205787" cy="3705225"/>
          </a:xfrm>
        </p:spPr>
        <p:txBody>
          <a:bodyPr/>
          <a:lstStyle/>
          <a:p>
            <a:pPr marL="0" indent="0">
              <a:buNone/>
            </a:pPr>
            <a:r>
              <a:rPr lang="nl-NL" sz="1800" dirty="0" smtClean="0"/>
              <a:t>Bescherming beperkt tot geweld, pesterijen, ongewenst seksueel gedrag, maar inhoudelijk uitgebreid</a:t>
            </a:r>
            <a:r>
              <a:rPr lang="nl-NL" sz="1600" dirty="0" smtClean="0"/>
              <a:t>:</a:t>
            </a:r>
          </a:p>
          <a:p>
            <a:pPr marL="0" indent="0">
              <a:buNone/>
            </a:pPr>
            <a:endParaRPr lang="nl-NL" sz="1600" dirty="0"/>
          </a:p>
          <a:p>
            <a:pPr>
              <a:buFontTx/>
              <a:buChar char="-"/>
            </a:pPr>
            <a:r>
              <a:rPr lang="nl-NL" sz="1800" dirty="0" smtClean="0"/>
              <a:t>Naast ontslagverbod, ook</a:t>
            </a:r>
            <a:r>
              <a:rPr lang="nl-NL" sz="1800" dirty="0"/>
              <a:t> </a:t>
            </a:r>
            <a:r>
              <a:rPr lang="nl-NL" sz="1800" dirty="0" smtClean="0"/>
              <a:t>v</a:t>
            </a:r>
            <a:r>
              <a:rPr lang="nl-BE" sz="1800" dirty="0" err="1" smtClean="0"/>
              <a:t>erbod</a:t>
            </a:r>
            <a:r>
              <a:rPr lang="nl-BE" sz="1800" dirty="0" smtClean="0"/>
              <a:t> om elke nadelige maatregel te treffen t.a.v. betrokken WN, zelfs na beëindiging arbeidsverhouding</a:t>
            </a:r>
          </a:p>
          <a:p>
            <a:pPr marL="0" indent="0">
              <a:buNone/>
            </a:pPr>
            <a:endParaRPr lang="nl-BE" sz="1800" dirty="0" smtClean="0"/>
          </a:p>
          <a:p>
            <a:pPr marL="0" indent="0">
              <a:buNone/>
            </a:pPr>
            <a:r>
              <a:rPr lang="nl-BE" sz="1800" dirty="0">
                <a:sym typeface="Wingdings" panose="05000000000000000000" pitchFamily="2" charset="2"/>
              </a:rPr>
              <a:t>	</a:t>
            </a:r>
            <a:r>
              <a:rPr lang="nl-BE" sz="1800" dirty="0" smtClean="0">
                <a:sym typeface="Wingdings" panose="05000000000000000000" pitchFamily="2" charset="2"/>
              </a:rPr>
              <a:t> </a:t>
            </a:r>
            <a:r>
              <a:rPr lang="nl-BE" sz="1800" dirty="0" smtClean="0"/>
              <a:t>behalve </a:t>
            </a:r>
            <a:r>
              <a:rPr lang="nl-BE" sz="1800" dirty="0"/>
              <a:t>om redenen die vreemd zijn aan het verzoek tot </a:t>
            </a:r>
            <a:r>
              <a:rPr lang="nl-BE" sz="1800" dirty="0" smtClean="0"/>
              <a:t>	formele  psychosociale </a:t>
            </a:r>
            <a:r>
              <a:rPr lang="nl-BE" sz="1800" dirty="0"/>
              <a:t>interventie voor feiten van geweld, </a:t>
            </a:r>
            <a:r>
              <a:rPr lang="nl-BE" sz="1800" dirty="0" smtClean="0"/>
              <a:t>	pesterijen </a:t>
            </a:r>
            <a:r>
              <a:rPr lang="nl-BE" sz="1800" dirty="0"/>
              <a:t>of </a:t>
            </a:r>
            <a:r>
              <a:rPr lang="nl-BE" sz="1800" dirty="0" smtClean="0"/>
              <a:t>ongewenst </a:t>
            </a:r>
            <a:r>
              <a:rPr lang="nl-BE" sz="1800" dirty="0"/>
              <a:t>seksueel gedrag op het werk, de </a:t>
            </a:r>
            <a:r>
              <a:rPr lang="nl-BE" sz="1800" dirty="0" smtClean="0"/>
              <a:t>	klacht</a:t>
            </a:r>
            <a:r>
              <a:rPr lang="nl-BE" sz="1800" dirty="0"/>
              <a:t>, de rechtsvordering </a:t>
            </a:r>
            <a:r>
              <a:rPr lang="nl-BE" sz="1800" dirty="0" smtClean="0"/>
              <a:t>of </a:t>
            </a:r>
            <a:r>
              <a:rPr lang="nl-BE" sz="1800" dirty="0"/>
              <a:t>de </a:t>
            </a:r>
            <a:r>
              <a:rPr lang="nl-BE" sz="1800" dirty="0" smtClean="0"/>
              <a:t>getuigenverklaring</a:t>
            </a:r>
            <a:r>
              <a:rPr lang="nl-BE" sz="1800" dirty="0"/>
              <a:t> </a:t>
            </a:r>
            <a:r>
              <a:rPr lang="nl-BE" sz="1800" dirty="0" smtClean="0"/>
              <a:t> 	(</a:t>
            </a:r>
            <a:r>
              <a:rPr lang="nl-NL" sz="1800" dirty="0" smtClean="0"/>
              <a:t>art.32</a:t>
            </a:r>
            <a:r>
              <a:rPr lang="nl-NL" sz="1800" i="1" dirty="0" smtClean="0"/>
              <a:t>tredecies</a:t>
            </a:r>
            <a:r>
              <a:rPr lang="nl-NL" sz="1800" dirty="0" smtClean="0"/>
              <a:t> Welzijnswet)</a:t>
            </a:r>
            <a:endParaRPr lang="nl-BE" sz="1800" dirty="0"/>
          </a:p>
          <a:p>
            <a:pPr marL="0" indent="0">
              <a:buNone/>
            </a:pPr>
            <a:endParaRPr lang="nl-BE" sz="1800" dirty="0"/>
          </a:p>
          <a:p>
            <a:pPr marL="0" indent="0">
              <a:buNone/>
            </a:pPr>
            <a:endParaRPr lang="nl-NL" sz="1600" dirty="0" smtClean="0"/>
          </a:p>
          <a:p>
            <a:pPr>
              <a:buFontTx/>
              <a:buChar char="-"/>
            </a:pPr>
            <a:endParaRPr lang="nl-BE" sz="1600" dirty="0"/>
          </a:p>
          <a:p>
            <a:pPr marL="0" indent="0">
              <a:buNone/>
            </a:pPr>
            <a:endParaRPr lang="nl-BE" sz="2000" dirty="0"/>
          </a:p>
        </p:txBody>
      </p:sp>
    </p:spTree>
    <p:extLst>
      <p:ext uri="{BB962C8B-B14F-4D97-AF65-F5344CB8AC3E}">
        <p14:creationId xmlns:p14="http://schemas.microsoft.com/office/powerpoint/2010/main" val="3125827458"/>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1466850"/>
            <a:ext cx="7870825" cy="714375"/>
          </a:xfrm>
        </p:spPr>
        <p:txBody>
          <a:bodyPr/>
          <a:lstStyle/>
          <a:p>
            <a:pPr marL="0" indent="0">
              <a:defRPr/>
            </a:pPr>
            <a:r>
              <a:rPr lang="en-US" altLang="nl-BE" sz="2800" dirty="0" smtClean="0"/>
              <a:t/>
            </a:r>
            <a:br>
              <a:rPr lang="en-US" altLang="nl-BE" sz="2800" dirty="0" smtClean="0"/>
            </a:br>
            <a:r>
              <a:rPr lang="en-US" altLang="nl-BE" sz="2800" dirty="0"/>
              <a:t/>
            </a:r>
            <a:br>
              <a:rPr lang="en-US" altLang="nl-BE" sz="2800" dirty="0"/>
            </a:br>
            <a:r>
              <a:rPr lang="en-US" altLang="nl-BE" sz="2800" dirty="0" smtClean="0"/>
              <a:t>6. </a:t>
            </a:r>
            <a:r>
              <a:rPr lang="en-US" altLang="nl-BE" sz="2800" dirty="0" err="1"/>
              <a:t>Bescherming</a:t>
            </a:r>
            <a:r>
              <a:rPr lang="en-US" altLang="nl-BE" sz="2800" dirty="0"/>
              <a:t> </a:t>
            </a:r>
            <a:r>
              <a:rPr lang="en-US" altLang="nl-BE" sz="2800" dirty="0" err="1"/>
              <a:t>tegen</a:t>
            </a:r>
            <a:r>
              <a:rPr lang="en-US" altLang="nl-BE" sz="2800" dirty="0"/>
              <a:t> </a:t>
            </a:r>
            <a:r>
              <a:rPr lang="en-US" altLang="nl-BE" sz="2800" dirty="0" err="1"/>
              <a:t>ontslag</a:t>
            </a:r>
            <a:r>
              <a:rPr lang="en-US" altLang="nl-BE" sz="2800" dirty="0"/>
              <a:t> </a:t>
            </a:r>
            <a:r>
              <a:rPr lang="en-US" altLang="nl-BE" sz="2800" dirty="0" err="1"/>
              <a:t>en</a:t>
            </a:r>
            <a:r>
              <a:rPr lang="en-US" altLang="nl-BE" sz="2800" dirty="0"/>
              <a:t> </a:t>
            </a:r>
            <a:r>
              <a:rPr lang="en-US" altLang="nl-BE" sz="2800" dirty="0" err="1"/>
              <a:t>nadelige</a:t>
            </a:r>
            <a:r>
              <a:rPr lang="en-US" altLang="nl-BE" sz="2800" dirty="0"/>
              <a:t> </a:t>
            </a:r>
            <a:r>
              <a:rPr lang="en-US" altLang="nl-BE" sz="2800" dirty="0" err="1"/>
              <a:t>maatregelen</a:t>
            </a: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71513" y="2362200"/>
            <a:ext cx="8205787" cy="3886200"/>
          </a:xfrm>
        </p:spPr>
        <p:txBody>
          <a:bodyPr/>
          <a:lstStyle/>
          <a:p>
            <a:pPr marL="0" indent="0">
              <a:buNone/>
            </a:pPr>
            <a:r>
              <a:rPr lang="nl-NL" sz="1800" dirty="0" smtClean="0"/>
              <a:t>Definitie beschermde personen licht gewijzigd, momenteel:</a:t>
            </a:r>
            <a:endParaRPr lang="nl-BE" sz="1800" dirty="0"/>
          </a:p>
          <a:p>
            <a:pPr marL="0" indent="0">
              <a:buNone/>
            </a:pPr>
            <a:endParaRPr lang="nl-BE" sz="1600" dirty="0"/>
          </a:p>
          <a:p>
            <a:pPr marL="0" indent="0">
              <a:buNone/>
            </a:pPr>
            <a:r>
              <a:rPr lang="nl-BE" sz="1400" b="1" dirty="0"/>
              <a:t>1°</a:t>
            </a:r>
            <a:r>
              <a:rPr lang="nl-BE" sz="1400" dirty="0"/>
              <a:t> </a:t>
            </a:r>
            <a:r>
              <a:rPr lang="nl-BE" sz="1400" dirty="0" smtClean="0"/>
              <a:t>WN </a:t>
            </a:r>
            <a:r>
              <a:rPr lang="nl-BE" sz="1400" dirty="0"/>
              <a:t>die </a:t>
            </a:r>
            <a:r>
              <a:rPr lang="nl-BE" sz="1400" dirty="0" smtClean="0"/>
              <a:t>een </a:t>
            </a:r>
            <a:r>
              <a:rPr lang="nl-BE" sz="1400" dirty="0"/>
              <a:t>verzoek tot formele psychosociale interventie heeft ingediend voor feiten van geweld, pesterijen of ongewenst seksueel gedrag op het werk</a:t>
            </a:r>
            <a:r>
              <a:rPr lang="nl-BE" sz="1400" dirty="0" smtClean="0"/>
              <a:t>;</a:t>
            </a:r>
          </a:p>
          <a:p>
            <a:pPr marL="0" indent="0">
              <a:buNone/>
            </a:pPr>
            <a:r>
              <a:rPr lang="nl-BE" sz="1400" dirty="0"/>
              <a:t/>
            </a:r>
            <a:br>
              <a:rPr lang="nl-BE" sz="1400" dirty="0"/>
            </a:br>
            <a:r>
              <a:rPr lang="nl-BE" sz="1400" b="1" dirty="0" smtClean="0"/>
              <a:t>2</a:t>
            </a:r>
            <a:r>
              <a:rPr lang="nl-BE" sz="1400" b="1" dirty="0"/>
              <a:t>° </a:t>
            </a:r>
            <a:r>
              <a:rPr lang="nl-BE" sz="1400" dirty="0" smtClean="0"/>
              <a:t>WN </a:t>
            </a:r>
            <a:r>
              <a:rPr lang="nl-BE" sz="1400" dirty="0"/>
              <a:t>die een klacht </a:t>
            </a:r>
            <a:r>
              <a:rPr lang="nl-BE" sz="1400" dirty="0" smtClean="0"/>
              <a:t>wegens </a:t>
            </a:r>
            <a:r>
              <a:rPr lang="nl-BE" sz="1400" dirty="0"/>
              <a:t>geweld, pesterijen of ongewenst seksueel gedrag op het werk </a:t>
            </a:r>
            <a:r>
              <a:rPr lang="nl-BE" sz="1400" dirty="0" smtClean="0"/>
              <a:t>heeft </a:t>
            </a:r>
            <a:r>
              <a:rPr lang="nl-BE" sz="1400" dirty="0"/>
              <a:t>ingediend bij de </a:t>
            </a:r>
            <a:r>
              <a:rPr lang="nl-BE" sz="1400" dirty="0" smtClean="0"/>
              <a:t>inspectiediensten om </a:t>
            </a:r>
            <a:r>
              <a:rPr lang="nl-BE" sz="1400" dirty="0"/>
              <a:t>één van de volgende </a:t>
            </a:r>
            <a:r>
              <a:rPr lang="nl-BE" sz="1400" dirty="0" smtClean="0"/>
              <a:t>redenen:</a:t>
            </a:r>
          </a:p>
          <a:p>
            <a:pPr marL="0" indent="0">
              <a:buNone/>
            </a:pPr>
            <a:r>
              <a:rPr lang="nl-BE" sz="1400" dirty="0"/>
              <a:t/>
            </a:r>
            <a:br>
              <a:rPr lang="nl-BE" sz="1400" dirty="0"/>
            </a:br>
            <a:r>
              <a:rPr lang="nl-BE" sz="1400" dirty="0" smtClean="0"/>
              <a:t>a</a:t>
            </a:r>
            <a:r>
              <a:rPr lang="nl-BE" sz="1400" dirty="0"/>
              <a:t>) de werkgever heeft geen preventieadviseur gespecialiseerd in de psychosociale  </a:t>
            </a:r>
            <a:r>
              <a:rPr lang="nl-BE" sz="1400" dirty="0" smtClean="0"/>
              <a:t> aspecten </a:t>
            </a:r>
            <a:r>
              <a:rPr lang="nl-BE" sz="1400" dirty="0"/>
              <a:t>van het werk aangeduid;</a:t>
            </a:r>
            <a:br>
              <a:rPr lang="nl-BE" sz="1400" dirty="0"/>
            </a:br>
            <a:r>
              <a:rPr lang="nl-BE" sz="1400" dirty="0" smtClean="0"/>
              <a:t>b) </a:t>
            </a:r>
            <a:r>
              <a:rPr lang="nl-BE" sz="1400" dirty="0"/>
              <a:t>de werkgever </a:t>
            </a:r>
            <a:r>
              <a:rPr lang="nl-BE" sz="1400" dirty="0" smtClean="0"/>
              <a:t>heeft geen interne procedure voorzien;</a:t>
            </a:r>
            <a:r>
              <a:rPr lang="nl-BE" sz="1400" dirty="0"/>
              <a:t/>
            </a:r>
            <a:br>
              <a:rPr lang="nl-BE" sz="1400" dirty="0"/>
            </a:br>
            <a:r>
              <a:rPr lang="nl-BE" sz="1400" dirty="0" smtClean="0"/>
              <a:t>c</a:t>
            </a:r>
            <a:r>
              <a:rPr lang="nl-BE" sz="1400" dirty="0"/>
              <a:t>) volgens de werknemer heeft het verzoek tot formele psychosociale interventie voor feiten van geweld, pesterijen of ongewenst seksueel gedrag op het werk er niet toe geleid dat een einde werd gesteld aan de feiten van geweld, pesterijen of ongewenst seksueel gedrag op het werk;</a:t>
            </a:r>
            <a:br>
              <a:rPr lang="nl-BE" sz="1400" dirty="0"/>
            </a:br>
            <a:r>
              <a:rPr lang="nl-BE" sz="1400" dirty="0" smtClean="0"/>
              <a:t>d</a:t>
            </a:r>
            <a:r>
              <a:rPr lang="nl-BE" sz="1400" dirty="0"/>
              <a:t>) volgens de werknemer </a:t>
            </a:r>
            <a:r>
              <a:rPr lang="nl-BE" sz="1400" dirty="0" smtClean="0"/>
              <a:t>werd de interne procedure niet </a:t>
            </a:r>
            <a:r>
              <a:rPr lang="nl-BE" sz="1400" dirty="0"/>
              <a:t>wettig toegepast;</a:t>
            </a:r>
            <a:br>
              <a:rPr lang="nl-BE" sz="1400" dirty="0"/>
            </a:br>
            <a:r>
              <a:rPr lang="nl-BE" sz="1400" dirty="0"/>
              <a:t>  </a:t>
            </a:r>
            <a:endParaRPr lang="nl-NL" sz="1400" dirty="0" smtClean="0"/>
          </a:p>
          <a:p>
            <a:pPr>
              <a:buFontTx/>
              <a:buChar char="-"/>
            </a:pPr>
            <a:endParaRPr lang="nl-BE" sz="1400" dirty="0"/>
          </a:p>
          <a:p>
            <a:pPr marL="0" indent="0">
              <a:buNone/>
            </a:pPr>
            <a:endParaRPr lang="nl-BE" sz="2000" dirty="0"/>
          </a:p>
        </p:txBody>
      </p:sp>
    </p:spTree>
    <p:extLst>
      <p:ext uri="{BB962C8B-B14F-4D97-AF65-F5344CB8AC3E}">
        <p14:creationId xmlns:p14="http://schemas.microsoft.com/office/powerpoint/2010/main" val="2324133535"/>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1466850"/>
            <a:ext cx="7870825" cy="714375"/>
          </a:xfrm>
        </p:spPr>
        <p:txBody>
          <a:bodyPr/>
          <a:lstStyle/>
          <a:p>
            <a:pPr marL="0" indent="0">
              <a:defRPr/>
            </a:pPr>
            <a:r>
              <a:rPr lang="en-US" altLang="nl-BE" sz="2800" dirty="0" smtClean="0"/>
              <a:t/>
            </a:r>
            <a:br>
              <a:rPr lang="en-US" altLang="nl-BE" sz="2800" dirty="0" smtClean="0"/>
            </a:br>
            <a:r>
              <a:rPr lang="en-US" altLang="nl-BE" sz="2800" dirty="0"/>
              <a:t/>
            </a:r>
            <a:br>
              <a:rPr lang="en-US" altLang="nl-BE" sz="2800" dirty="0"/>
            </a:br>
            <a:r>
              <a:rPr lang="en-US" altLang="nl-BE" sz="2800" dirty="0"/>
              <a:t>6</a:t>
            </a:r>
            <a:r>
              <a:rPr lang="en-US" altLang="nl-BE" sz="2800" dirty="0" smtClean="0"/>
              <a:t>. </a:t>
            </a:r>
            <a:r>
              <a:rPr lang="en-US" altLang="nl-BE" sz="2800" dirty="0" err="1"/>
              <a:t>Bescherming</a:t>
            </a:r>
            <a:r>
              <a:rPr lang="en-US" altLang="nl-BE" sz="2800" dirty="0"/>
              <a:t> </a:t>
            </a:r>
            <a:r>
              <a:rPr lang="en-US" altLang="nl-BE" sz="2800" dirty="0" err="1"/>
              <a:t>tegen</a:t>
            </a:r>
            <a:r>
              <a:rPr lang="en-US" altLang="nl-BE" sz="2800" dirty="0"/>
              <a:t> </a:t>
            </a:r>
            <a:r>
              <a:rPr lang="en-US" altLang="nl-BE" sz="2800" dirty="0" err="1"/>
              <a:t>ontslag</a:t>
            </a:r>
            <a:r>
              <a:rPr lang="en-US" altLang="nl-BE" sz="2800" dirty="0"/>
              <a:t> </a:t>
            </a:r>
            <a:r>
              <a:rPr lang="en-US" altLang="nl-BE" sz="2800" dirty="0" err="1"/>
              <a:t>en</a:t>
            </a:r>
            <a:r>
              <a:rPr lang="en-US" altLang="nl-BE" sz="2800" dirty="0"/>
              <a:t> </a:t>
            </a:r>
            <a:r>
              <a:rPr lang="en-US" altLang="nl-BE" sz="2800" dirty="0" err="1"/>
              <a:t>nadelige</a:t>
            </a:r>
            <a:r>
              <a:rPr lang="en-US" altLang="nl-BE" sz="2800" dirty="0"/>
              <a:t> </a:t>
            </a:r>
            <a:r>
              <a:rPr lang="en-US" altLang="nl-BE" sz="2800" dirty="0" err="1"/>
              <a:t>maatregelen</a:t>
            </a: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23888" y="2352674"/>
            <a:ext cx="8205787" cy="3895725"/>
          </a:xfrm>
        </p:spPr>
        <p:txBody>
          <a:bodyPr/>
          <a:lstStyle/>
          <a:p>
            <a:pPr marL="0" indent="0">
              <a:buNone/>
            </a:pPr>
            <a:r>
              <a:rPr lang="nl-BE" sz="1400" b="1" dirty="0"/>
              <a:t>3°</a:t>
            </a:r>
            <a:r>
              <a:rPr lang="nl-BE" sz="1400" dirty="0"/>
              <a:t> </a:t>
            </a:r>
            <a:r>
              <a:rPr lang="nl-BE" sz="1400" dirty="0" smtClean="0"/>
              <a:t>WN die </a:t>
            </a:r>
            <a:r>
              <a:rPr lang="nl-BE" sz="1400" dirty="0"/>
              <a:t>een klacht heeft ingediend bij de politiediensten, bij het openbaar ministerie of bij de onderzoeksrechter, waarbij hij hun tussenkomst verzoekt om één van de volgende </a:t>
            </a:r>
            <a:r>
              <a:rPr lang="nl-BE" sz="1400" dirty="0" smtClean="0"/>
              <a:t>redenen:</a:t>
            </a:r>
          </a:p>
          <a:p>
            <a:pPr marL="0" indent="0">
              <a:buNone/>
            </a:pPr>
            <a:r>
              <a:rPr lang="nl-BE" sz="1400" dirty="0"/>
              <a:t/>
            </a:r>
            <a:br>
              <a:rPr lang="nl-BE" sz="1400" dirty="0"/>
            </a:br>
            <a:r>
              <a:rPr lang="nl-BE" sz="1400" dirty="0" smtClean="0"/>
              <a:t>a</a:t>
            </a:r>
            <a:r>
              <a:rPr lang="nl-BE" sz="1400" dirty="0"/>
              <a:t>) de werkgever heeft geen preventieadviseur gespecialiseerd in de psychosociale aspecten van het werk aangeduid;</a:t>
            </a:r>
            <a:br>
              <a:rPr lang="nl-BE" sz="1400" dirty="0"/>
            </a:br>
            <a:r>
              <a:rPr lang="nl-BE" sz="1400" dirty="0" smtClean="0"/>
              <a:t>b</a:t>
            </a:r>
            <a:r>
              <a:rPr lang="nl-BE" sz="1400" dirty="0"/>
              <a:t>) de werkgever </a:t>
            </a:r>
            <a:r>
              <a:rPr lang="nl-BE" sz="1400" dirty="0" smtClean="0"/>
              <a:t>heeft </a:t>
            </a:r>
            <a:r>
              <a:rPr lang="nl-BE" sz="1400" dirty="0"/>
              <a:t>geen interne procedure voorzien</a:t>
            </a:r>
            <a:r>
              <a:rPr lang="nl-BE" sz="1400" dirty="0" smtClean="0"/>
              <a:t>;</a:t>
            </a:r>
            <a:r>
              <a:rPr lang="nl-BE" sz="1400" dirty="0"/>
              <a:t/>
            </a:r>
            <a:br>
              <a:rPr lang="nl-BE" sz="1400" dirty="0"/>
            </a:br>
            <a:r>
              <a:rPr lang="nl-BE" sz="1400" dirty="0" smtClean="0"/>
              <a:t>c</a:t>
            </a:r>
            <a:r>
              <a:rPr lang="nl-BE" sz="1400" dirty="0"/>
              <a:t>) volgens </a:t>
            </a:r>
            <a:r>
              <a:rPr lang="nl-BE" sz="1400" dirty="0" smtClean="0"/>
              <a:t>WN heeft </a:t>
            </a:r>
            <a:r>
              <a:rPr lang="nl-BE" sz="1400" dirty="0"/>
              <a:t>het verzoek tot formele psychosociale interventie voor feiten van geweld, pesterijen of ongewenst seksueel gedrag op het werk er niet toe geleid dat een einde werd gesteld aan de feiten van geweld, pesterijen of ongewenst seksueel gedrag op het werk;</a:t>
            </a:r>
            <a:br>
              <a:rPr lang="nl-BE" sz="1400" dirty="0"/>
            </a:br>
            <a:r>
              <a:rPr lang="nl-BE" sz="1400" dirty="0" smtClean="0"/>
              <a:t>d</a:t>
            </a:r>
            <a:r>
              <a:rPr lang="nl-BE" sz="1400" dirty="0"/>
              <a:t>) volgens </a:t>
            </a:r>
            <a:r>
              <a:rPr lang="nl-BE" sz="1400" dirty="0" smtClean="0"/>
              <a:t>WN werd de interne </a:t>
            </a:r>
            <a:r>
              <a:rPr lang="nl-BE" sz="1400" dirty="0"/>
              <a:t>procedure </a:t>
            </a:r>
            <a:r>
              <a:rPr lang="nl-BE" sz="1400" dirty="0" smtClean="0"/>
              <a:t>niet </a:t>
            </a:r>
            <a:r>
              <a:rPr lang="nl-BE" sz="1400" dirty="0"/>
              <a:t>wettig toegepast;</a:t>
            </a:r>
            <a:br>
              <a:rPr lang="nl-BE" sz="1400" dirty="0"/>
            </a:br>
            <a:r>
              <a:rPr lang="nl-BE" sz="1400" dirty="0" smtClean="0"/>
              <a:t>e</a:t>
            </a:r>
            <a:r>
              <a:rPr lang="nl-BE" sz="1400" dirty="0"/>
              <a:t>) de interne procedure is niet geschikt, gelet op de ernst van de feiten waarvan hij het voorwerp is geweest;</a:t>
            </a:r>
            <a:br>
              <a:rPr lang="nl-BE" sz="1400" dirty="0"/>
            </a:br>
            <a:endParaRPr lang="nl-BE" sz="1400" dirty="0"/>
          </a:p>
          <a:p>
            <a:pPr marL="0" indent="0">
              <a:buNone/>
            </a:pPr>
            <a:endParaRPr lang="nl-BE" sz="2000" dirty="0"/>
          </a:p>
        </p:txBody>
      </p:sp>
    </p:spTree>
    <p:extLst>
      <p:ext uri="{BB962C8B-B14F-4D97-AF65-F5344CB8AC3E}">
        <p14:creationId xmlns:p14="http://schemas.microsoft.com/office/powerpoint/2010/main" val="376719151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1247776"/>
            <a:ext cx="7870825" cy="695324"/>
          </a:xfrm>
        </p:spPr>
        <p:txBody>
          <a:bodyPr/>
          <a:lstStyle/>
          <a:p>
            <a:pPr marL="0" indent="0">
              <a:defRPr/>
            </a:pPr>
            <a:r>
              <a:rPr lang="en-US" altLang="nl-BE" sz="2800" dirty="0" smtClean="0"/>
              <a:t/>
            </a:r>
            <a:br>
              <a:rPr lang="en-US" altLang="nl-BE" sz="2800" dirty="0" smtClean="0"/>
            </a:br>
            <a:r>
              <a:rPr lang="en-US" altLang="nl-BE" sz="2800" dirty="0"/>
              <a:t/>
            </a:r>
            <a:br>
              <a:rPr lang="en-US" altLang="nl-BE" sz="2800" dirty="0"/>
            </a:br>
            <a:r>
              <a:rPr lang="en-US" altLang="nl-BE" sz="2800" dirty="0"/>
              <a:t>2</a:t>
            </a:r>
            <a:r>
              <a:rPr lang="en-US" altLang="nl-BE" sz="2800" dirty="0" smtClean="0"/>
              <a:t>. </a:t>
            </a:r>
            <a:r>
              <a:rPr lang="en-US" altLang="nl-BE" sz="2800" dirty="0" err="1" smtClean="0"/>
              <a:t>Begripsomschrijving</a:t>
            </a: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33413" y="1971676"/>
            <a:ext cx="7870825" cy="4276724"/>
          </a:xfrm>
        </p:spPr>
        <p:txBody>
          <a:bodyPr/>
          <a:lstStyle/>
          <a:p>
            <a:pPr marL="0" indent="0">
              <a:buNone/>
            </a:pPr>
            <a:r>
              <a:rPr lang="nl-BE" sz="1800" dirty="0" smtClean="0"/>
              <a:t>Risico = kans dat één of meerdere </a:t>
            </a:r>
            <a:r>
              <a:rPr lang="nl-BE" sz="1800" dirty="0" err="1" smtClean="0"/>
              <a:t>WN’s</a:t>
            </a:r>
            <a:r>
              <a:rPr lang="nl-BE" sz="1800" dirty="0" smtClean="0"/>
              <a:t> </a:t>
            </a:r>
            <a:r>
              <a:rPr lang="nl-BE" sz="1800" i="1" dirty="0" smtClean="0"/>
              <a:t>schade</a:t>
            </a:r>
            <a:r>
              <a:rPr lang="nl-BE" sz="1800" dirty="0" smtClean="0"/>
              <a:t> ondervinden ten gevolge van </a:t>
            </a:r>
            <a:r>
              <a:rPr lang="nl-BE" sz="1800" i="1" dirty="0" smtClean="0"/>
              <a:t>blootstelling aan gevaren</a:t>
            </a:r>
          </a:p>
          <a:p>
            <a:pPr marL="0" indent="0">
              <a:buNone/>
            </a:pPr>
            <a:endParaRPr lang="nl-BE" sz="800" dirty="0"/>
          </a:p>
          <a:p>
            <a:pPr>
              <a:buFont typeface="Wingdings" panose="05000000000000000000" pitchFamily="2" charset="2"/>
              <a:buChar char="§"/>
            </a:pPr>
            <a:r>
              <a:rPr lang="nl-BE" sz="1800" dirty="0" smtClean="0"/>
              <a:t>schade: psychisch al dan niet gepaard met lichamelijke schade</a:t>
            </a:r>
          </a:p>
          <a:p>
            <a:pPr>
              <a:buFont typeface="Wingdings" panose="05000000000000000000" pitchFamily="2" charset="2"/>
              <a:buChar char="§"/>
            </a:pPr>
            <a:endParaRPr lang="nl-BE" sz="800" dirty="0" smtClean="0"/>
          </a:p>
          <a:p>
            <a:pPr>
              <a:buFont typeface="Wingdings" panose="05000000000000000000" pitchFamily="2" charset="2"/>
              <a:buChar char="§"/>
            </a:pPr>
            <a:r>
              <a:rPr lang="nl-BE" sz="1800" dirty="0"/>
              <a:t>ten gevolge van </a:t>
            </a:r>
            <a:r>
              <a:rPr lang="nl-BE" sz="1800" dirty="0" smtClean="0"/>
              <a:t>blootstelling aan ‘elementen’ van</a:t>
            </a:r>
          </a:p>
          <a:p>
            <a:pPr marL="0" indent="0">
              <a:buNone/>
            </a:pPr>
            <a:r>
              <a:rPr lang="nl-BE" sz="1800" dirty="0"/>
              <a:t>	</a:t>
            </a:r>
            <a:r>
              <a:rPr lang="nl-BE" sz="1800" dirty="0" smtClean="0"/>
              <a:t>- </a:t>
            </a:r>
            <a:r>
              <a:rPr lang="nl-BE" sz="1600" dirty="0" smtClean="0"/>
              <a:t>arbeidsorganisatie </a:t>
            </a:r>
          </a:p>
          <a:p>
            <a:pPr marL="0" indent="0">
              <a:buNone/>
            </a:pPr>
            <a:r>
              <a:rPr lang="nl-BE" sz="1600" dirty="0"/>
              <a:t>	</a:t>
            </a:r>
            <a:r>
              <a:rPr lang="nl-BE" sz="1600" dirty="0" smtClean="0"/>
              <a:t>- arbeidsinhoud</a:t>
            </a:r>
          </a:p>
          <a:p>
            <a:pPr marL="0" indent="0">
              <a:buNone/>
            </a:pPr>
            <a:r>
              <a:rPr lang="nl-BE" sz="1600" dirty="0"/>
              <a:t>	</a:t>
            </a:r>
            <a:r>
              <a:rPr lang="nl-BE" sz="1600" dirty="0" smtClean="0"/>
              <a:t>- arbeidsvoorwaarden</a:t>
            </a:r>
          </a:p>
          <a:p>
            <a:pPr marL="0" indent="0">
              <a:buNone/>
            </a:pPr>
            <a:r>
              <a:rPr lang="nl-BE" sz="1600" dirty="0"/>
              <a:t>	</a:t>
            </a:r>
            <a:r>
              <a:rPr lang="nl-BE" sz="1600" dirty="0" smtClean="0"/>
              <a:t>- arbeidsomstandigheden</a:t>
            </a:r>
          </a:p>
          <a:p>
            <a:pPr marL="0" indent="0">
              <a:buNone/>
            </a:pPr>
            <a:r>
              <a:rPr lang="nl-BE" sz="1600" dirty="0"/>
              <a:t>	</a:t>
            </a:r>
            <a:r>
              <a:rPr lang="nl-BE" sz="1600" dirty="0" smtClean="0"/>
              <a:t>- interpersoonlijke relaties op het werk</a:t>
            </a:r>
          </a:p>
          <a:p>
            <a:pPr marL="0" indent="0">
              <a:buNone/>
            </a:pPr>
            <a:endParaRPr lang="nl-BE" sz="800" dirty="0" smtClean="0"/>
          </a:p>
          <a:p>
            <a:pPr>
              <a:buFont typeface="Wingdings" panose="05000000000000000000" pitchFamily="2" charset="2"/>
              <a:buChar char="§"/>
            </a:pPr>
            <a:r>
              <a:rPr lang="nl-BE" sz="1800" dirty="0"/>
              <a:t>o</a:t>
            </a:r>
            <a:r>
              <a:rPr lang="nl-BE" sz="1800" dirty="0" smtClean="0"/>
              <a:t>bjectief gevaar</a:t>
            </a:r>
          </a:p>
          <a:p>
            <a:pPr>
              <a:buFont typeface="Wingdings" panose="05000000000000000000" pitchFamily="2" charset="2"/>
              <a:buChar char="§"/>
            </a:pPr>
            <a:endParaRPr lang="nl-BE" sz="800" dirty="0" smtClean="0"/>
          </a:p>
          <a:p>
            <a:pPr>
              <a:buFont typeface="Wingdings" panose="05000000000000000000" pitchFamily="2" charset="2"/>
              <a:buChar char="§"/>
            </a:pPr>
            <a:r>
              <a:rPr lang="nl-BE" sz="1800" dirty="0"/>
              <a:t>w</a:t>
            </a:r>
            <a:r>
              <a:rPr lang="nl-BE" sz="1800" dirty="0" smtClean="0"/>
              <a:t>aarop de werkgever een impact heeft</a:t>
            </a:r>
          </a:p>
          <a:p>
            <a:pPr>
              <a:buFont typeface="Wingdings" panose="05000000000000000000" pitchFamily="2" charset="2"/>
              <a:buChar char="§"/>
            </a:pPr>
            <a:endParaRPr lang="nl-BE" sz="1800" dirty="0"/>
          </a:p>
        </p:txBody>
      </p:sp>
    </p:spTree>
    <p:extLst>
      <p:ext uri="{BB962C8B-B14F-4D97-AF65-F5344CB8AC3E}">
        <p14:creationId xmlns:p14="http://schemas.microsoft.com/office/powerpoint/2010/main" val="3233482245"/>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1466850"/>
            <a:ext cx="7870825" cy="714375"/>
          </a:xfrm>
        </p:spPr>
        <p:txBody>
          <a:bodyPr/>
          <a:lstStyle/>
          <a:p>
            <a:pPr marL="0" indent="0">
              <a:defRPr/>
            </a:pPr>
            <a:r>
              <a:rPr lang="en-US" altLang="nl-BE" sz="2800" dirty="0" smtClean="0"/>
              <a:t/>
            </a:r>
            <a:br>
              <a:rPr lang="en-US" altLang="nl-BE" sz="2800" dirty="0" smtClean="0"/>
            </a:br>
            <a:r>
              <a:rPr lang="en-US" altLang="nl-BE" sz="2800" dirty="0"/>
              <a:t/>
            </a:r>
            <a:br>
              <a:rPr lang="en-US" altLang="nl-BE" sz="2800" dirty="0"/>
            </a:br>
            <a:r>
              <a:rPr lang="en-US" altLang="nl-BE" sz="2800" dirty="0"/>
              <a:t>6</a:t>
            </a:r>
            <a:r>
              <a:rPr lang="en-US" altLang="nl-BE" sz="2800" dirty="0" smtClean="0"/>
              <a:t>. </a:t>
            </a:r>
            <a:r>
              <a:rPr lang="en-US" altLang="nl-BE" sz="2800" dirty="0" err="1"/>
              <a:t>Bescherming</a:t>
            </a:r>
            <a:r>
              <a:rPr lang="en-US" altLang="nl-BE" sz="2800" dirty="0"/>
              <a:t> </a:t>
            </a:r>
            <a:r>
              <a:rPr lang="en-US" altLang="nl-BE" sz="2800" dirty="0" err="1"/>
              <a:t>tegen</a:t>
            </a:r>
            <a:r>
              <a:rPr lang="en-US" altLang="nl-BE" sz="2800" dirty="0"/>
              <a:t> </a:t>
            </a:r>
            <a:r>
              <a:rPr lang="en-US" altLang="nl-BE" sz="2800" dirty="0" err="1"/>
              <a:t>ontslag</a:t>
            </a:r>
            <a:r>
              <a:rPr lang="en-US" altLang="nl-BE" sz="2800" dirty="0"/>
              <a:t> </a:t>
            </a:r>
            <a:r>
              <a:rPr lang="en-US" altLang="nl-BE" sz="2800" dirty="0" err="1"/>
              <a:t>en</a:t>
            </a:r>
            <a:r>
              <a:rPr lang="en-US" altLang="nl-BE" sz="2800" dirty="0"/>
              <a:t> </a:t>
            </a:r>
            <a:r>
              <a:rPr lang="en-US" altLang="nl-BE" sz="2800" dirty="0" err="1"/>
              <a:t>nadelige</a:t>
            </a:r>
            <a:r>
              <a:rPr lang="en-US" altLang="nl-BE" sz="2800" dirty="0"/>
              <a:t> </a:t>
            </a:r>
            <a:r>
              <a:rPr lang="en-US" altLang="nl-BE" sz="2800" dirty="0" err="1"/>
              <a:t>maatregelen</a:t>
            </a: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71513" y="2695575"/>
            <a:ext cx="8205787" cy="3552824"/>
          </a:xfrm>
        </p:spPr>
        <p:txBody>
          <a:bodyPr/>
          <a:lstStyle/>
          <a:p>
            <a:pPr marL="0" indent="0">
              <a:buNone/>
            </a:pPr>
            <a:r>
              <a:rPr lang="nl-BE" sz="1400" b="1" dirty="0"/>
              <a:t>4°</a:t>
            </a:r>
            <a:r>
              <a:rPr lang="nl-BE" sz="1400" dirty="0"/>
              <a:t> </a:t>
            </a:r>
            <a:r>
              <a:rPr lang="nl-BE" sz="1400" dirty="0" smtClean="0"/>
              <a:t>WN </a:t>
            </a:r>
            <a:r>
              <a:rPr lang="nl-BE" sz="1400" dirty="0"/>
              <a:t>die wegens </a:t>
            </a:r>
            <a:r>
              <a:rPr lang="nl-BE" sz="1400" dirty="0" smtClean="0"/>
              <a:t>feiten van geweld</a:t>
            </a:r>
            <a:r>
              <a:rPr lang="nl-BE" sz="1400" dirty="0"/>
              <a:t>, pesterijen of ongewenst seksueel gedrag op het werk </a:t>
            </a:r>
            <a:r>
              <a:rPr lang="nl-BE" sz="1400" dirty="0" smtClean="0"/>
              <a:t>een </a:t>
            </a:r>
            <a:r>
              <a:rPr lang="nl-BE" sz="1400" dirty="0"/>
              <a:t>rechtsvordering instelt of voor wie een rechtsvordering wordt </a:t>
            </a:r>
            <a:r>
              <a:rPr lang="nl-BE" sz="1400" dirty="0" smtClean="0"/>
              <a:t>ingesteld</a:t>
            </a:r>
          </a:p>
          <a:p>
            <a:pPr marL="0" indent="0">
              <a:buNone/>
            </a:pPr>
            <a:endParaRPr lang="nl-BE" sz="1400" dirty="0"/>
          </a:p>
          <a:p>
            <a:pPr marL="0" indent="0">
              <a:buNone/>
            </a:pPr>
            <a:r>
              <a:rPr lang="nl-BE" sz="1400" dirty="0"/>
              <a:t/>
            </a:r>
            <a:br>
              <a:rPr lang="nl-BE" sz="1400" dirty="0"/>
            </a:br>
            <a:r>
              <a:rPr lang="nl-BE" sz="1400" b="1" dirty="0" smtClean="0"/>
              <a:t>5</a:t>
            </a:r>
            <a:r>
              <a:rPr lang="nl-BE" sz="1400" b="1" dirty="0"/>
              <a:t>° </a:t>
            </a:r>
            <a:r>
              <a:rPr lang="nl-BE" sz="1400" dirty="0" smtClean="0"/>
              <a:t>WN die </a:t>
            </a:r>
            <a:r>
              <a:rPr lang="nl-BE" sz="1400" dirty="0"/>
              <a:t>optreedt als </a:t>
            </a:r>
            <a:r>
              <a:rPr lang="nl-BE" sz="1400" dirty="0" smtClean="0"/>
              <a:t>directe getuige in </a:t>
            </a:r>
            <a:r>
              <a:rPr lang="nl-BE" sz="1400" dirty="0"/>
              <a:t>het kader van het onderzoek van een verzoek tot formele psychosociale interventie voor feiten van geweld, pesterijen of ongewenst seksueel gedrag op het </a:t>
            </a:r>
            <a:r>
              <a:rPr lang="nl-BE" sz="1400" dirty="0" smtClean="0"/>
              <a:t>werk of die optreedt </a:t>
            </a:r>
            <a:r>
              <a:rPr lang="nl-BE" sz="1400" dirty="0"/>
              <a:t>als getuige in </a:t>
            </a:r>
            <a:r>
              <a:rPr lang="nl-BE" sz="1400" dirty="0" smtClean="0"/>
              <a:t>rechte</a:t>
            </a:r>
            <a:r>
              <a:rPr lang="nl-BE" sz="1400" dirty="0"/>
              <a:t/>
            </a:r>
            <a:br>
              <a:rPr lang="nl-BE" sz="1400" dirty="0"/>
            </a:br>
            <a:endParaRPr lang="nl-BE" sz="1400" dirty="0"/>
          </a:p>
          <a:p>
            <a:pPr marL="0" indent="0">
              <a:buNone/>
            </a:pPr>
            <a:r>
              <a:rPr lang="nl-NL" sz="1400" dirty="0" smtClean="0"/>
              <a:t>                          (</a:t>
            </a:r>
            <a:r>
              <a:rPr lang="nl-NL" sz="1400" dirty="0"/>
              <a:t>art.32</a:t>
            </a:r>
            <a:r>
              <a:rPr lang="nl-NL" sz="1400" i="1" dirty="0"/>
              <a:t>tredecies, </a:t>
            </a:r>
            <a:r>
              <a:rPr lang="nl-NL" sz="1400" dirty="0"/>
              <a:t>§1/1 Welzijnswet</a:t>
            </a:r>
            <a:r>
              <a:rPr lang="nl-NL" sz="1400" dirty="0" smtClean="0"/>
              <a:t>)</a:t>
            </a:r>
            <a:endParaRPr lang="nl-BE" sz="1400" dirty="0"/>
          </a:p>
        </p:txBody>
      </p:sp>
    </p:spTree>
    <p:extLst>
      <p:ext uri="{BB962C8B-B14F-4D97-AF65-F5344CB8AC3E}">
        <p14:creationId xmlns:p14="http://schemas.microsoft.com/office/powerpoint/2010/main" val="1297663784"/>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1466850"/>
            <a:ext cx="7870825" cy="714375"/>
          </a:xfrm>
        </p:spPr>
        <p:txBody>
          <a:bodyPr/>
          <a:lstStyle/>
          <a:p>
            <a:pPr marL="0" indent="0">
              <a:defRPr/>
            </a:pPr>
            <a:r>
              <a:rPr lang="en-US" altLang="nl-BE" sz="2800" dirty="0" smtClean="0"/>
              <a:t/>
            </a:r>
            <a:br>
              <a:rPr lang="en-US" altLang="nl-BE" sz="2800" dirty="0" smtClean="0"/>
            </a:br>
            <a:r>
              <a:rPr lang="en-US" altLang="nl-BE" sz="2800" dirty="0"/>
              <a:t/>
            </a:r>
            <a:br>
              <a:rPr lang="en-US" altLang="nl-BE" sz="2800" dirty="0"/>
            </a:br>
            <a:r>
              <a:rPr lang="en-US" altLang="nl-BE" sz="2800" dirty="0"/>
              <a:t>6</a:t>
            </a:r>
            <a:r>
              <a:rPr lang="en-US" altLang="nl-BE" sz="2800" dirty="0" smtClean="0"/>
              <a:t>. </a:t>
            </a:r>
            <a:r>
              <a:rPr lang="en-US" altLang="nl-BE" sz="2800" dirty="0" err="1" smtClean="0"/>
              <a:t>Bescherming</a:t>
            </a:r>
            <a:r>
              <a:rPr lang="en-US" altLang="nl-BE" sz="3600" dirty="0"/>
              <a:t> </a:t>
            </a:r>
            <a:r>
              <a:rPr lang="en-US" altLang="nl-BE" sz="2800" dirty="0" err="1"/>
              <a:t>tegen</a:t>
            </a:r>
            <a:r>
              <a:rPr lang="en-US" altLang="nl-BE" sz="2800" dirty="0"/>
              <a:t> </a:t>
            </a:r>
            <a:r>
              <a:rPr lang="en-US" altLang="nl-BE" sz="2800" dirty="0" err="1"/>
              <a:t>ontslag</a:t>
            </a:r>
            <a:r>
              <a:rPr lang="en-US" altLang="nl-BE" sz="2800" dirty="0"/>
              <a:t> </a:t>
            </a:r>
            <a:r>
              <a:rPr lang="en-US" altLang="nl-BE" sz="2800" dirty="0" err="1"/>
              <a:t>en</a:t>
            </a:r>
            <a:r>
              <a:rPr lang="en-US" altLang="nl-BE" sz="2800" dirty="0"/>
              <a:t> </a:t>
            </a:r>
            <a:r>
              <a:rPr lang="en-US" altLang="nl-BE" sz="2800" dirty="0" err="1"/>
              <a:t>nadelige</a:t>
            </a:r>
            <a:r>
              <a:rPr lang="en-US" altLang="nl-BE" sz="2800" dirty="0"/>
              <a:t> </a:t>
            </a:r>
            <a:r>
              <a:rPr lang="en-US" altLang="nl-BE" sz="2800" dirty="0" err="1"/>
              <a:t>maatregelen</a:t>
            </a: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90563" y="2371725"/>
            <a:ext cx="8205787" cy="3933824"/>
          </a:xfrm>
        </p:spPr>
        <p:txBody>
          <a:bodyPr/>
          <a:lstStyle/>
          <a:p>
            <a:pPr marL="0" indent="0">
              <a:buNone/>
            </a:pPr>
            <a:endParaRPr lang="nl-BE" sz="2000" dirty="0" smtClean="0"/>
          </a:p>
          <a:p>
            <a:pPr marL="0" indent="0">
              <a:buNone/>
            </a:pPr>
            <a:r>
              <a:rPr lang="nl-BE" sz="1800" dirty="0" smtClean="0"/>
              <a:t>- Vergoeding WN: keuze ts. forfaitaire vergoeding van 6m brutoloon </a:t>
            </a:r>
            <a:r>
              <a:rPr lang="nl-BE" sz="1800" dirty="0"/>
              <a:t>of vergoeding van </a:t>
            </a:r>
            <a:r>
              <a:rPr lang="nl-BE" sz="1800" dirty="0" smtClean="0"/>
              <a:t>bewezen </a:t>
            </a:r>
            <a:r>
              <a:rPr lang="nl-BE" sz="1800" dirty="0"/>
              <a:t>werkelijk geleden </a:t>
            </a:r>
            <a:r>
              <a:rPr lang="nl-BE" sz="1800" dirty="0" smtClean="0"/>
              <a:t>schade   </a:t>
            </a:r>
          </a:p>
          <a:p>
            <a:pPr marL="0" indent="0">
              <a:buNone/>
            </a:pPr>
            <a:endParaRPr lang="nl-BE" sz="1800" dirty="0"/>
          </a:p>
          <a:p>
            <a:pPr marL="0" indent="0">
              <a:buNone/>
            </a:pPr>
            <a:r>
              <a:rPr lang="nl-BE" sz="1800" dirty="0" smtClean="0"/>
              <a:t>-Vóór deze vordering kan WN re-integratie in onderneming vragen onder voorwaarden zoals die bestonden vóór beëindiging </a:t>
            </a:r>
            <a:r>
              <a:rPr lang="nl-BE" sz="1800" dirty="0" err="1" smtClean="0"/>
              <a:t>arbeids-verhouding</a:t>
            </a:r>
            <a:r>
              <a:rPr lang="nl-BE" sz="1800" dirty="0" smtClean="0"/>
              <a:t> of eenzijdige wijziging arbeidsvoorwaarden</a:t>
            </a:r>
          </a:p>
          <a:p>
            <a:pPr marL="0" indent="0">
              <a:buNone/>
            </a:pPr>
            <a:endParaRPr lang="nl-BE" sz="2000" dirty="0"/>
          </a:p>
          <a:p>
            <a:pPr marL="0" indent="0">
              <a:buNone/>
            </a:pPr>
            <a:r>
              <a:rPr lang="nl-BE" sz="1800" dirty="0"/>
              <a:t>(</a:t>
            </a:r>
            <a:r>
              <a:rPr lang="nl-BE" sz="1800" dirty="0" smtClean="0"/>
              <a:t>art.</a:t>
            </a:r>
            <a:r>
              <a:rPr lang="nl-NL" sz="1800" dirty="0"/>
              <a:t> art.32</a:t>
            </a:r>
            <a:r>
              <a:rPr lang="nl-NL" sz="1800" i="1" dirty="0"/>
              <a:t>tredecies, </a:t>
            </a:r>
            <a:r>
              <a:rPr lang="nl-NL" sz="1800" dirty="0" smtClean="0"/>
              <a:t>§§ 3 en 4 Welzijnswet)</a:t>
            </a:r>
            <a:endParaRPr lang="nl-BE" sz="1800" dirty="0"/>
          </a:p>
        </p:txBody>
      </p:sp>
    </p:spTree>
    <p:extLst>
      <p:ext uri="{BB962C8B-B14F-4D97-AF65-F5344CB8AC3E}">
        <p14:creationId xmlns:p14="http://schemas.microsoft.com/office/powerpoint/2010/main" val="376315054"/>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1466850"/>
            <a:ext cx="7870825" cy="714375"/>
          </a:xfrm>
        </p:spPr>
        <p:txBody>
          <a:bodyPr/>
          <a:lstStyle/>
          <a:p>
            <a:pPr>
              <a:defRPr/>
            </a:pPr>
            <a:r>
              <a:rPr lang="en-US" altLang="nl-BE" sz="2800" dirty="0" smtClean="0"/>
              <a:t/>
            </a:r>
            <a:br>
              <a:rPr lang="en-US" altLang="nl-BE" sz="2800" dirty="0" smtClean="0"/>
            </a:br>
            <a:r>
              <a:rPr lang="en-US" altLang="nl-BE" sz="2800" dirty="0"/>
              <a:t/>
            </a:r>
            <a:br>
              <a:rPr lang="en-US" altLang="nl-BE" sz="2800" dirty="0"/>
            </a:br>
            <a:r>
              <a:rPr lang="en-US" altLang="nl-BE" sz="2800" dirty="0"/>
              <a:t>8</a:t>
            </a:r>
            <a:r>
              <a:rPr lang="en-US" altLang="nl-BE" sz="2800" dirty="0" smtClean="0"/>
              <a:t>. </a:t>
            </a:r>
            <a:r>
              <a:rPr lang="nl-BE" sz="2800" dirty="0"/>
              <a:t>Afrondende bedenkingen  </a:t>
            </a:r>
            <a:r>
              <a:rPr lang="nl-BE" sz="3600" dirty="0"/>
              <a:t/>
            </a:r>
            <a:br>
              <a:rPr lang="nl-BE" sz="3600" dirty="0"/>
            </a:b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71513" y="2228850"/>
            <a:ext cx="7870825" cy="4019549"/>
          </a:xfrm>
        </p:spPr>
        <p:txBody>
          <a:bodyPr/>
          <a:lstStyle/>
          <a:p>
            <a:pPr>
              <a:buFontTx/>
              <a:buChar char="-"/>
            </a:pPr>
            <a:r>
              <a:rPr lang="nl-BE" sz="1800" dirty="0"/>
              <a:t>Terechte aandacht voor ‘hedendaagse’ professionele risico’s stress en </a:t>
            </a:r>
            <a:r>
              <a:rPr lang="nl-BE" sz="1800" dirty="0" err="1" smtClean="0"/>
              <a:t>burn-out</a:t>
            </a:r>
            <a:endParaRPr lang="nl-BE" sz="1800" dirty="0" smtClean="0"/>
          </a:p>
          <a:p>
            <a:pPr>
              <a:buFontTx/>
              <a:buChar char="-"/>
            </a:pPr>
            <a:r>
              <a:rPr lang="nl-BE" sz="1800" dirty="0" smtClean="0"/>
              <a:t>Bijzondere bescherming tegen risico’s van geweld, pesterijen, ongewenst seksueel gedrag: gerechtvaardigd?</a:t>
            </a:r>
          </a:p>
          <a:p>
            <a:pPr>
              <a:buFontTx/>
              <a:buChar char="-"/>
            </a:pPr>
            <a:r>
              <a:rPr lang="nl-BE" sz="1800" dirty="0" smtClean="0"/>
              <a:t>Geen ontslagbescherming bij informele interventie</a:t>
            </a:r>
          </a:p>
          <a:p>
            <a:pPr>
              <a:buFontTx/>
              <a:buChar char="-"/>
            </a:pPr>
            <a:r>
              <a:rPr lang="nl-BE" sz="1800" dirty="0" smtClean="0"/>
              <a:t>Vertrouwenspersoon ‘minder facultatief’ maar nog steeds geen ontslagbescherming</a:t>
            </a:r>
          </a:p>
          <a:p>
            <a:pPr>
              <a:buFontTx/>
              <a:buChar char="-"/>
            </a:pPr>
            <a:r>
              <a:rPr lang="nl-BE" sz="1800" dirty="0" smtClean="0"/>
              <a:t>Verregaande betrokkenheid van </a:t>
            </a:r>
            <a:r>
              <a:rPr lang="nl-BE" sz="1800" dirty="0" err="1" smtClean="0"/>
              <a:t>WN’s</a:t>
            </a:r>
            <a:endParaRPr lang="nl-BE" sz="1800" dirty="0" smtClean="0"/>
          </a:p>
          <a:p>
            <a:pPr>
              <a:buFontTx/>
              <a:buChar char="-"/>
            </a:pPr>
            <a:r>
              <a:rPr lang="nl-BE" sz="1800" dirty="0" err="1" smtClean="0"/>
              <a:t>Quid</a:t>
            </a:r>
            <a:r>
              <a:rPr lang="nl-BE" sz="1800" dirty="0" smtClean="0"/>
              <a:t> haalbaarheid in </a:t>
            </a:r>
            <a:r>
              <a:rPr lang="nl-BE" sz="1800" dirty="0" err="1" smtClean="0"/>
              <a:t>KMO’s</a:t>
            </a:r>
            <a:r>
              <a:rPr lang="nl-BE" sz="1800" dirty="0" smtClean="0"/>
              <a:t>?</a:t>
            </a:r>
          </a:p>
          <a:p>
            <a:pPr>
              <a:buFontTx/>
              <a:buChar char="-"/>
            </a:pPr>
            <a:r>
              <a:rPr lang="nl-BE" sz="1800" dirty="0" smtClean="0"/>
              <a:t>Materie te sterk </a:t>
            </a:r>
            <a:r>
              <a:rPr lang="nl-BE" sz="1800" dirty="0" err="1" smtClean="0"/>
              <a:t>gejuridiseerd</a:t>
            </a:r>
            <a:r>
              <a:rPr lang="nl-BE" sz="1800" dirty="0" smtClean="0"/>
              <a:t>?</a:t>
            </a:r>
          </a:p>
          <a:p>
            <a:pPr marL="0" indent="0">
              <a:buNone/>
            </a:pPr>
            <a:endParaRPr lang="nl-BE" sz="2000" dirty="0"/>
          </a:p>
          <a:p>
            <a:pPr marL="0" indent="0">
              <a:buNone/>
            </a:pPr>
            <a:endParaRPr lang="nl-BE" sz="2000" dirty="0" smtClean="0"/>
          </a:p>
          <a:p>
            <a:pPr>
              <a:buFontTx/>
              <a:buChar char="-"/>
            </a:pPr>
            <a:endParaRPr lang="nl-BE" sz="2000" dirty="0"/>
          </a:p>
        </p:txBody>
      </p:sp>
    </p:spTree>
    <p:extLst>
      <p:ext uri="{BB962C8B-B14F-4D97-AF65-F5344CB8AC3E}">
        <p14:creationId xmlns:p14="http://schemas.microsoft.com/office/powerpoint/2010/main" val="136984811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1247776"/>
            <a:ext cx="7870825" cy="695324"/>
          </a:xfrm>
        </p:spPr>
        <p:txBody>
          <a:bodyPr/>
          <a:lstStyle/>
          <a:p>
            <a:pPr marL="0" indent="0">
              <a:defRPr/>
            </a:pPr>
            <a:r>
              <a:rPr lang="en-US" altLang="nl-BE" sz="2800" dirty="0" smtClean="0"/>
              <a:t/>
            </a:r>
            <a:br>
              <a:rPr lang="en-US" altLang="nl-BE" sz="2800" dirty="0" smtClean="0"/>
            </a:br>
            <a:r>
              <a:rPr lang="en-US" altLang="nl-BE" sz="2800" dirty="0"/>
              <a:t/>
            </a:r>
            <a:br>
              <a:rPr lang="en-US" altLang="nl-BE" sz="2800" dirty="0"/>
            </a:br>
            <a:r>
              <a:rPr lang="en-US" altLang="nl-BE" sz="2800" dirty="0"/>
              <a:t>2</a:t>
            </a:r>
            <a:r>
              <a:rPr lang="en-US" altLang="nl-BE" sz="2800" dirty="0" smtClean="0"/>
              <a:t>. </a:t>
            </a:r>
            <a:r>
              <a:rPr lang="en-US" altLang="nl-BE" sz="2800" dirty="0" err="1" smtClean="0"/>
              <a:t>Begripsomschrijving</a:t>
            </a: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33413" y="2276474"/>
            <a:ext cx="8196262" cy="3971925"/>
          </a:xfrm>
        </p:spPr>
        <p:txBody>
          <a:bodyPr/>
          <a:lstStyle/>
          <a:p>
            <a:r>
              <a:rPr lang="nl-BE" sz="2000" b="1" dirty="0" smtClean="0"/>
              <a:t>Geweld, pesterijen, ongewenst seksueel gedrag op het werk</a:t>
            </a:r>
          </a:p>
          <a:p>
            <a:pPr marL="0" indent="0">
              <a:buNone/>
            </a:pPr>
            <a:endParaRPr lang="nl-BE" sz="2000" b="1" dirty="0" smtClean="0"/>
          </a:p>
          <a:p>
            <a:pPr marL="0" indent="0">
              <a:buNone/>
            </a:pPr>
            <a:r>
              <a:rPr lang="nl-BE" sz="2000" b="1" dirty="0"/>
              <a:t>	</a:t>
            </a:r>
            <a:r>
              <a:rPr lang="nl-BE" sz="1800" dirty="0" smtClean="0"/>
              <a:t>- </a:t>
            </a:r>
            <a:r>
              <a:rPr lang="nl-BE" sz="1800" dirty="0"/>
              <a:t>art.32</a:t>
            </a:r>
            <a:r>
              <a:rPr lang="nl-BE" sz="1800" i="1" dirty="0"/>
              <a:t>ter, </a:t>
            </a:r>
            <a:r>
              <a:rPr lang="nl-BE" sz="1800" dirty="0"/>
              <a:t>1</a:t>
            </a:r>
            <a:r>
              <a:rPr lang="nl-BE" sz="1800" dirty="0" smtClean="0"/>
              <a:t>°, 2° en 3° Welzijnswet</a:t>
            </a:r>
          </a:p>
          <a:p>
            <a:pPr marL="0" indent="0">
              <a:buNone/>
            </a:pPr>
            <a:endParaRPr lang="nl-BE" sz="1800" dirty="0" smtClean="0"/>
          </a:p>
          <a:p>
            <a:pPr marL="0" indent="0">
              <a:buNone/>
            </a:pPr>
            <a:r>
              <a:rPr lang="nl-BE" sz="1800" dirty="0"/>
              <a:t>	</a:t>
            </a:r>
            <a:r>
              <a:rPr lang="nl-BE" sz="1800" dirty="0" smtClean="0"/>
              <a:t>- reeds gedefinieerd in 2002, sommige definities 	aangepast in 2007</a:t>
            </a:r>
          </a:p>
          <a:p>
            <a:pPr marL="0" indent="0">
              <a:buNone/>
            </a:pPr>
            <a:endParaRPr lang="nl-BE" sz="1800" dirty="0" smtClean="0"/>
          </a:p>
          <a:p>
            <a:pPr marL="0" indent="0">
              <a:buNone/>
            </a:pPr>
            <a:r>
              <a:rPr lang="nl-BE" sz="1800" dirty="0"/>
              <a:t>	</a:t>
            </a:r>
            <a:r>
              <a:rPr lang="nl-BE" sz="1800" dirty="0" smtClean="0"/>
              <a:t>- in 2014 enkel definitie pesterijen gewijzigd</a:t>
            </a:r>
          </a:p>
          <a:p>
            <a:pPr marL="0" indent="0">
              <a:buNone/>
            </a:pPr>
            <a:endParaRPr lang="nl-BE" sz="2000" dirty="0"/>
          </a:p>
          <a:p>
            <a:pPr marL="0" indent="0">
              <a:buNone/>
            </a:pPr>
            <a:r>
              <a:rPr lang="nl-BE" sz="2000" dirty="0" smtClean="0"/>
              <a:t>	</a:t>
            </a:r>
            <a:endParaRPr lang="nl-BE" sz="2000" dirty="0"/>
          </a:p>
        </p:txBody>
      </p:sp>
    </p:spTree>
    <p:extLst>
      <p:ext uri="{BB962C8B-B14F-4D97-AF65-F5344CB8AC3E}">
        <p14:creationId xmlns:p14="http://schemas.microsoft.com/office/powerpoint/2010/main" val="121204552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1466850"/>
            <a:ext cx="7870825" cy="714375"/>
          </a:xfrm>
        </p:spPr>
        <p:txBody>
          <a:bodyPr/>
          <a:lstStyle/>
          <a:p>
            <a:pPr marL="0" indent="0">
              <a:defRPr/>
            </a:pPr>
            <a:r>
              <a:rPr lang="en-US" altLang="nl-BE" sz="2800" dirty="0" smtClean="0"/>
              <a:t/>
            </a:r>
            <a:br>
              <a:rPr lang="en-US" altLang="nl-BE" sz="2800" dirty="0" smtClean="0"/>
            </a:br>
            <a:r>
              <a:rPr lang="en-US" altLang="nl-BE" sz="2800" dirty="0"/>
              <a:t/>
            </a:r>
            <a:br>
              <a:rPr lang="en-US" altLang="nl-BE" sz="2800" dirty="0"/>
            </a:br>
            <a:r>
              <a:rPr lang="en-US" altLang="nl-BE" sz="2800" dirty="0"/>
              <a:t>2</a:t>
            </a:r>
            <a:r>
              <a:rPr lang="en-US" altLang="nl-BE" sz="2800" dirty="0" smtClean="0"/>
              <a:t>. </a:t>
            </a:r>
            <a:r>
              <a:rPr lang="en-US" altLang="nl-BE" sz="2800" dirty="0" err="1" smtClean="0"/>
              <a:t>Begripsomschrijving</a:t>
            </a: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33413" y="2428874"/>
            <a:ext cx="7870825" cy="3819525"/>
          </a:xfrm>
        </p:spPr>
        <p:txBody>
          <a:bodyPr/>
          <a:lstStyle/>
          <a:p>
            <a:r>
              <a:rPr lang="nl-BE" sz="2000" dirty="0" smtClean="0"/>
              <a:t>geweld </a:t>
            </a:r>
            <a:r>
              <a:rPr lang="nl-BE" sz="2000" dirty="0"/>
              <a:t>op het </a:t>
            </a:r>
            <a:r>
              <a:rPr lang="nl-BE" sz="2000" dirty="0" smtClean="0"/>
              <a:t>werk: </a:t>
            </a:r>
          </a:p>
          <a:p>
            <a:pPr marL="0" indent="0">
              <a:buNone/>
            </a:pPr>
            <a:endParaRPr lang="nl-BE" sz="800" dirty="0" smtClean="0"/>
          </a:p>
          <a:p>
            <a:pPr marL="0" indent="0">
              <a:buNone/>
            </a:pPr>
            <a:r>
              <a:rPr lang="nl-BE" sz="1800" dirty="0"/>
              <a:t>elke feitelijkheid waarbij een werknemer of een andere persoon </a:t>
            </a:r>
            <a:r>
              <a:rPr lang="nl-BE" sz="1800" dirty="0" smtClean="0"/>
              <a:t>psychisch </a:t>
            </a:r>
            <a:r>
              <a:rPr lang="nl-BE" sz="1800" dirty="0"/>
              <a:t>of fysiek wordt bedreigd of aangevallen bij de uitvoering van het werk </a:t>
            </a:r>
            <a:r>
              <a:rPr lang="nl-BE" sz="1800" dirty="0" smtClean="0"/>
              <a:t>(art.32</a:t>
            </a:r>
            <a:r>
              <a:rPr lang="nl-BE" sz="1800" i="1" dirty="0" smtClean="0"/>
              <a:t>ter, </a:t>
            </a:r>
            <a:r>
              <a:rPr lang="nl-BE" sz="1800" dirty="0" smtClean="0"/>
              <a:t>1° Welzijnswet)</a:t>
            </a:r>
          </a:p>
          <a:p>
            <a:pPr marL="0" indent="0">
              <a:buNone/>
            </a:pPr>
            <a:endParaRPr lang="nl-BE" sz="1800" dirty="0"/>
          </a:p>
          <a:p>
            <a:pPr marL="0" indent="0">
              <a:buNone/>
            </a:pPr>
            <a:r>
              <a:rPr lang="nl-BE" sz="1800" dirty="0" smtClean="0"/>
              <a:t>	</a:t>
            </a:r>
            <a:r>
              <a:rPr lang="nl-BE" sz="1800" dirty="0" smtClean="0">
                <a:sym typeface="Wingdings" panose="05000000000000000000" pitchFamily="2" charset="2"/>
              </a:rPr>
              <a:t> niet gewijzigd</a:t>
            </a:r>
          </a:p>
          <a:p>
            <a:pPr marL="0" indent="0">
              <a:buNone/>
            </a:pPr>
            <a:r>
              <a:rPr lang="nl-BE" sz="1800" dirty="0">
                <a:sym typeface="Wingdings" panose="05000000000000000000" pitchFamily="2" charset="2"/>
              </a:rPr>
              <a:t>	</a:t>
            </a:r>
            <a:r>
              <a:rPr lang="nl-BE" sz="1800" dirty="0" smtClean="0">
                <a:sym typeface="Wingdings" panose="05000000000000000000" pitchFamily="2" charset="2"/>
              </a:rPr>
              <a:t> in </a:t>
            </a:r>
            <a:r>
              <a:rPr lang="nl-BE" sz="1800" dirty="0" err="1" smtClean="0">
                <a:sym typeface="Wingdings" panose="05000000000000000000" pitchFamily="2" charset="2"/>
              </a:rPr>
              <a:t>Pestwet</a:t>
            </a:r>
            <a:r>
              <a:rPr lang="nl-BE" sz="1800" dirty="0" smtClean="0">
                <a:sym typeface="Wingdings" panose="05000000000000000000" pitchFamily="2" charset="2"/>
              </a:rPr>
              <a:t> 2002 stond ook ‘lastiggevallen’ (in 2007 	geschrapt)</a:t>
            </a:r>
          </a:p>
          <a:p>
            <a:pPr marL="0" indent="0">
              <a:buNone/>
            </a:pPr>
            <a:r>
              <a:rPr lang="nl-BE" sz="1800" dirty="0">
                <a:sym typeface="Wingdings" panose="05000000000000000000" pitchFamily="2" charset="2"/>
              </a:rPr>
              <a:t>	</a:t>
            </a:r>
            <a:r>
              <a:rPr lang="nl-BE" sz="1800" dirty="0" smtClean="0">
                <a:sym typeface="Wingdings" panose="05000000000000000000" pitchFamily="2" charset="2"/>
              </a:rPr>
              <a:t> geen herhaling; wel ernstig</a:t>
            </a:r>
            <a:endParaRPr lang="nl-BE" sz="1800" dirty="0"/>
          </a:p>
        </p:txBody>
      </p:sp>
    </p:spTree>
    <p:extLst>
      <p:ext uri="{BB962C8B-B14F-4D97-AF65-F5344CB8AC3E}">
        <p14:creationId xmlns:p14="http://schemas.microsoft.com/office/powerpoint/2010/main" val="2054790506"/>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1085851"/>
            <a:ext cx="7870825" cy="628650"/>
          </a:xfrm>
        </p:spPr>
        <p:txBody>
          <a:bodyPr/>
          <a:lstStyle/>
          <a:p>
            <a:pPr marL="0" indent="0">
              <a:defRPr/>
            </a:pPr>
            <a:r>
              <a:rPr lang="en-US" altLang="nl-BE" sz="2800" dirty="0" smtClean="0"/>
              <a:t/>
            </a:r>
            <a:br>
              <a:rPr lang="en-US" altLang="nl-BE" sz="2800" dirty="0" smtClean="0"/>
            </a:br>
            <a:r>
              <a:rPr lang="en-US" altLang="nl-BE" sz="2800" dirty="0"/>
              <a:t/>
            </a:r>
            <a:br>
              <a:rPr lang="en-US" altLang="nl-BE" sz="2800" dirty="0"/>
            </a:br>
            <a:r>
              <a:rPr lang="en-US" altLang="nl-BE" sz="2800" dirty="0"/>
              <a:t>2</a:t>
            </a:r>
            <a:r>
              <a:rPr lang="en-US" altLang="nl-BE" sz="2800" dirty="0" smtClean="0"/>
              <a:t>. </a:t>
            </a:r>
            <a:r>
              <a:rPr lang="en-US" altLang="nl-BE" sz="2800" dirty="0" err="1" smtClean="0"/>
              <a:t>Begripsomschrijving</a:t>
            </a:r>
            <a:r>
              <a:rPr lang="en-US" altLang="nl-BE" sz="3600" dirty="0"/>
              <a:t/>
            </a:r>
            <a:br>
              <a:rPr lang="en-US" altLang="nl-BE" sz="3600" dirty="0"/>
            </a:br>
            <a:r>
              <a:rPr lang="en-US" altLang="nl-BE" sz="3600" dirty="0"/>
              <a:t/>
            </a:r>
            <a:br>
              <a:rPr lang="en-US" altLang="nl-BE" sz="3600" dirty="0"/>
            </a:br>
            <a:endParaRPr lang="nl-BE" dirty="0"/>
          </a:p>
        </p:txBody>
      </p:sp>
      <p:sp>
        <p:nvSpPr>
          <p:cNvPr id="3" name="Tijdelijke aanduiding voor inhoud 2"/>
          <p:cNvSpPr>
            <a:spLocks noGrp="1"/>
          </p:cNvSpPr>
          <p:nvPr>
            <p:ph idx="1"/>
          </p:nvPr>
        </p:nvSpPr>
        <p:spPr>
          <a:xfrm>
            <a:off x="661988" y="1762126"/>
            <a:ext cx="8234362" cy="4505324"/>
          </a:xfrm>
        </p:spPr>
        <p:txBody>
          <a:bodyPr/>
          <a:lstStyle/>
          <a:p>
            <a:r>
              <a:rPr lang="nl-BE" sz="1800" dirty="0" smtClean="0"/>
              <a:t>Pesterijen</a:t>
            </a:r>
            <a:r>
              <a:rPr lang="nl-BE" sz="1800" b="1" dirty="0" smtClean="0"/>
              <a:t> </a:t>
            </a:r>
            <a:r>
              <a:rPr lang="nl-BE" sz="1800" dirty="0"/>
              <a:t>(art.32</a:t>
            </a:r>
            <a:r>
              <a:rPr lang="nl-BE" sz="1800" i="1" dirty="0"/>
              <a:t>ter, </a:t>
            </a:r>
            <a:r>
              <a:rPr lang="nl-BE" sz="1800" dirty="0" smtClean="0"/>
              <a:t>2° </a:t>
            </a:r>
            <a:r>
              <a:rPr lang="nl-BE" sz="1800" dirty="0"/>
              <a:t>Welzijnswet</a:t>
            </a:r>
            <a:r>
              <a:rPr lang="nl-BE" sz="1800" dirty="0" smtClean="0"/>
              <a:t>): </a:t>
            </a:r>
          </a:p>
          <a:p>
            <a:pPr marL="0" indent="0">
              <a:buNone/>
            </a:pPr>
            <a:endParaRPr lang="nl-BE" sz="1800" dirty="0" smtClean="0"/>
          </a:p>
          <a:p>
            <a:pPr marL="0" indent="0">
              <a:buNone/>
            </a:pPr>
            <a:endParaRPr lang="nl-BE" sz="800" dirty="0" smtClean="0"/>
          </a:p>
          <a:p>
            <a:pPr marL="0" indent="0" algn="just">
              <a:buNone/>
            </a:pPr>
            <a:r>
              <a:rPr lang="nl-BE" sz="1600" i="1" dirty="0" smtClean="0"/>
              <a:t>“een </a:t>
            </a:r>
            <a:r>
              <a:rPr lang="nl-BE" sz="1600" i="1" dirty="0"/>
              <a:t>onrechtmatig geheel van meerdere gelijkaardige of uiteenlopende </a:t>
            </a:r>
            <a:r>
              <a:rPr lang="nl-BE" sz="1600" i="1" dirty="0" smtClean="0"/>
              <a:t>gedragingen</a:t>
            </a:r>
            <a:r>
              <a:rPr lang="nl-BE" sz="1600" dirty="0" smtClean="0"/>
              <a:t>, </a:t>
            </a:r>
            <a:r>
              <a:rPr lang="nl-BE" sz="1600" dirty="0"/>
              <a:t>buiten of binnen de onderneming of instelling, die plaats hebben gedurende een bepaalde tijd, die </a:t>
            </a:r>
            <a:r>
              <a:rPr lang="nl-BE" sz="1600" i="1" dirty="0"/>
              <a:t>tot doel of gevolg hebben</a:t>
            </a:r>
            <a:r>
              <a:rPr lang="nl-BE" sz="1600" dirty="0"/>
              <a:t> dat de persoonlijkheid, de waardigheid of de fysieke of psychische integriteit van een werknemer of een andere persoon </a:t>
            </a:r>
            <a:r>
              <a:rPr lang="nl-BE" sz="1600" dirty="0" smtClean="0"/>
              <a:t>bij </a:t>
            </a:r>
            <a:r>
              <a:rPr lang="nl-BE" sz="1600" dirty="0"/>
              <a:t>de uitvoering van zijn werk wordt aangetast, dat zijn betrekking in gevaar wordt gebracht of dat een bedreigende, vijandige, beledigende, vernederende of kwetsende omgeving wordt gecreëerd en die zich inzonderheid uiten in woorden, bedreigingen, handelingen, gebaren of eenzijdige </a:t>
            </a:r>
            <a:r>
              <a:rPr lang="nl-BE" sz="1600" dirty="0" smtClean="0"/>
              <a:t>geschriften (…)”. (eigen cursivering)</a:t>
            </a:r>
            <a:endParaRPr lang="nl-BE" sz="1600" dirty="0"/>
          </a:p>
          <a:p>
            <a:pPr marL="0" indent="0">
              <a:buNone/>
            </a:pPr>
            <a:r>
              <a:rPr lang="nl-BE" sz="1400" dirty="0" smtClean="0"/>
              <a:t>	</a:t>
            </a:r>
          </a:p>
          <a:p>
            <a:pPr marL="0" indent="0">
              <a:buNone/>
            </a:pPr>
            <a:r>
              <a:rPr lang="nl-BE" sz="1400" dirty="0"/>
              <a:t>	</a:t>
            </a:r>
          </a:p>
        </p:txBody>
      </p:sp>
    </p:spTree>
    <p:extLst>
      <p:ext uri="{BB962C8B-B14F-4D97-AF65-F5344CB8AC3E}">
        <p14:creationId xmlns:p14="http://schemas.microsoft.com/office/powerpoint/2010/main" val="27747355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el 1"/>
          <p:cNvSpPr>
            <a:spLocks noGrp="1"/>
          </p:cNvSpPr>
          <p:nvPr>
            <p:ph type="title"/>
          </p:nvPr>
        </p:nvSpPr>
        <p:spPr>
          <a:xfrm>
            <a:off x="633413" y="1466850"/>
            <a:ext cx="7870825" cy="714375"/>
          </a:xfrm>
        </p:spPr>
        <p:txBody>
          <a:bodyPr/>
          <a:lstStyle/>
          <a:p>
            <a:r>
              <a:rPr lang="en-US" altLang="nl-BE" sz="2800" smtClean="0"/>
              <a:t/>
            </a:r>
            <a:br>
              <a:rPr lang="en-US" altLang="nl-BE" sz="2800" smtClean="0"/>
            </a:br>
            <a:r>
              <a:rPr lang="en-US" altLang="nl-BE" sz="2800" smtClean="0"/>
              <a:t/>
            </a:r>
            <a:br>
              <a:rPr lang="en-US" altLang="nl-BE" sz="2800" smtClean="0"/>
            </a:br>
            <a:r>
              <a:rPr lang="en-US" altLang="nl-BE" sz="2800" smtClean="0"/>
              <a:t>2. Begripsomschrijving</a:t>
            </a:r>
            <a:r>
              <a:rPr lang="en-US" altLang="nl-BE" sz="3600" smtClean="0"/>
              <a:t/>
            </a:r>
            <a:br>
              <a:rPr lang="en-US" altLang="nl-BE" sz="3600" smtClean="0"/>
            </a:br>
            <a:r>
              <a:rPr lang="en-US" altLang="nl-BE" sz="3600" smtClean="0"/>
              <a:t/>
            </a:r>
            <a:br>
              <a:rPr lang="en-US" altLang="nl-BE" sz="3600" smtClean="0"/>
            </a:br>
            <a:endParaRPr lang="nl-BE" altLang="nl-BE" smtClean="0"/>
          </a:p>
        </p:txBody>
      </p:sp>
      <p:sp>
        <p:nvSpPr>
          <p:cNvPr id="40962" name="Tijdelijke aanduiding voor inhoud 2"/>
          <p:cNvSpPr>
            <a:spLocks noGrp="1"/>
          </p:cNvSpPr>
          <p:nvPr>
            <p:ph idx="1"/>
          </p:nvPr>
        </p:nvSpPr>
        <p:spPr>
          <a:xfrm>
            <a:off x="633413" y="2524125"/>
            <a:ext cx="7870825" cy="3724275"/>
          </a:xfrm>
        </p:spPr>
        <p:txBody>
          <a:bodyPr/>
          <a:lstStyle/>
          <a:p>
            <a:pPr marL="0" indent="0">
              <a:buFontTx/>
              <a:buNone/>
            </a:pPr>
            <a:r>
              <a:rPr lang="nl-BE" altLang="nl-BE" sz="1400" dirty="0" smtClean="0"/>
              <a:t>	</a:t>
            </a:r>
            <a:r>
              <a:rPr lang="nl-BE" altLang="nl-BE" sz="1800" dirty="0" smtClean="0">
                <a:sym typeface="Wingdings" pitchFamily="2" charset="2"/>
              </a:rPr>
              <a:t> pesten vereist ‘meerdere of uiteenlopende gedragingen’: 	totaalpakket bekijken; herhaling in de tijd</a:t>
            </a:r>
          </a:p>
          <a:p>
            <a:pPr marL="0" indent="0">
              <a:buFontTx/>
              <a:buNone/>
            </a:pPr>
            <a:endParaRPr lang="nl-BE" altLang="nl-BE" sz="1800" dirty="0" smtClean="0">
              <a:sym typeface="Wingdings" pitchFamily="2" charset="2"/>
            </a:endParaRPr>
          </a:p>
          <a:p>
            <a:pPr marL="0" indent="0">
              <a:buFontTx/>
              <a:buNone/>
            </a:pPr>
            <a:r>
              <a:rPr lang="nl-BE" altLang="nl-BE" sz="1800" dirty="0" smtClean="0">
                <a:sym typeface="Wingdings" pitchFamily="2" charset="2"/>
              </a:rPr>
              <a:t>	 definitie nu verruimd: verschillende gedragingen die 	</a:t>
            </a:r>
            <a:r>
              <a:rPr lang="nl-BE" altLang="nl-BE" sz="1800" i="1" dirty="0" smtClean="0">
                <a:sym typeface="Wingdings" pitchFamily="2" charset="2"/>
              </a:rPr>
              <a:t>op zich </a:t>
            </a:r>
            <a:r>
              <a:rPr lang="nl-BE" altLang="nl-BE" sz="1800" dirty="0" smtClean="0">
                <a:sym typeface="Wingdings" pitchFamily="2" charset="2"/>
              </a:rPr>
              <a:t>niet onrechtmatig zijn, kunnen samengenomen wel 	onrechtmatig zijn </a:t>
            </a:r>
          </a:p>
          <a:p>
            <a:pPr marL="0" indent="0">
              <a:buFontTx/>
              <a:buNone/>
            </a:pPr>
            <a:r>
              <a:rPr lang="nl-BE" altLang="nl-BE" sz="1800" dirty="0" smtClean="0">
                <a:sym typeface="Wingdings" pitchFamily="2" charset="2"/>
              </a:rPr>
              <a:t>	</a:t>
            </a:r>
          </a:p>
          <a:p>
            <a:pPr marL="0" indent="0">
              <a:buFontTx/>
              <a:buNone/>
            </a:pPr>
            <a:r>
              <a:rPr lang="nl-BE" altLang="nl-BE" sz="1800" dirty="0" smtClean="0">
                <a:sym typeface="Wingdings" pitchFamily="2" charset="2"/>
              </a:rPr>
              <a:t>	 dader moet niet noodzakelijk opzettelijk handelen; 	impact van het gedrag op slachtoffer</a:t>
            </a:r>
            <a:endParaRPr lang="nl-BE" altLang="nl-BE" sz="1800" dirty="0" smtClean="0"/>
          </a:p>
        </p:txBody>
      </p:sp>
    </p:spTree>
    <p:extLst>
      <p:ext uri="{BB962C8B-B14F-4D97-AF65-F5344CB8AC3E}">
        <p14:creationId xmlns:p14="http://schemas.microsoft.com/office/powerpoint/2010/main" val="392775312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el 1"/>
          <p:cNvSpPr>
            <a:spLocks noGrp="1"/>
          </p:cNvSpPr>
          <p:nvPr>
            <p:ph type="title"/>
          </p:nvPr>
        </p:nvSpPr>
        <p:spPr>
          <a:xfrm>
            <a:off x="633413" y="1466850"/>
            <a:ext cx="7870825" cy="714375"/>
          </a:xfrm>
        </p:spPr>
        <p:txBody>
          <a:bodyPr/>
          <a:lstStyle/>
          <a:p>
            <a:r>
              <a:rPr lang="en-US" altLang="nl-BE" sz="2800" smtClean="0"/>
              <a:t/>
            </a:r>
            <a:br>
              <a:rPr lang="en-US" altLang="nl-BE" sz="2800" smtClean="0"/>
            </a:br>
            <a:r>
              <a:rPr lang="en-US" altLang="nl-BE" sz="2800" smtClean="0"/>
              <a:t/>
            </a:r>
            <a:br>
              <a:rPr lang="en-US" altLang="nl-BE" sz="2800" smtClean="0"/>
            </a:br>
            <a:r>
              <a:rPr lang="en-US" altLang="nl-BE" sz="2800" smtClean="0"/>
              <a:t>2. Begripsomschrijving</a:t>
            </a:r>
            <a:r>
              <a:rPr lang="en-US" altLang="nl-BE" sz="3600" smtClean="0"/>
              <a:t/>
            </a:r>
            <a:br>
              <a:rPr lang="en-US" altLang="nl-BE" sz="3600" smtClean="0"/>
            </a:br>
            <a:r>
              <a:rPr lang="en-US" altLang="nl-BE" sz="3600" smtClean="0"/>
              <a:t/>
            </a:r>
            <a:br>
              <a:rPr lang="en-US" altLang="nl-BE" sz="3600" smtClean="0"/>
            </a:br>
            <a:endParaRPr lang="nl-BE" altLang="nl-BE" smtClean="0"/>
          </a:p>
        </p:txBody>
      </p:sp>
      <p:sp>
        <p:nvSpPr>
          <p:cNvPr id="41986" name="Tijdelijke aanduiding voor inhoud 2"/>
          <p:cNvSpPr>
            <a:spLocks noGrp="1"/>
          </p:cNvSpPr>
          <p:nvPr>
            <p:ph idx="1"/>
          </p:nvPr>
        </p:nvSpPr>
        <p:spPr>
          <a:xfrm>
            <a:off x="633413" y="2181225"/>
            <a:ext cx="7870825" cy="4067175"/>
          </a:xfrm>
        </p:spPr>
        <p:txBody>
          <a:bodyPr/>
          <a:lstStyle/>
          <a:p>
            <a:pPr marL="0" indent="0">
              <a:buFontTx/>
              <a:buNone/>
            </a:pPr>
            <a:r>
              <a:rPr lang="nl-BE" altLang="nl-BE" sz="1400" dirty="0" smtClean="0"/>
              <a:t>	</a:t>
            </a:r>
            <a:r>
              <a:rPr lang="nl-BE" altLang="nl-BE" sz="1800" dirty="0" smtClean="0">
                <a:sym typeface="Wingdings" pitchFamily="2" charset="2"/>
              </a:rPr>
              <a:t> voorbeelden ‘pesterijen’ :</a:t>
            </a:r>
          </a:p>
          <a:p>
            <a:pPr marL="0" indent="0">
              <a:buFontTx/>
              <a:buNone/>
            </a:pPr>
            <a:endParaRPr lang="nl-BE" altLang="nl-BE" sz="1800" dirty="0" smtClean="0">
              <a:sym typeface="Wingdings" pitchFamily="2" charset="2"/>
            </a:endParaRPr>
          </a:p>
          <a:p>
            <a:pPr marL="0" indent="0">
              <a:spcBef>
                <a:spcPct val="0"/>
              </a:spcBef>
              <a:buFontTx/>
              <a:buNone/>
            </a:pPr>
            <a:r>
              <a:rPr lang="nl-BE" altLang="nl-BE" sz="1800" dirty="0" smtClean="0">
                <a:sym typeface="Wingdings" pitchFamily="2" charset="2"/>
              </a:rPr>
              <a:t>	NIET</a:t>
            </a:r>
          </a:p>
          <a:p>
            <a:pPr marL="0" indent="0">
              <a:buFontTx/>
              <a:buNone/>
            </a:pPr>
            <a:r>
              <a:rPr lang="nl-BE" altLang="nl-BE" sz="1800" dirty="0" smtClean="0">
                <a:sym typeface="Wingdings" pitchFamily="2" charset="2"/>
              </a:rPr>
              <a:t>	- legitieme bevelen (</a:t>
            </a:r>
            <a:r>
              <a:rPr lang="nl-BE" altLang="nl-BE" sz="1800" dirty="0" err="1" smtClean="0">
                <a:sym typeface="Wingdings" pitchFamily="2" charset="2"/>
              </a:rPr>
              <a:t>gezagsrecht</a:t>
            </a:r>
            <a:r>
              <a:rPr lang="nl-BE" altLang="nl-BE" sz="1800" dirty="0" smtClean="0">
                <a:sym typeface="Wingdings" pitchFamily="2" charset="2"/>
              </a:rPr>
              <a:t> werkgever)</a:t>
            </a:r>
          </a:p>
          <a:p>
            <a:pPr marL="0" indent="0">
              <a:buFontTx/>
              <a:buNone/>
            </a:pPr>
            <a:r>
              <a:rPr lang="nl-BE" altLang="nl-BE" sz="1800" dirty="0" smtClean="0">
                <a:sym typeface="Wingdings" pitchFamily="2" charset="2"/>
              </a:rPr>
              <a:t>	- persoonlijke conflicten zoals communicatieproblemen, 	relationele problemen   </a:t>
            </a:r>
          </a:p>
          <a:p>
            <a:pPr marL="0" indent="0">
              <a:buFontTx/>
              <a:buNone/>
            </a:pPr>
            <a:r>
              <a:rPr lang="nl-BE" altLang="nl-BE" sz="1800" dirty="0" smtClean="0">
                <a:sym typeface="Wingdings" pitchFamily="2" charset="2"/>
              </a:rPr>
              <a:t>	</a:t>
            </a:r>
          </a:p>
          <a:p>
            <a:pPr marL="0" indent="0">
              <a:spcBef>
                <a:spcPct val="0"/>
              </a:spcBef>
              <a:buFontTx/>
              <a:buNone/>
            </a:pPr>
            <a:r>
              <a:rPr lang="nl-BE" altLang="nl-BE" sz="1800" dirty="0" smtClean="0">
                <a:sym typeface="Wingdings" pitchFamily="2" charset="2"/>
              </a:rPr>
              <a:t>	WEL  </a:t>
            </a:r>
          </a:p>
          <a:p>
            <a:pPr marL="0" indent="0">
              <a:buFontTx/>
              <a:buNone/>
            </a:pPr>
            <a:r>
              <a:rPr lang="nl-BE" altLang="nl-BE" sz="1800" dirty="0" smtClean="0">
                <a:sym typeface="Wingdings" pitchFamily="2" charset="2"/>
              </a:rPr>
              <a:t>	- werknemer herhaaldelijk opdrachten geven die niet 	stroken met taakomschrijving; isoleren werknemer</a:t>
            </a:r>
          </a:p>
          <a:p>
            <a:pPr marL="0" indent="0">
              <a:buFontTx/>
              <a:buNone/>
            </a:pPr>
            <a:r>
              <a:rPr lang="nl-BE" altLang="nl-BE" sz="1800" dirty="0" smtClean="0">
                <a:sym typeface="Wingdings" pitchFamily="2" charset="2"/>
              </a:rPr>
              <a:t>	- herhaaldelijk vakantie weigeren</a:t>
            </a:r>
          </a:p>
          <a:p>
            <a:pPr marL="0" indent="0">
              <a:buFontTx/>
              <a:buNone/>
            </a:pPr>
            <a:r>
              <a:rPr lang="nl-BE" altLang="nl-BE" sz="1800" dirty="0" smtClean="0">
                <a:sym typeface="Wingdings" pitchFamily="2" charset="2"/>
              </a:rPr>
              <a:t>	- persoon voortdurend onderbreken; systematisch 	bekritiseren</a:t>
            </a:r>
            <a:endParaRPr lang="nl-BE" altLang="nl-BE" sz="1800" dirty="0" smtClean="0"/>
          </a:p>
        </p:txBody>
      </p:sp>
    </p:spTree>
    <p:extLst>
      <p:ext uri="{BB962C8B-B14F-4D97-AF65-F5344CB8AC3E}">
        <p14:creationId xmlns:p14="http://schemas.microsoft.com/office/powerpoint/2010/main" val="2698642930"/>
      </p:ext>
    </p:extLst>
  </p:cSld>
  <p:clrMapOvr>
    <a:masterClrMapping/>
  </p:clrMapOvr>
  <p:transition>
    <p:fade/>
  </p:transition>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ppt_licht">
  <a:themeElements>
    <a:clrScheme name="">
      <a:dk1>
        <a:srgbClr val="000000"/>
      </a:dk1>
      <a:lt1>
        <a:srgbClr val="FFFFFF"/>
      </a:lt1>
      <a:dk2>
        <a:srgbClr val="003D62"/>
      </a:dk2>
      <a:lt2>
        <a:srgbClr val="DDDDDD"/>
      </a:lt2>
      <a:accent1>
        <a:srgbClr val="B6C4D8"/>
      </a:accent1>
      <a:accent2>
        <a:srgbClr val="003D62"/>
      </a:accent2>
      <a:accent3>
        <a:srgbClr val="FFFFFF"/>
      </a:accent3>
      <a:accent4>
        <a:srgbClr val="000000"/>
      </a:accent4>
      <a:accent5>
        <a:srgbClr val="D7DEE9"/>
      </a:accent5>
      <a:accent6>
        <a:srgbClr val="003658"/>
      </a:accent6>
      <a:hlink>
        <a:srgbClr val="7E002F"/>
      </a:hlink>
      <a:folHlink>
        <a:srgbClr val="D9BDBD"/>
      </a:folHlink>
    </a:clrScheme>
    <a:fontScheme name="3_ppt_lich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ppt_lich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ppt_lich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_ppt_lich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_ppt_lich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_ppt_lich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_ppt_lich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_ppt_lich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3_ppt_licht 8">
        <a:dk1>
          <a:srgbClr val="003D62"/>
        </a:dk1>
        <a:lt1>
          <a:srgbClr val="FFFFFF"/>
        </a:lt1>
        <a:dk2>
          <a:srgbClr val="003D62"/>
        </a:dk2>
        <a:lt2>
          <a:srgbClr val="DDDDDD"/>
        </a:lt2>
        <a:accent1>
          <a:srgbClr val="B6C4D8"/>
        </a:accent1>
        <a:accent2>
          <a:srgbClr val="003D62"/>
        </a:accent2>
        <a:accent3>
          <a:srgbClr val="FFFFFF"/>
        </a:accent3>
        <a:accent4>
          <a:srgbClr val="003353"/>
        </a:accent4>
        <a:accent5>
          <a:srgbClr val="D7DEE9"/>
        </a:accent5>
        <a:accent6>
          <a:srgbClr val="003658"/>
        </a:accent6>
        <a:hlink>
          <a:srgbClr val="7E002F"/>
        </a:hlink>
        <a:folHlink>
          <a:srgbClr val="D9BDB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6096</TotalTime>
  <Words>1438</Words>
  <Application>Microsoft Office PowerPoint</Application>
  <PresentationFormat>On-screen Show (4:3)</PresentationFormat>
  <Paragraphs>485</Paragraphs>
  <Slides>42</Slides>
  <Notes>0</Notes>
  <HiddenSlides>0</HiddenSlides>
  <MMClips>0</MMClips>
  <ScaleCrop>false</ScaleCrop>
  <HeadingPairs>
    <vt:vector size="4" baseType="variant">
      <vt:variant>
        <vt:lpstr>Theme</vt:lpstr>
      </vt:variant>
      <vt:variant>
        <vt:i4>2</vt:i4>
      </vt:variant>
      <vt:variant>
        <vt:lpstr>Slide Titles</vt:lpstr>
      </vt:variant>
      <vt:variant>
        <vt:i4>42</vt:i4>
      </vt:variant>
    </vt:vector>
  </HeadingPairs>
  <TitlesOfParts>
    <vt:vector size="44" baseType="lpstr">
      <vt:lpstr>Custom Design</vt:lpstr>
      <vt:lpstr>3_ppt_licht</vt:lpstr>
      <vt:lpstr>De regeling inzake psychosociale risico's op het werk  </vt:lpstr>
      <vt:lpstr>  1. Inleiding en situering  </vt:lpstr>
      <vt:lpstr>  2. Begripsomschrijving  </vt:lpstr>
      <vt:lpstr>  2. Begripsomschrijving  </vt:lpstr>
      <vt:lpstr>  2. Begripsomschrijving  </vt:lpstr>
      <vt:lpstr>  2. Begripsomschrijving  </vt:lpstr>
      <vt:lpstr>  2. Begripsomschrijving  </vt:lpstr>
      <vt:lpstr>  2. Begripsomschrijving  </vt:lpstr>
      <vt:lpstr>  2. Begripsomschrijving  </vt:lpstr>
      <vt:lpstr>  2. Begripsomschrijving  </vt:lpstr>
      <vt:lpstr>  2. Begripsomschrijving  </vt:lpstr>
      <vt:lpstr>  2. Begripsomschrijving  </vt:lpstr>
      <vt:lpstr>  2. Begripsomschrijving  </vt:lpstr>
      <vt:lpstr>2. Begripsomschrijving</vt:lpstr>
      <vt:lpstr>  3. Aanduiding gespecialiseerd preventieadviseur en vertrouwenspersoon  </vt:lpstr>
      <vt:lpstr>  3. Aanduiding gespecialiseerd preventieadviseur en vertrouwenspersoon  </vt:lpstr>
      <vt:lpstr>  3. Aanduiding gespecialiseerd preventieadviseur en vertrouwenspersoon  </vt:lpstr>
      <vt:lpstr>  3. Aanduiding gespecialiseerd preventieadviseur en vertrouwenspersoon  </vt:lpstr>
      <vt:lpstr>  4. Preventie van psychosociale risico’s  </vt:lpstr>
      <vt:lpstr>  4.1 Globale en algemene risicoanalyse   </vt:lpstr>
      <vt:lpstr>  4.1 Globale en algemene risicoanalyse  </vt:lpstr>
      <vt:lpstr>  4.2 Risicoanalyse van een specifieke arbeidssituatie waarin een gevaar werd vastgesteld   </vt:lpstr>
      <vt:lpstr>  5. Actiemiddelen werknemer </vt:lpstr>
      <vt:lpstr>  5.1 Fase voorafgaand aan verzoek tot psychosociale interventie     </vt:lpstr>
      <vt:lpstr>  5.2 Informele psychosociale interventie     </vt:lpstr>
      <vt:lpstr>  5.3 Formele psychosociale interventie     </vt:lpstr>
      <vt:lpstr>  5.3 Formele psychosociale interventie     </vt:lpstr>
      <vt:lpstr>  5.3 Formele psychosociale interventie     </vt:lpstr>
      <vt:lpstr>  5.3 Formele psychosociale interventie     </vt:lpstr>
      <vt:lpstr>  5.3 Formele psychosociale interventie     </vt:lpstr>
      <vt:lpstr>  5.3 Formele psychosociale interventie     </vt:lpstr>
      <vt:lpstr>  5.3 Formele psychosociale interventie     </vt:lpstr>
      <vt:lpstr>  5.3 Formele psychosociale interventie  </vt:lpstr>
      <vt:lpstr>  5.3 Formele psychosociale interventie  </vt:lpstr>
      <vt:lpstr>  5.4 Bewarende maatregelen  </vt:lpstr>
      <vt:lpstr>  5.5 Externe procedures  </vt:lpstr>
      <vt:lpstr>  6. Bescherming tegen ontslag en nadelige maatregelen  </vt:lpstr>
      <vt:lpstr>  6. Bescherming tegen ontslag en nadelige maatregelen  </vt:lpstr>
      <vt:lpstr>  6. Bescherming tegen ontslag en nadelige maatregelen  </vt:lpstr>
      <vt:lpstr>  6. Bescherming tegen ontslag en nadelige maatregelen  </vt:lpstr>
      <vt:lpstr>  6. Bescherming tegen ontslag en nadelige maatregelen  </vt:lpstr>
      <vt:lpstr>  8. Afrondende bedenkingen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Hoofdstuk 1: Waarover en hoe denken economen?</dc:title>
  <dc:creator>Gebruiker</dc:creator>
  <cp:lastModifiedBy>Schoups</cp:lastModifiedBy>
  <cp:revision>616</cp:revision>
  <cp:lastPrinted>2014-12-10T13:26:15Z</cp:lastPrinted>
  <dcterms:created xsi:type="dcterms:W3CDTF">2010-08-17T18:59:23Z</dcterms:created>
  <dcterms:modified xsi:type="dcterms:W3CDTF">2017-05-16T12:06:23Z</dcterms:modified>
</cp:coreProperties>
</file>