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2" d="100"/>
          <a:sy n="122" d="100"/>
        </p:scale>
        <p:origin x="-9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42A54C80-263E-416B-A8E0-580EDEADCBDC}" type="datetimeFigureOut">
              <a:rPr lang="en-US" dirty="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10/23/2017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7067" y="2404534"/>
            <a:ext cx="7766936" cy="2981854"/>
          </a:xfrm>
        </p:spPr>
        <p:txBody>
          <a:bodyPr/>
          <a:lstStyle/>
          <a:p>
            <a:r>
              <a:rPr lang="nl-BE" dirty="0"/>
              <a:t>Huishoudelijke schade</a:t>
            </a:r>
            <a:br>
              <a:rPr lang="nl-BE" dirty="0"/>
            </a:br>
            <a:r>
              <a:rPr lang="nl-BE" dirty="0"/>
              <a:t>anno </a:t>
            </a:r>
            <a:r>
              <a:rPr lang="nl-BE" dirty="0" smtClean="0"/>
              <a:t>2017</a:t>
            </a:r>
            <a:br>
              <a:rPr lang="nl-BE" dirty="0" smtClean="0"/>
            </a:br>
            <a:r>
              <a:rPr lang="nl-BE" dirty="0"/>
              <a:t/>
            </a:r>
            <a:br>
              <a:rPr lang="nl-BE" dirty="0"/>
            </a:br>
            <a:r>
              <a:rPr lang="nl-BE" sz="2300" dirty="0" smtClean="0"/>
              <a:t>Meester Jean-Baptiste PETITAT, </a:t>
            </a:r>
            <a:br>
              <a:rPr lang="nl-BE" sz="2300" dirty="0" smtClean="0"/>
            </a:br>
            <a:r>
              <a:rPr lang="nl-BE" sz="2300" dirty="0" smtClean="0"/>
              <a:t>Advocaat bij de balie te Brugge</a:t>
            </a:r>
            <a:endParaRPr lang="nl-BE" sz="23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950" y="228646"/>
            <a:ext cx="1011936" cy="1078992"/>
          </a:xfrm>
          <a:prstGeom prst="rect">
            <a:avLst/>
          </a:prstGeom>
        </p:spPr>
      </p:pic>
      <p:pic>
        <p:nvPicPr>
          <p:cNvPr id="5" name="Afbeelding 4"/>
          <p:cNvPicPr>
            <a:picLocks noChangeAspect="1"/>
          </p:cNvPicPr>
          <p:nvPr/>
        </p:nvPicPr>
        <p:blipFill>
          <a:blip r:embed="rId3"/>
          <a:stretch>
            <a:fillRect/>
          </a:stretch>
        </p:blipFill>
        <p:spPr>
          <a:xfrm>
            <a:off x="7234139" y="472867"/>
            <a:ext cx="1952625" cy="590550"/>
          </a:xfrm>
          <a:prstGeom prst="rect">
            <a:avLst/>
          </a:prstGeom>
        </p:spPr>
      </p:pic>
    </p:spTree>
    <p:extLst>
      <p:ext uri="{BB962C8B-B14F-4D97-AF65-F5344CB8AC3E}">
        <p14:creationId xmlns:p14="http://schemas.microsoft.com/office/powerpoint/2010/main" val="232823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Algemeen</a:t>
            </a:r>
            <a:endParaRPr lang="nl-BE" dirty="0"/>
          </a:p>
        </p:txBody>
      </p:sp>
      <p:sp>
        <p:nvSpPr>
          <p:cNvPr id="3" name="Tijdelijke aanduiding voor inhoud 2"/>
          <p:cNvSpPr>
            <a:spLocks noGrp="1"/>
          </p:cNvSpPr>
          <p:nvPr>
            <p:ph idx="1"/>
          </p:nvPr>
        </p:nvSpPr>
        <p:spPr>
          <a:xfrm>
            <a:off x="677334" y="1457325"/>
            <a:ext cx="8878558" cy="5322416"/>
          </a:xfrm>
        </p:spPr>
        <p:txBody>
          <a:bodyPr>
            <a:normAutofit fontScale="55000" lnSpcReduction="20000"/>
          </a:bodyPr>
          <a:lstStyle/>
          <a:p>
            <a:pPr algn="just"/>
            <a:r>
              <a:rPr lang="nl-BE" sz="1600" dirty="0" smtClean="0"/>
              <a:t>De Indicatieve Tabel 2016</a:t>
            </a:r>
          </a:p>
          <a:p>
            <a:pPr lvl="1" algn="just"/>
            <a:r>
              <a:rPr lang="nl-BE" dirty="0" smtClean="0"/>
              <a:t>Analyse en kritische bedenkingen</a:t>
            </a:r>
          </a:p>
          <a:p>
            <a:pPr lvl="3" algn="just"/>
            <a:r>
              <a:rPr lang="nl-BE" sz="2500" dirty="0" smtClean="0"/>
              <a:t>Welke Indicatieve Tabel van toepassing?	</a:t>
            </a:r>
          </a:p>
          <a:p>
            <a:pPr lvl="4" algn="just"/>
            <a:r>
              <a:rPr lang="nl-BE" sz="2500" dirty="0" smtClean="0"/>
              <a:t>Controversiële kwestie</a:t>
            </a:r>
          </a:p>
          <a:p>
            <a:pPr lvl="4" algn="just"/>
            <a:r>
              <a:rPr lang="nl-BE" sz="2500" dirty="0" smtClean="0"/>
              <a:t>Cassatie: de door een onrechtmatige daad veroorzaakte schade dient te worden begroot op het tijdstip dat het ogenblik van het effectief herstel zo dicht mogelijk benadert, d.i. tijdstip van de uitspraak</a:t>
            </a:r>
          </a:p>
          <a:p>
            <a:pPr lvl="4" algn="just"/>
            <a:r>
              <a:rPr lang="nl-BE" sz="2500" dirty="0" smtClean="0"/>
              <a:t>Ook rechtspraak “</a:t>
            </a:r>
            <a:r>
              <a:rPr lang="nl-BE" sz="2500" i="1" dirty="0" smtClean="0"/>
              <a:t>contra</a:t>
            </a:r>
            <a:r>
              <a:rPr lang="nl-BE" sz="2500" dirty="0" smtClean="0"/>
              <a:t>” Cassatie</a:t>
            </a:r>
          </a:p>
          <a:p>
            <a:pPr lvl="3" algn="just"/>
            <a:r>
              <a:rPr lang="nl-BE" sz="2500" dirty="0" smtClean="0">
                <a:solidFill>
                  <a:schemeClr val="tx1"/>
                </a:solidFill>
              </a:rPr>
              <a:t>Voorbeeld </a:t>
            </a:r>
            <a:r>
              <a:rPr lang="nl-BE" sz="2500" dirty="0">
                <a:solidFill>
                  <a:schemeClr val="tx1"/>
                </a:solidFill>
              </a:rPr>
              <a:t>forfaitaire </a:t>
            </a:r>
            <a:r>
              <a:rPr lang="nl-BE" sz="2500" dirty="0" smtClean="0">
                <a:solidFill>
                  <a:schemeClr val="tx1"/>
                </a:solidFill>
              </a:rPr>
              <a:t>vergoeding</a:t>
            </a:r>
          </a:p>
          <a:p>
            <a:pPr lvl="4" algn="just"/>
            <a:r>
              <a:rPr lang="nl-BE" sz="2500" dirty="0" smtClean="0">
                <a:solidFill>
                  <a:schemeClr val="tx1"/>
                </a:solidFill>
              </a:rPr>
              <a:t>Slachtoffer</a:t>
            </a:r>
            <a:r>
              <a:rPr lang="nl-BE" sz="2500" dirty="0">
                <a:solidFill>
                  <a:schemeClr val="tx1"/>
                </a:solidFill>
              </a:rPr>
              <a:t>: man, 20 jaar, PO 15 %, HO 10 %, EO 6%, 35% aandeel </a:t>
            </a:r>
            <a:r>
              <a:rPr lang="nl-BE" sz="2500" dirty="0" smtClean="0">
                <a:solidFill>
                  <a:schemeClr val="tx1"/>
                </a:solidFill>
              </a:rPr>
              <a:t>huishouden</a:t>
            </a:r>
          </a:p>
          <a:p>
            <a:pPr lvl="4" algn="just"/>
            <a:r>
              <a:rPr lang="nl-BE" sz="2500" dirty="0" smtClean="0">
                <a:solidFill>
                  <a:schemeClr val="tx1"/>
                </a:solidFill>
              </a:rPr>
              <a:t>IT 2016</a:t>
            </a:r>
          </a:p>
          <a:p>
            <a:pPr lvl="5" algn="just"/>
            <a:r>
              <a:rPr lang="nl-BE" sz="2500" dirty="0" smtClean="0">
                <a:solidFill>
                  <a:schemeClr val="tx1"/>
                </a:solidFill>
              </a:rPr>
              <a:t>PO</a:t>
            </a:r>
            <a:r>
              <a:rPr lang="nl-BE" sz="2500" dirty="0">
                <a:solidFill>
                  <a:schemeClr val="tx1"/>
                </a:solidFill>
              </a:rPr>
              <a:t>: 15 x € 1.140,00: € </a:t>
            </a:r>
            <a:r>
              <a:rPr lang="nl-BE" sz="2500" dirty="0" smtClean="0">
                <a:solidFill>
                  <a:schemeClr val="tx1"/>
                </a:solidFill>
              </a:rPr>
              <a:t>17.100,00</a:t>
            </a:r>
          </a:p>
          <a:p>
            <a:pPr lvl="5" algn="just"/>
            <a:r>
              <a:rPr lang="nl-BE" sz="2500" dirty="0" smtClean="0">
                <a:solidFill>
                  <a:schemeClr val="tx1"/>
                </a:solidFill>
              </a:rPr>
              <a:t>HO</a:t>
            </a:r>
            <a:r>
              <a:rPr lang="nl-BE" sz="2500" dirty="0">
                <a:solidFill>
                  <a:schemeClr val="tx1"/>
                </a:solidFill>
              </a:rPr>
              <a:t>: 10 x € 1.140,00 x 35 %: € </a:t>
            </a:r>
            <a:r>
              <a:rPr lang="nl-BE" sz="2500" dirty="0" smtClean="0">
                <a:solidFill>
                  <a:schemeClr val="tx1"/>
                </a:solidFill>
              </a:rPr>
              <a:t>3.990,00</a:t>
            </a:r>
          </a:p>
          <a:p>
            <a:pPr lvl="5" algn="just"/>
            <a:r>
              <a:rPr lang="nl-BE" sz="2500" dirty="0" smtClean="0">
                <a:solidFill>
                  <a:schemeClr val="tx1"/>
                </a:solidFill>
              </a:rPr>
              <a:t>EO</a:t>
            </a:r>
            <a:r>
              <a:rPr lang="nl-BE" sz="2500" dirty="0">
                <a:solidFill>
                  <a:schemeClr val="tx1"/>
                </a:solidFill>
              </a:rPr>
              <a:t>: 6 x € 1.140,00: € </a:t>
            </a:r>
            <a:r>
              <a:rPr lang="nl-BE" sz="2500" dirty="0" smtClean="0">
                <a:solidFill>
                  <a:schemeClr val="tx1"/>
                </a:solidFill>
              </a:rPr>
              <a:t>6.840,00</a:t>
            </a:r>
          </a:p>
          <a:p>
            <a:pPr lvl="5" algn="just"/>
            <a:r>
              <a:rPr lang="nl-BE" sz="2500" dirty="0" smtClean="0">
                <a:solidFill>
                  <a:schemeClr val="tx1"/>
                </a:solidFill>
              </a:rPr>
              <a:t>Totaal</a:t>
            </a:r>
            <a:r>
              <a:rPr lang="nl-BE" sz="2500" dirty="0">
                <a:solidFill>
                  <a:schemeClr val="tx1"/>
                </a:solidFill>
              </a:rPr>
              <a:t>: € </a:t>
            </a:r>
            <a:r>
              <a:rPr lang="nl-BE" sz="2500" dirty="0" smtClean="0">
                <a:solidFill>
                  <a:schemeClr val="tx1"/>
                </a:solidFill>
              </a:rPr>
              <a:t>27.830,00</a:t>
            </a:r>
          </a:p>
          <a:p>
            <a:pPr lvl="4" algn="just"/>
            <a:r>
              <a:rPr lang="nl-BE" sz="2500" dirty="0" smtClean="0">
                <a:solidFill>
                  <a:schemeClr val="tx1"/>
                </a:solidFill>
              </a:rPr>
              <a:t>IT 2012</a:t>
            </a:r>
          </a:p>
          <a:p>
            <a:pPr lvl="5" algn="just"/>
            <a:r>
              <a:rPr lang="nl-BE" sz="2500" dirty="0" smtClean="0">
                <a:solidFill>
                  <a:schemeClr val="tx1"/>
                </a:solidFill>
              </a:rPr>
              <a:t>€ </a:t>
            </a:r>
            <a:r>
              <a:rPr lang="nl-BE" sz="2500" dirty="0">
                <a:solidFill>
                  <a:schemeClr val="tx1"/>
                </a:solidFill>
              </a:rPr>
              <a:t>3.375,00 </a:t>
            </a:r>
            <a:r>
              <a:rPr lang="nl-BE" sz="2500" dirty="0" smtClean="0">
                <a:solidFill>
                  <a:schemeClr val="tx1"/>
                </a:solidFill>
              </a:rPr>
              <a:t>: </a:t>
            </a:r>
            <a:r>
              <a:rPr lang="nl-BE" sz="2500" dirty="0">
                <a:solidFill>
                  <a:schemeClr val="tx1"/>
                </a:solidFill>
              </a:rPr>
              <a:t>3 x resp. 15, 10 en 6: Totaal: € </a:t>
            </a:r>
            <a:r>
              <a:rPr lang="nl-BE" sz="2500" dirty="0" smtClean="0">
                <a:solidFill>
                  <a:schemeClr val="tx1"/>
                </a:solidFill>
              </a:rPr>
              <a:t>34.875,00</a:t>
            </a:r>
          </a:p>
          <a:p>
            <a:pPr lvl="4" algn="just"/>
            <a:r>
              <a:rPr lang="nl-BE" sz="2500" dirty="0" smtClean="0">
                <a:solidFill>
                  <a:schemeClr val="tx1"/>
                </a:solidFill>
              </a:rPr>
              <a:t>Verschil</a:t>
            </a:r>
            <a:r>
              <a:rPr lang="nl-BE" sz="2500" dirty="0">
                <a:solidFill>
                  <a:schemeClr val="tx1"/>
                </a:solidFill>
              </a:rPr>
              <a:t>: € </a:t>
            </a:r>
            <a:r>
              <a:rPr lang="nl-BE" sz="2500" dirty="0" smtClean="0">
                <a:solidFill>
                  <a:schemeClr val="tx1"/>
                </a:solidFill>
              </a:rPr>
              <a:t>7.045,00</a:t>
            </a:r>
            <a:endParaRPr lang="nl-BE" sz="2500" dirty="0" smtClean="0"/>
          </a:p>
          <a:p>
            <a:pPr lvl="2" algn="just"/>
            <a:endParaRPr lang="nl-BE" sz="1100" dirty="0" smtClean="0"/>
          </a:p>
          <a:p>
            <a:pPr lvl="1" algn="just"/>
            <a:endParaRPr lang="nl-BE" sz="1500" dirty="0" smtClean="0"/>
          </a:p>
        </p:txBody>
      </p:sp>
    </p:spTree>
    <p:extLst>
      <p:ext uri="{BB962C8B-B14F-4D97-AF65-F5344CB8AC3E}">
        <p14:creationId xmlns:p14="http://schemas.microsoft.com/office/powerpoint/2010/main" val="369735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Algemeen</a:t>
            </a:r>
            <a:endParaRPr lang="nl-BE" dirty="0"/>
          </a:p>
        </p:txBody>
      </p:sp>
      <p:sp>
        <p:nvSpPr>
          <p:cNvPr id="3" name="Tijdelijke aanduiding voor inhoud 2"/>
          <p:cNvSpPr>
            <a:spLocks noGrp="1"/>
          </p:cNvSpPr>
          <p:nvPr>
            <p:ph idx="1"/>
          </p:nvPr>
        </p:nvSpPr>
        <p:spPr>
          <a:xfrm>
            <a:off x="677334" y="1485900"/>
            <a:ext cx="8878558" cy="5293841"/>
          </a:xfrm>
        </p:spPr>
        <p:txBody>
          <a:bodyPr>
            <a:normAutofit fontScale="92500" lnSpcReduction="20000"/>
          </a:bodyPr>
          <a:lstStyle/>
          <a:p>
            <a:pPr algn="just"/>
            <a:r>
              <a:rPr lang="nl-BE" sz="1700" dirty="0" smtClean="0"/>
              <a:t>De Indicatieve Tabel 2016</a:t>
            </a:r>
          </a:p>
          <a:p>
            <a:pPr lvl="1" algn="just"/>
            <a:r>
              <a:rPr lang="nl-BE" sz="1500" dirty="0" smtClean="0"/>
              <a:t>Analyse en kritische bedenkingen</a:t>
            </a:r>
          </a:p>
          <a:p>
            <a:pPr lvl="2" algn="just"/>
            <a:r>
              <a:rPr lang="nl-BE" sz="1600" dirty="0" smtClean="0"/>
              <a:t>Het overlijden</a:t>
            </a:r>
          </a:p>
          <a:p>
            <a:pPr lvl="3" algn="just"/>
            <a:r>
              <a:rPr lang="nl-BE" sz="1400" dirty="0" smtClean="0"/>
              <a:t>Principes</a:t>
            </a:r>
          </a:p>
          <a:p>
            <a:pPr lvl="4" algn="just"/>
            <a:r>
              <a:rPr lang="nl-BE" sz="1400" dirty="0" smtClean="0"/>
              <a:t>€ 20,00 per huishouden, verhoogd met € 7,00 per kind ten laste</a:t>
            </a:r>
          </a:p>
          <a:p>
            <a:pPr lvl="4" algn="just"/>
            <a:r>
              <a:rPr lang="nl-BE" sz="1400" dirty="0" smtClean="0"/>
              <a:t>65 % - 35 % aandeel</a:t>
            </a:r>
          </a:p>
          <a:p>
            <a:pPr lvl="4" algn="just"/>
            <a:r>
              <a:rPr lang="nl-BE" sz="1400" dirty="0" smtClean="0"/>
              <a:t>Kapitalisatie ten aanzien van diegene met de minst lange levensduurverwachting</a:t>
            </a:r>
          </a:p>
          <a:p>
            <a:pPr lvl="4" algn="just"/>
            <a:r>
              <a:rPr lang="nl-BE" sz="1400" dirty="0" smtClean="0"/>
              <a:t>Rekening houdend met voorzienbare evolutie van samenstelling van het kerngezin</a:t>
            </a:r>
          </a:p>
          <a:p>
            <a:pPr lvl="4" algn="just"/>
            <a:r>
              <a:rPr lang="nl-BE" sz="1400" dirty="0" smtClean="0"/>
              <a:t>De rechter moet rekening houden met het aandeel persoonlijk onderhoud van het slachtoffer: in de regel berekend in functie van de globale economische waarde van het gezin en vervolgens in mindering gebracht van de economische huishoudelijke waarde van het slachtoffer</a:t>
            </a:r>
          </a:p>
          <a:p>
            <a:pPr lvl="4" algn="just"/>
            <a:r>
              <a:rPr lang="nl-BE" sz="1400" dirty="0" smtClean="0"/>
              <a:t>Bij gebrek aan concrete beoordelingselementen wordt dit aandeel forfaitair geraamd op 20% ingeval van gezin zonder kinderlast en op 15% indien gezin minstens één kind telt</a:t>
            </a:r>
          </a:p>
          <a:p>
            <a:pPr lvl="3" algn="just"/>
            <a:r>
              <a:rPr lang="nl-BE" sz="1400" dirty="0" smtClean="0"/>
              <a:t>Maar: </a:t>
            </a:r>
            <a:r>
              <a:rPr lang="nl-BE" sz="1400" dirty="0" err="1" smtClean="0"/>
              <a:t>Cass</a:t>
            </a:r>
            <a:r>
              <a:rPr lang="nl-BE" sz="1400" dirty="0" smtClean="0"/>
              <a:t>. 26 september 2012: een bedrag dat hoger is dan de schade wordt toegekend wanneer het aandeel van het persoonlijk onderhoud van het slachtoffer wordt afgetrokken van de bijdrage van het slachtoffer in de huishoudelijke taken en niet van de volledige waarde van de huishouding.</a:t>
            </a:r>
          </a:p>
          <a:p>
            <a:pPr lvl="3" algn="just"/>
            <a:r>
              <a:rPr lang="nl-BE" sz="1400" dirty="0" smtClean="0"/>
              <a:t>Lagere rechtbanken: verdeelde rechtspraak</a:t>
            </a:r>
          </a:p>
          <a:p>
            <a:pPr lvl="3" algn="just"/>
            <a:r>
              <a:rPr lang="nl-BE" sz="1400" dirty="0" smtClean="0"/>
              <a:t>Conclusie</a:t>
            </a:r>
          </a:p>
          <a:p>
            <a:pPr lvl="3" algn="just"/>
            <a:r>
              <a:rPr lang="nl-BE" sz="1400" dirty="0" smtClean="0"/>
              <a:t>Over- of onderwaardering van het aandeel van de kosten van persoonlijk onderhoud?</a:t>
            </a:r>
          </a:p>
          <a:p>
            <a:pPr lvl="1" algn="just"/>
            <a:endParaRPr lang="nl-BE" sz="1500" dirty="0" smtClean="0"/>
          </a:p>
        </p:txBody>
      </p:sp>
    </p:spTree>
    <p:extLst>
      <p:ext uri="{BB962C8B-B14F-4D97-AF65-F5344CB8AC3E}">
        <p14:creationId xmlns:p14="http://schemas.microsoft.com/office/powerpoint/2010/main" val="544536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Aanspraakgerechtigden</a:t>
            </a:r>
            <a:endParaRPr lang="nl-BE" dirty="0"/>
          </a:p>
        </p:txBody>
      </p:sp>
      <p:sp>
        <p:nvSpPr>
          <p:cNvPr id="3" name="Tijdelijke aanduiding voor inhoud 2"/>
          <p:cNvSpPr>
            <a:spLocks noGrp="1"/>
          </p:cNvSpPr>
          <p:nvPr>
            <p:ph idx="1"/>
          </p:nvPr>
        </p:nvSpPr>
        <p:spPr>
          <a:xfrm>
            <a:off x="677334" y="1657351"/>
            <a:ext cx="8596668" cy="4384012"/>
          </a:xfrm>
        </p:spPr>
        <p:txBody>
          <a:bodyPr/>
          <a:lstStyle/>
          <a:p>
            <a:r>
              <a:rPr lang="nl-BE" dirty="0" smtClean="0"/>
              <a:t>Algemeen</a:t>
            </a:r>
          </a:p>
          <a:p>
            <a:pPr lvl="1"/>
            <a:r>
              <a:rPr lang="nl-BE" dirty="0" smtClean="0"/>
              <a:t>Geen exclusiviteit; de vergoeding voor verlies van economische waarde in het huishouden behoort tot eigen vermogen van het slachtoffer</a:t>
            </a:r>
          </a:p>
          <a:p>
            <a:r>
              <a:rPr lang="nl-BE" dirty="0" smtClean="0"/>
              <a:t>Genderstereotiep?</a:t>
            </a:r>
          </a:p>
          <a:p>
            <a:pPr lvl="1"/>
            <a:r>
              <a:rPr lang="nl-BE" dirty="0" smtClean="0"/>
              <a:t>De echte ‘nieuwe vaders’ laten op zich wachten: ongelijke verdeling van huishoudelijke taken is nog steeds actueel en een transversaal fenomeen</a:t>
            </a:r>
          </a:p>
          <a:p>
            <a:pPr lvl="1"/>
            <a:r>
              <a:rPr lang="nl-BE" dirty="0" smtClean="0"/>
              <a:t>Misschien wel evolutie naar meer </a:t>
            </a:r>
            <a:r>
              <a:rPr lang="nl-BE" dirty="0" err="1" smtClean="0"/>
              <a:t>egaliteit</a:t>
            </a:r>
            <a:r>
              <a:rPr lang="nl-BE" dirty="0" smtClean="0"/>
              <a:t> maar zeker ook (nog) weerstand en lang nog geen genderneutraliteit</a:t>
            </a:r>
          </a:p>
          <a:p>
            <a:r>
              <a:rPr lang="nl-BE" dirty="0" smtClean="0"/>
              <a:t>Verricht de student huishoudelijke arbeid?</a:t>
            </a:r>
          </a:p>
          <a:p>
            <a:r>
              <a:rPr lang="nl-BE" dirty="0" smtClean="0"/>
              <a:t>Komt een minderjarige in aanmerking voor vergoeding?</a:t>
            </a:r>
          </a:p>
          <a:p>
            <a:endParaRPr lang="nl-BE" dirty="0" smtClean="0"/>
          </a:p>
          <a:p>
            <a:endParaRPr lang="nl-BE" dirty="0" smtClean="0"/>
          </a:p>
        </p:txBody>
      </p:sp>
    </p:spTree>
    <p:extLst>
      <p:ext uri="{BB962C8B-B14F-4D97-AF65-F5344CB8AC3E}">
        <p14:creationId xmlns:p14="http://schemas.microsoft.com/office/powerpoint/2010/main" val="3950393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Hardnekkige misverstanden</a:t>
            </a:r>
            <a:endParaRPr lang="nl-BE" dirty="0"/>
          </a:p>
        </p:txBody>
      </p:sp>
      <p:sp>
        <p:nvSpPr>
          <p:cNvPr id="3" name="Tijdelijke aanduiding voor inhoud 2"/>
          <p:cNvSpPr>
            <a:spLocks noGrp="1"/>
          </p:cNvSpPr>
          <p:nvPr>
            <p:ph idx="1"/>
          </p:nvPr>
        </p:nvSpPr>
        <p:spPr>
          <a:xfrm>
            <a:off x="677334" y="1585913"/>
            <a:ext cx="9784720" cy="4455449"/>
          </a:xfrm>
        </p:spPr>
        <p:txBody>
          <a:bodyPr>
            <a:normAutofit/>
          </a:bodyPr>
          <a:lstStyle/>
          <a:p>
            <a:r>
              <a:rPr lang="nl-BE" dirty="0" smtClean="0"/>
              <a:t>Verhoogde extra-professionele inspanningen vs. economische waarde: deelbaar?</a:t>
            </a:r>
          </a:p>
          <a:p>
            <a:pPr lvl="1" algn="just"/>
            <a:r>
              <a:rPr lang="nl-BE" dirty="0" err="1" smtClean="0"/>
              <a:t>Cass</a:t>
            </a:r>
            <a:r>
              <a:rPr lang="nl-BE" dirty="0" smtClean="0"/>
              <a:t>. 13 maart 1996 en 7 januari 1999: het is niet omdat er geen inkomstenverlies is opgetreden tijdens de volledige ongeschiktheid dat de schade veroorzaakt door de onmogelijkheid om huishoudelijke activiteiten verder te zetten, moet worden verworpen</a:t>
            </a:r>
          </a:p>
          <a:p>
            <a:r>
              <a:rPr lang="nl-BE" dirty="0" smtClean="0"/>
              <a:t>Hoedanigheid? </a:t>
            </a:r>
          </a:p>
          <a:p>
            <a:pPr lvl="1" algn="just"/>
            <a:r>
              <a:rPr lang="nl-BE" dirty="0" err="1" smtClean="0"/>
              <a:t>Cass</a:t>
            </a:r>
            <a:r>
              <a:rPr lang="nl-BE" dirty="0" smtClean="0"/>
              <a:t>. 14 november 2000: de vergoeding voor het verlies aan economische waarde als huisvrouw behoort tot het eigen vermogen van de echtgenoot</a:t>
            </a:r>
          </a:p>
          <a:p>
            <a:r>
              <a:rPr lang="nl-BE" dirty="0" smtClean="0"/>
              <a:t>Is er géén sprake van schade bij volledige huishoudelijke ongeschiktheid bij noodzakelijke hulp van derden of prothetische hulp?</a:t>
            </a:r>
          </a:p>
          <a:p>
            <a:pPr lvl="1" algn="just"/>
            <a:r>
              <a:rPr lang="nl-NL" dirty="0" smtClean="0"/>
              <a:t>De schade </a:t>
            </a:r>
            <a:r>
              <a:rPr lang="nl-NL" dirty="0"/>
              <a:t>kan voortvloeien uit de noodzaak tot het verrichten van verhoogde inspanningen bij het vervullen van dezelfde gewone huishoudelijke </a:t>
            </a:r>
            <a:r>
              <a:rPr lang="nl-NL" dirty="0" smtClean="0"/>
              <a:t>taken</a:t>
            </a:r>
          </a:p>
          <a:p>
            <a:pPr lvl="1" algn="just"/>
            <a:r>
              <a:rPr lang="nl-NL" dirty="0" smtClean="0"/>
              <a:t>Belang van de deskundige !</a:t>
            </a:r>
            <a:endParaRPr lang="nl-BE" dirty="0" smtClean="0"/>
          </a:p>
          <a:p>
            <a:endParaRPr lang="nl-BE" dirty="0" smtClean="0"/>
          </a:p>
          <a:p>
            <a:endParaRPr lang="nl-BE" dirty="0" smtClean="0"/>
          </a:p>
          <a:p>
            <a:endParaRPr lang="nl-BE" dirty="0" smtClean="0"/>
          </a:p>
          <a:p>
            <a:endParaRPr lang="nl-BE" dirty="0" smtClean="0"/>
          </a:p>
        </p:txBody>
      </p:sp>
    </p:spTree>
    <p:extLst>
      <p:ext uri="{BB962C8B-B14F-4D97-AF65-F5344CB8AC3E}">
        <p14:creationId xmlns:p14="http://schemas.microsoft.com/office/powerpoint/2010/main" val="3260232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Huishoudelijke schade bij tijdelijke ongeschiktheid</a:t>
            </a:r>
            <a:endParaRPr lang="nl-BE" dirty="0"/>
          </a:p>
        </p:txBody>
      </p:sp>
      <p:sp>
        <p:nvSpPr>
          <p:cNvPr id="3" name="Tijdelijke aanduiding voor inhoud 2"/>
          <p:cNvSpPr>
            <a:spLocks noGrp="1"/>
          </p:cNvSpPr>
          <p:nvPr>
            <p:ph idx="1"/>
          </p:nvPr>
        </p:nvSpPr>
        <p:spPr/>
        <p:txBody>
          <a:bodyPr>
            <a:normAutofit fontScale="92500"/>
          </a:bodyPr>
          <a:lstStyle/>
          <a:p>
            <a:r>
              <a:rPr lang="nl-BE" dirty="0" smtClean="0"/>
              <a:t>Periodes ziekenhuisverblijf en/of volledige immobilisatie</a:t>
            </a:r>
          </a:p>
          <a:p>
            <a:pPr lvl="1"/>
            <a:r>
              <a:rPr lang="nl-BE" dirty="0" smtClean="0"/>
              <a:t>Is er ook vergoeding verschuldigd voor de periode(s) van ziekenhuisverblijf of volledige immobilisatie? Het antwoord is zeer genuanceerd….</a:t>
            </a:r>
          </a:p>
          <a:p>
            <a:r>
              <a:rPr lang="nl-BE" dirty="0" smtClean="0"/>
              <a:t>Geringe tijdelijke huishoudelijke ongeschiktheid</a:t>
            </a:r>
          </a:p>
          <a:p>
            <a:pPr lvl="1"/>
            <a:r>
              <a:rPr lang="nl-BE" dirty="0" smtClean="0"/>
              <a:t>Is er ook vergoeding verschuldigd bij beperkte ongeschiktheid, hoe klein deze ook is?</a:t>
            </a:r>
          </a:p>
          <a:p>
            <a:r>
              <a:rPr lang="nl-BE" sz="1200" dirty="0" smtClean="0"/>
              <a:t>Verdeling tussen echtgenoten of partners</a:t>
            </a:r>
          </a:p>
          <a:p>
            <a:r>
              <a:rPr lang="nl-BE" sz="1200" dirty="0" smtClean="0"/>
              <a:t>Begroting</a:t>
            </a:r>
          </a:p>
          <a:p>
            <a:pPr lvl="1"/>
            <a:r>
              <a:rPr lang="nl-BE" sz="1200" dirty="0" smtClean="0"/>
              <a:t>Criteria en bewijslast</a:t>
            </a:r>
          </a:p>
          <a:p>
            <a:pPr lvl="1"/>
            <a:r>
              <a:rPr lang="nl-BE" sz="1200" dirty="0" smtClean="0"/>
              <a:t>Bijdrage van elke partner</a:t>
            </a:r>
          </a:p>
          <a:p>
            <a:pPr lvl="1"/>
            <a:r>
              <a:rPr lang="nl-BE" sz="1200" dirty="0" smtClean="0"/>
              <a:t>Tijdens een periode van hospitalisatie?</a:t>
            </a:r>
          </a:p>
          <a:p>
            <a:pPr lvl="1"/>
            <a:r>
              <a:rPr lang="nl-BE" sz="1200" dirty="0" smtClean="0"/>
              <a:t>Functionele en situationele ongeschiktheid</a:t>
            </a:r>
          </a:p>
          <a:p>
            <a:pPr lvl="1"/>
            <a:r>
              <a:rPr lang="nl-BE" sz="1200" dirty="0" smtClean="0"/>
              <a:t>Cumulatie met hulp van derden in het huishouden?</a:t>
            </a:r>
            <a:endParaRPr lang="nl-BE" sz="1200" dirty="0"/>
          </a:p>
        </p:txBody>
      </p:sp>
    </p:spTree>
    <p:extLst>
      <p:ext uri="{BB962C8B-B14F-4D97-AF65-F5344CB8AC3E}">
        <p14:creationId xmlns:p14="http://schemas.microsoft.com/office/powerpoint/2010/main" val="1253362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Huishoudelijke schade bij tijdelijke ongeschiktheid</a:t>
            </a:r>
            <a:endParaRPr lang="nl-BE" dirty="0"/>
          </a:p>
        </p:txBody>
      </p:sp>
      <p:sp>
        <p:nvSpPr>
          <p:cNvPr id="3" name="Tijdelijke aanduiding voor inhoud 2"/>
          <p:cNvSpPr>
            <a:spLocks noGrp="1"/>
          </p:cNvSpPr>
          <p:nvPr>
            <p:ph idx="1"/>
          </p:nvPr>
        </p:nvSpPr>
        <p:spPr>
          <a:xfrm>
            <a:off x="677334" y="1930401"/>
            <a:ext cx="8596668" cy="4398962"/>
          </a:xfrm>
        </p:spPr>
        <p:txBody>
          <a:bodyPr>
            <a:normAutofit fontScale="85000" lnSpcReduction="20000"/>
          </a:bodyPr>
          <a:lstStyle/>
          <a:p>
            <a:r>
              <a:rPr lang="nl-BE" sz="1200" dirty="0" smtClean="0"/>
              <a:t>Periodes ziekenhuisverblijf en/of volledige immobilisatie</a:t>
            </a:r>
          </a:p>
          <a:p>
            <a:r>
              <a:rPr lang="nl-BE" sz="1200" dirty="0" smtClean="0"/>
              <a:t>Geringe tijdelijke huishoudelijke ongeschiktheid</a:t>
            </a:r>
          </a:p>
          <a:p>
            <a:r>
              <a:rPr lang="nl-BE" dirty="0" smtClean="0"/>
              <a:t>Verdeling tussen echtgenoten of partners</a:t>
            </a:r>
          </a:p>
          <a:p>
            <a:pPr lvl="1"/>
            <a:r>
              <a:rPr lang="nl-BE" dirty="0" smtClean="0"/>
              <a:t>65 % door de vrouw – 35 % door de man</a:t>
            </a:r>
          </a:p>
          <a:p>
            <a:pPr lvl="1"/>
            <a:r>
              <a:rPr lang="nl-BE" dirty="0" smtClean="0"/>
              <a:t>Algemeen aanvaard, maar te weinig genuanceerd?</a:t>
            </a:r>
          </a:p>
          <a:p>
            <a:pPr lvl="1"/>
            <a:r>
              <a:rPr lang="nl-BE" dirty="0" smtClean="0"/>
              <a:t>Of is het criterium de nutswaarde van de bijdrage in het huishouden die evenwaardig is tussen de partners in het gezin? </a:t>
            </a:r>
          </a:p>
          <a:p>
            <a:pPr lvl="1"/>
            <a:r>
              <a:rPr lang="nl-BE" dirty="0" smtClean="0"/>
              <a:t>Soeverein oordeel van de bodemrechter</a:t>
            </a:r>
          </a:p>
          <a:p>
            <a:r>
              <a:rPr lang="nl-BE" dirty="0" smtClean="0"/>
              <a:t>Begroting</a:t>
            </a:r>
          </a:p>
          <a:p>
            <a:pPr lvl="1"/>
            <a:r>
              <a:rPr lang="nl-BE" dirty="0" smtClean="0"/>
              <a:t>Criteria en bewijslast</a:t>
            </a:r>
          </a:p>
          <a:p>
            <a:pPr lvl="2"/>
            <a:r>
              <a:rPr lang="nl-BE" sz="1600" dirty="0" smtClean="0"/>
              <a:t>Per huishouden (attest van gezinssamenstelling)</a:t>
            </a:r>
          </a:p>
          <a:p>
            <a:pPr lvl="2"/>
            <a:r>
              <a:rPr lang="nl-BE" sz="1600" dirty="0" smtClean="0"/>
              <a:t>Verhoging per kind ten laste</a:t>
            </a:r>
          </a:p>
          <a:p>
            <a:pPr lvl="1"/>
            <a:r>
              <a:rPr lang="nl-BE" sz="1200" dirty="0" smtClean="0"/>
              <a:t>Bijdrage van elke partner</a:t>
            </a:r>
          </a:p>
          <a:p>
            <a:pPr lvl="1"/>
            <a:r>
              <a:rPr lang="nl-BE" sz="1200" dirty="0" smtClean="0"/>
              <a:t>Tijdens een periode van hospitalisatie?</a:t>
            </a:r>
          </a:p>
          <a:p>
            <a:pPr lvl="1"/>
            <a:r>
              <a:rPr lang="nl-BE" sz="1200" dirty="0" smtClean="0"/>
              <a:t>Functionele en situationele ongeschiktheid</a:t>
            </a:r>
          </a:p>
          <a:p>
            <a:pPr lvl="1"/>
            <a:r>
              <a:rPr lang="nl-BE" sz="1200" dirty="0" smtClean="0"/>
              <a:t>Cumulatie met hulp van derden in het huishouden?</a:t>
            </a:r>
            <a:endParaRPr lang="nl-BE" sz="1200" dirty="0"/>
          </a:p>
        </p:txBody>
      </p:sp>
    </p:spTree>
    <p:extLst>
      <p:ext uri="{BB962C8B-B14F-4D97-AF65-F5344CB8AC3E}">
        <p14:creationId xmlns:p14="http://schemas.microsoft.com/office/powerpoint/2010/main" val="2190908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Huishoudelijke schade bij tijdelijke ongeschiktheid</a:t>
            </a:r>
            <a:endParaRPr lang="nl-BE" dirty="0"/>
          </a:p>
        </p:txBody>
      </p:sp>
      <p:sp>
        <p:nvSpPr>
          <p:cNvPr id="3" name="Tijdelijke aanduiding voor inhoud 2"/>
          <p:cNvSpPr>
            <a:spLocks noGrp="1"/>
          </p:cNvSpPr>
          <p:nvPr>
            <p:ph idx="1"/>
          </p:nvPr>
        </p:nvSpPr>
        <p:spPr>
          <a:xfrm>
            <a:off x="677334" y="1930400"/>
            <a:ext cx="8596668" cy="4602205"/>
          </a:xfrm>
        </p:spPr>
        <p:txBody>
          <a:bodyPr>
            <a:normAutofit fontScale="85000" lnSpcReduction="20000"/>
          </a:bodyPr>
          <a:lstStyle/>
          <a:p>
            <a:r>
              <a:rPr lang="nl-BE" sz="1200" dirty="0" smtClean="0"/>
              <a:t>Periodes ziekenhuisverblijf en/of volledige immobilisatie</a:t>
            </a:r>
          </a:p>
          <a:p>
            <a:r>
              <a:rPr lang="nl-BE" sz="1200" dirty="0" smtClean="0"/>
              <a:t>Geringe tijdelijke huishoudelijke ongeschiktheid</a:t>
            </a:r>
          </a:p>
          <a:p>
            <a:r>
              <a:rPr lang="nl-BE" sz="1200" dirty="0" smtClean="0"/>
              <a:t>Verdeling tussen echtgenoten of partners</a:t>
            </a:r>
          </a:p>
          <a:p>
            <a:r>
              <a:rPr lang="nl-BE" sz="1200" dirty="0" smtClean="0"/>
              <a:t>Begroting</a:t>
            </a:r>
          </a:p>
          <a:p>
            <a:pPr lvl="1"/>
            <a:r>
              <a:rPr lang="nl-BE" sz="1200" dirty="0" smtClean="0"/>
              <a:t>Criteria en bewijslast</a:t>
            </a:r>
          </a:p>
          <a:p>
            <a:pPr lvl="1"/>
            <a:r>
              <a:rPr lang="nl-BE" sz="1800" dirty="0" smtClean="0"/>
              <a:t>Bijdrage van elke partner</a:t>
            </a:r>
          </a:p>
          <a:p>
            <a:pPr lvl="2"/>
            <a:r>
              <a:rPr lang="nl-BE" sz="1800" dirty="0"/>
              <a:t>65 % door de vrouw – 35 % door de </a:t>
            </a:r>
            <a:r>
              <a:rPr lang="nl-BE" sz="1800" dirty="0" smtClean="0"/>
              <a:t>man: </a:t>
            </a:r>
            <a:r>
              <a:rPr lang="nl-BE" sz="1800" dirty="0" err="1" smtClean="0"/>
              <a:t>facts</a:t>
            </a:r>
            <a:r>
              <a:rPr lang="nl-BE" sz="1800" dirty="0" smtClean="0"/>
              <a:t> or fake?</a:t>
            </a:r>
          </a:p>
          <a:p>
            <a:pPr lvl="1"/>
            <a:r>
              <a:rPr lang="nl-BE" sz="1800" dirty="0" smtClean="0"/>
              <a:t>Tijdens een periode van hospitalisatie?</a:t>
            </a:r>
          </a:p>
          <a:p>
            <a:pPr lvl="2"/>
            <a:r>
              <a:rPr lang="nl-BE" sz="1800" dirty="0" smtClean="0"/>
              <a:t>Controversiële kwestie</a:t>
            </a:r>
          </a:p>
          <a:p>
            <a:pPr lvl="1"/>
            <a:r>
              <a:rPr lang="nl-BE" sz="1800" dirty="0" smtClean="0"/>
              <a:t>Functionele en situationele ongeschiktheid</a:t>
            </a:r>
          </a:p>
          <a:p>
            <a:pPr lvl="2" algn="just"/>
            <a:r>
              <a:rPr lang="nl-NL" sz="1800" dirty="0" smtClean="0"/>
              <a:t>De </a:t>
            </a:r>
            <a:r>
              <a:rPr lang="nl-NL" sz="1800" dirty="0"/>
              <a:t>graad van huishoudelijke ongeschiktheid, </a:t>
            </a:r>
            <a:r>
              <a:rPr lang="nl-NL" sz="1800" dirty="0" smtClean="0"/>
              <a:t>die grotendeels </a:t>
            </a:r>
            <a:r>
              <a:rPr lang="nl-NL" sz="1800" dirty="0"/>
              <a:t>bepaald wordt door de aard van de opgelopen letsels, houdt </a:t>
            </a:r>
            <a:r>
              <a:rPr lang="nl-NL" sz="1800" dirty="0" smtClean="0"/>
              <a:t>niet </a:t>
            </a:r>
            <a:r>
              <a:rPr lang="nl-NL" sz="1800" dirty="0"/>
              <a:t>noodzakelijk gelijke tred met de graad van economische ongeschiktheid.</a:t>
            </a:r>
            <a:endParaRPr lang="nl-BE" sz="1800" dirty="0" smtClean="0"/>
          </a:p>
          <a:p>
            <a:pPr lvl="1"/>
            <a:r>
              <a:rPr lang="nl-BE" sz="1800" dirty="0" smtClean="0"/>
              <a:t>Cumulatie met hulp van derden in het huishouden?</a:t>
            </a:r>
          </a:p>
          <a:p>
            <a:pPr lvl="2"/>
            <a:r>
              <a:rPr lang="nl-BE" sz="1800" i="1" dirty="0" smtClean="0"/>
              <a:t>In </a:t>
            </a:r>
            <a:r>
              <a:rPr lang="nl-BE" sz="1800" i="1" dirty="0" err="1" smtClean="0"/>
              <a:t>concreto</a:t>
            </a:r>
            <a:r>
              <a:rPr lang="nl-BE" sz="1800" dirty="0" smtClean="0"/>
              <a:t> beschrijving door deskundige</a:t>
            </a:r>
          </a:p>
          <a:p>
            <a:pPr lvl="2"/>
            <a:r>
              <a:rPr lang="nl-BE" sz="1800" dirty="0" smtClean="0"/>
              <a:t>Opgelet: artikel 14, vierde lid van het Oprichtingsdecreet van het VAPH </a:t>
            </a:r>
            <a:r>
              <a:rPr lang="nl-BE" sz="1800" i="1" dirty="0" smtClean="0"/>
              <a:t>juncto </a:t>
            </a:r>
            <a:r>
              <a:rPr lang="nl-BE" sz="1800" dirty="0" smtClean="0"/>
              <a:t>artikel 39 van het Decreet van 21 juni 2013 !</a:t>
            </a:r>
            <a:endParaRPr lang="nl-BE" sz="1600" dirty="0" smtClean="0"/>
          </a:p>
        </p:txBody>
      </p:sp>
    </p:spTree>
    <p:extLst>
      <p:ext uri="{BB962C8B-B14F-4D97-AF65-F5344CB8AC3E}">
        <p14:creationId xmlns:p14="http://schemas.microsoft.com/office/powerpoint/2010/main" val="1981888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Blijvende huishoudelijke ongeschiktheid</a:t>
            </a:r>
            <a:endParaRPr lang="nl-BE" dirty="0"/>
          </a:p>
        </p:txBody>
      </p:sp>
      <p:sp>
        <p:nvSpPr>
          <p:cNvPr id="3" name="Tijdelijke aanduiding voor inhoud 2"/>
          <p:cNvSpPr>
            <a:spLocks noGrp="1"/>
          </p:cNvSpPr>
          <p:nvPr>
            <p:ph idx="1"/>
          </p:nvPr>
        </p:nvSpPr>
        <p:spPr>
          <a:xfrm>
            <a:off x="677334" y="1543051"/>
            <a:ext cx="8596668" cy="5179026"/>
          </a:xfrm>
        </p:spPr>
        <p:txBody>
          <a:bodyPr>
            <a:normAutofit fontScale="92500" lnSpcReduction="10000"/>
          </a:bodyPr>
          <a:lstStyle/>
          <a:p>
            <a:r>
              <a:rPr lang="nl-BE" dirty="0" smtClean="0"/>
              <a:t>Bewijs van (het bestaan van) blijvende huishoudelijke schade</a:t>
            </a:r>
          </a:p>
          <a:p>
            <a:pPr lvl="1"/>
            <a:r>
              <a:rPr lang="nl-BE" dirty="0" smtClean="0"/>
              <a:t>Valt of staat met de vaststellingen en/of besluiten van het deskundig onderzoek en/of verslag</a:t>
            </a:r>
          </a:p>
          <a:p>
            <a:r>
              <a:rPr lang="nl-BE" dirty="0" smtClean="0"/>
              <a:t>Evaluatie en berekening sinds de IT 2016</a:t>
            </a:r>
          </a:p>
          <a:p>
            <a:pPr lvl="1"/>
            <a:r>
              <a:rPr lang="nl-BE" dirty="0" smtClean="0"/>
              <a:t>Forfaitair</a:t>
            </a:r>
          </a:p>
          <a:p>
            <a:pPr lvl="2"/>
            <a:r>
              <a:rPr lang="nl-BE" dirty="0" smtClean="0"/>
              <a:t>Geen onderscheid &gt; of &lt; 6 % meer</a:t>
            </a:r>
          </a:p>
          <a:p>
            <a:pPr lvl="1"/>
            <a:r>
              <a:rPr lang="nl-BE" dirty="0" smtClean="0"/>
              <a:t>Kapitalisatie</a:t>
            </a:r>
          </a:p>
          <a:p>
            <a:pPr lvl="2"/>
            <a:r>
              <a:rPr lang="nl-BE" dirty="0" smtClean="0"/>
              <a:t>Geen grens ≥ 15 % meer</a:t>
            </a:r>
          </a:p>
          <a:p>
            <a:pPr lvl="2" algn="just"/>
            <a:r>
              <a:rPr lang="nl-BE" dirty="0" smtClean="0"/>
              <a:t>Rekening houden met de voorzienbare resp. gebruikelijk te verwachten evolutie van de gezinssamenstelling van het slachtoffer</a:t>
            </a:r>
          </a:p>
          <a:p>
            <a:pPr lvl="2"/>
            <a:r>
              <a:rPr lang="nl-BE" dirty="0" smtClean="0"/>
              <a:t>Is er </a:t>
            </a:r>
            <a:r>
              <a:rPr lang="nl-BE" i="1" dirty="0" smtClean="0"/>
              <a:t>überhaupt</a:t>
            </a:r>
            <a:r>
              <a:rPr lang="nl-BE" dirty="0" smtClean="0"/>
              <a:t> wel sprake van ‘gewenning en aanpassing’?</a:t>
            </a:r>
          </a:p>
          <a:p>
            <a:pPr lvl="1"/>
            <a:r>
              <a:rPr lang="nl-BE" dirty="0" smtClean="0"/>
              <a:t>Geïndexeerde en/of </a:t>
            </a:r>
            <a:r>
              <a:rPr lang="nl-BE" dirty="0" err="1" smtClean="0"/>
              <a:t>herzienbare</a:t>
            </a:r>
            <a:r>
              <a:rPr lang="nl-BE" dirty="0" smtClean="0"/>
              <a:t> rente</a:t>
            </a:r>
          </a:p>
          <a:p>
            <a:pPr lvl="2"/>
            <a:r>
              <a:rPr lang="nl-BE" dirty="0" smtClean="0"/>
              <a:t>De witte raven?</a:t>
            </a:r>
          </a:p>
          <a:p>
            <a:pPr lvl="1" algn="just"/>
            <a:r>
              <a:rPr lang="nl-BE" dirty="0" err="1" smtClean="0"/>
              <a:t>Cass</a:t>
            </a:r>
            <a:r>
              <a:rPr lang="nl-BE" dirty="0" smtClean="0"/>
              <a:t>. 17 februari 2012: de feitenrechter mag de schade naar billijkheid ramen, mits hij motiveert waarom de door het slachtoffer voorgestelde berekeningswijze niet kan worden aangehouden en voor zover hij vaststelt dat de schade niet anders kan worden bepaald</a:t>
            </a:r>
          </a:p>
        </p:txBody>
      </p:sp>
    </p:spTree>
    <p:extLst>
      <p:ext uri="{BB962C8B-B14F-4D97-AF65-F5344CB8AC3E}">
        <p14:creationId xmlns:p14="http://schemas.microsoft.com/office/powerpoint/2010/main" val="2459017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Huishoudelijke schade na overlijden</a:t>
            </a:r>
            <a:endParaRPr lang="nl-BE" dirty="0"/>
          </a:p>
        </p:txBody>
      </p:sp>
      <p:sp>
        <p:nvSpPr>
          <p:cNvPr id="3" name="Tijdelijke aanduiding voor inhoud 2"/>
          <p:cNvSpPr>
            <a:spLocks noGrp="1"/>
          </p:cNvSpPr>
          <p:nvPr>
            <p:ph idx="1"/>
          </p:nvPr>
        </p:nvSpPr>
        <p:spPr>
          <a:xfrm>
            <a:off x="677334" y="1657351"/>
            <a:ext cx="8596668" cy="4384012"/>
          </a:xfrm>
        </p:spPr>
        <p:txBody>
          <a:bodyPr/>
          <a:lstStyle/>
          <a:p>
            <a:r>
              <a:rPr lang="nl-BE" dirty="0" smtClean="0"/>
              <a:t>Verlies van voordeel uit huishoudelijke arbeid van de overledene</a:t>
            </a:r>
          </a:p>
          <a:p>
            <a:r>
              <a:rPr lang="nl-BE" dirty="0" smtClean="0"/>
              <a:t>Bepaling en aftrek van de kosten van persoonlijk onderhoud</a:t>
            </a:r>
          </a:p>
          <a:p>
            <a:pPr lvl="1"/>
            <a:r>
              <a:rPr lang="nl-BE" dirty="0" smtClean="0"/>
              <a:t>IT 2012 en IT 2016 </a:t>
            </a:r>
            <a:r>
              <a:rPr lang="nl-BE" i="1" dirty="0" smtClean="0"/>
              <a:t>vs.</a:t>
            </a:r>
            <a:r>
              <a:rPr lang="nl-BE" dirty="0" smtClean="0"/>
              <a:t> het Hof van Cassatie</a:t>
            </a:r>
          </a:p>
          <a:p>
            <a:r>
              <a:rPr lang="nl-BE" dirty="0" smtClean="0"/>
              <a:t>Kapitaliseren voor de toekomst of niet?</a:t>
            </a:r>
          </a:p>
          <a:p>
            <a:r>
              <a:rPr lang="nl-BE" dirty="0" smtClean="0"/>
              <a:t>Dan toch maar </a:t>
            </a:r>
            <a:r>
              <a:rPr lang="nl-BE" i="1" dirty="0" smtClean="0"/>
              <a:t>ex aequo et </a:t>
            </a:r>
            <a:r>
              <a:rPr lang="nl-BE" i="1" dirty="0" err="1" smtClean="0"/>
              <a:t>bono</a:t>
            </a:r>
            <a:r>
              <a:rPr lang="nl-BE" i="1" dirty="0" smtClean="0"/>
              <a:t>?</a:t>
            </a:r>
          </a:p>
          <a:p>
            <a:r>
              <a:rPr lang="nl-BE" dirty="0" smtClean="0"/>
              <a:t>Over- of onderwaardering van het aandeel van de kosten van het persoonlijk onderhoud?</a:t>
            </a:r>
            <a:endParaRPr lang="nl-BE" dirty="0"/>
          </a:p>
        </p:txBody>
      </p:sp>
    </p:spTree>
    <p:extLst>
      <p:ext uri="{BB962C8B-B14F-4D97-AF65-F5344CB8AC3E}">
        <p14:creationId xmlns:p14="http://schemas.microsoft.com/office/powerpoint/2010/main" val="211534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HODA-schaal</a:t>
            </a:r>
            <a:endParaRPr lang="nl-BE" dirty="0"/>
          </a:p>
        </p:txBody>
      </p:sp>
      <p:sp>
        <p:nvSpPr>
          <p:cNvPr id="3" name="Tijdelijke aanduiding voor inhoud 2"/>
          <p:cNvSpPr>
            <a:spLocks noGrp="1"/>
          </p:cNvSpPr>
          <p:nvPr>
            <p:ph idx="1"/>
          </p:nvPr>
        </p:nvSpPr>
        <p:spPr>
          <a:xfrm>
            <a:off x="677334" y="1500189"/>
            <a:ext cx="8596668" cy="4541174"/>
          </a:xfrm>
        </p:spPr>
        <p:txBody>
          <a:bodyPr>
            <a:normAutofit/>
          </a:bodyPr>
          <a:lstStyle/>
          <a:p>
            <a:r>
              <a:rPr lang="nl-BE" dirty="0" smtClean="0"/>
              <a:t>Schaal voor bepaling van huishoudelijke schade</a:t>
            </a:r>
          </a:p>
          <a:p>
            <a:pPr lvl="1" algn="just"/>
            <a:r>
              <a:rPr lang="nl-BE" dirty="0" smtClean="0"/>
              <a:t>Lijkt als wetenschappelijk gevalideerde onderzoeksmethode optimaal</a:t>
            </a:r>
          </a:p>
          <a:p>
            <a:pPr lvl="1" algn="just"/>
            <a:r>
              <a:rPr lang="nl-BE" dirty="0" smtClean="0"/>
              <a:t>Bestudeert in detail de verschillende aspecten van het huishouden, w.o. keukenactiviteiten, poetsen en onderhoud van de woning, verzorgen van kleding en opruimen woning, klussen en managing van het huishouden, het doen van verplaatsingen en boodschappen;</a:t>
            </a:r>
          </a:p>
          <a:p>
            <a:pPr lvl="1" algn="just"/>
            <a:r>
              <a:rPr lang="nl-BE" dirty="0" smtClean="0"/>
              <a:t>Door invullen van dergelijke schaal is het mogelijk om de beperkingen in het huishouden om te zetten naar een percentage huishoudelijke schade</a:t>
            </a:r>
          </a:p>
          <a:p>
            <a:pPr lvl="1" algn="just"/>
            <a:r>
              <a:rPr lang="nl-BE" dirty="0"/>
              <a:t>In deze schaal worden 5 rubrieken aangehouden waarop men kan scoren tussen 0 = normaal of bijna normaal uitvoerbaar; 1 = lichte belemmering van uitvoering; 2 = matige belemmering van uitvoering; 3 = aanzienlijke belemmering van uitvoering en 4 = activiteit kan niet zelfstandig worden uitgevoerd; 5 = volledige hulp van derden is noodzakelijk zodat men een puntenscore op 100 krijgt, waardoor het resultaat gemakkelijk in een percentage kan worden uitgedrukt</a:t>
            </a:r>
          </a:p>
          <a:p>
            <a:pPr lvl="1" algn="just"/>
            <a:endParaRPr lang="nl-BE" dirty="0" smtClean="0"/>
          </a:p>
        </p:txBody>
      </p:sp>
    </p:spTree>
    <p:extLst>
      <p:ext uri="{BB962C8B-B14F-4D97-AF65-F5344CB8AC3E}">
        <p14:creationId xmlns:p14="http://schemas.microsoft.com/office/powerpoint/2010/main" val="83559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Inhoudstafel</a:t>
            </a:r>
            <a:endParaRPr lang="nl-BE" dirty="0"/>
          </a:p>
        </p:txBody>
      </p:sp>
      <p:sp>
        <p:nvSpPr>
          <p:cNvPr id="3" name="Tijdelijke aanduiding voor inhoud 2"/>
          <p:cNvSpPr>
            <a:spLocks noGrp="1"/>
          </p:cNvSpPr>
          <p:nvPr>
            <p:ph idx="1"/>
          </p:nvPr>
        </p:nvSpPr>
        <p:spPr>
          <a:xfrm>
            <a:off x="677334" y="1657351"/>
            <a:ext cx="8596668" cy="4384012"/>
          </a:xfrm>
        </p:spPr>
        <p:txBody>
          <a:bodyPr/>
          <a:lstStyle/>
          <a:p>
            <a:r>
              <a:rPr lang="nl-BE" dirty="0" smtClean="0"/>
              <a:t>Algemeen</a:t>
            </a:r>
          </a:p>
          <a:p>
            <a:pPr lvl="1"/>
            <a:r>
              <a:rPr lang="nl-BE" dirty="0" smtClean="0"/>
              <a:t>Omschrijving van huishoudelijke schade</a:t>
            </a:r>
          </a:p>
          <a:p>
            <a:pPr lvl="1"/>
            <a:r>
              <a:rPr lang="nl-BE" dirty="0" smtClean="0"/>
              <a:t>Onderscheid met hulp van derden</a:t>
            </a:r>
          </a:p>
          <a:p>
            <a:pPr lvl="1"/>
            <a:r>
              <a:rPr lang="nl-BE" dirty="0" smtClean="0"/>
              <a:t>Onderscheid met verhoogde inspanningen </a:t>
            </a:r>
          </a:p>
          <a:p>
            <a:pPr lvl="1"/>
            <a:r>
              <a:rPr lang="nl-BE" dirty="0" smtClean="0"/>
              <a:t>Materiële schade maar geen inkomstenverlies</a:t>
            </a:r>
          </a:p>
          <a:p>
            <a:pPr lvl="1"/>
            <a:r>
              <a:rPr lang="nl-BE" dirty="0" smtClean="0"/>
              <a:t>De medisch deskundige </a:t>
            </a:r>
          </a:p>
          <a:p>
            <a:pPr lvl="1"/>
            <a:r>
              <a:rPr lang="nl-BE" dirty="0" smtClean="0"/>
              <a:t>De Indicatieve Tabel 2016</a:t>
            </a:r>
          </a:p>
          <a:p>
            <a:r>
              <a:rPr lang="nl-BE" dirty="0" smtClean="0"/>
              <a:t>Aanspraakgerechtigden</a:t>
            </a:r>
          </a:p>
          <a:p>
            <a:r>
              <a:rPr lang="nl-BE" dirty="0" smtClean="0"/>
              <a:t>Hardnekkige misverstanden</a:t>
            </a:r>
            <a:endParaRPr lang="nl-BE" dirty="0"/>
          </a:p>
        </p:txBody>
      </p:sp>
    </p:spTree>
    <p:extLst>
      <p:ext uri="{BB962C8B-B14F-4D97-AF65-F5344CB8AC3E}">
        <p14:creationId xmlns:p14="http://schemas.microsoft.com/office/powerpoint/2010/main" val="1423679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HODA-schaal</a:t>
            </a:r>
            <a:endParaRPr lang="nl-BE" dirty="0"/>
          </a:p>
        </p:txBody>
      </p:sp>
      <p:pic>
        <p:nvPicPr>
          <p:cNvPr id="4" name="Afbeelding 3"/>
          <p:cNvPicPr/>
          <p:nvPr/>
        </p:nvPicPr>
        <p:blipFill rotWithShape="1">
          <a:blip r:embed="rId2" cstate="print">
            <a:extLst>
              <a:ext uri="{28A0092B-C50C-407E-A947-70E740481C1C}">
                <a14:useLocalDpi xmlns:a14="http://schemas.microsoft.com/office/drawing/2010/main" val="0"/>
              </a:ext>
            </a:extLst>
          </a:blip>
          <a:srcRect t="43512" b="1736"/>
          <a:stretch/>
        </p:blipFill>
        <p:spPr bwMode="auto">
          <a:xfrm>
            <a:off x="609600" y="2314832"/>
            <a:ext cx="5683851" cy="4440196"/>
          </a:xfrm>
          <a:prstGeom prst="rect">
            <a:avLst/>
          </a:prstGeom>
          <a:noFill/>
          <a:ln>
            <a:noFill/>
          </a:ln>
        </p:spPr>
      </p:pic>
      <p:pic>
        <p:nvPicPr>
          <p:cNvPr id="6" name="Afbeelding 5"/>
          <p:cNvPicPr/>
          <p:nvPr/>
        </p:nvPicPr>
        <p:blipFill rotWithShape="1">
          <a:blip r:embed="rId3" cstate="print">
            <a:extLst>
              <a:ext uri="{28A0092B-C50C-407E-A947-70E740481C1C}">
                <a14:useLocalDpi xmlns:a14="http://schemas.microsoft.com/office/drawing/2010/main" val="0"/>
              </a:ext>
            </a:extLst>
          </a:blip>
          <a:srcRect b="17967"/>
          <a:stretch/>
        </p:blipFill>
        <p:spPr bwMode="auto">
          <a:xfrm>
            <a:off x="6557061" y="0"/>
            <a:ext cx="5634939" cy="6858000"/>
          </a:xfrm>
          <a:prstGeom prst="rect">
            <a:avLst/>
          </a:prstGeom>
          <a:noFill/>
          <a:ln>
            <a:noFill/>
          </a:ln>
        </p:spPr>
      </p:pic>
    </p:spTree>
    <p:extLst>
      <p:ext uri="{BB962C8B-B14F-4D97-AF65-F5344CB8AC3E}">
        <p14:creationId xmlns:p14="http://schemas.microsoft.com/office/powerpoint/2010/main" val="3527712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Besluiten en bedenkingen</a:t>
            </a:r>
            <a:endParaRPr lang="nl-BE" dirty="0"/>
          </a:p>
        </p:txBody>
      </p:sp>
      <p:sp>
        <p:nvSpPr>
          <p:cNvPr id="3" name="Tijdelijke aanduiding voor inhoud 2"/>
          <p:cNvSpPr>
            <a:spLocks noGrp="1"/>
          </p:cNvSpPr>
          <p:nvPr>
            <p:ph idx="1"/>
          </p:nvPr>
        </p:nvSpPr>
        <p:spPr>
          <a:xfrm>
            <a:off x="677333" y="1628775"/>
            <a:ext cx="8829131" cy="4412587"/>
          </a:xfrm>
        </p:spPr>
        <p:txBody>
          <a:bodyPr/>
          <a:lstStyle/>
          <a:p>
            <a:pPr algn="just"/>
            <a:r>
              <a:rPr lang="nl-BE" dirty="0" smtClean="0"/>
              <a:t>Blijft de huishoudelijke schade een haard van onzekerheden?</a:t>
            </a:r>
          </a:p>
          <a:p>
            <a:pPr algn="just"/>
            <a:r>
              <a:rPr lang="nl-BE" dirty="0" smtClean="0"/>
              <a:t>De paradox van de vergoeding: is </a:t>
            </a:r>
            <a:r>
              <a:rPr lang="nl-BE" dirty="0" err="1" smtClean="0"/>
              <a:t>baremaal</a:t>
            </a:r>
            <a:r>
              <a:rPr lang="nl-BE" dirty="0" smtClean="0"/>
              <a:t> vergoeden onder- of </a:t>
            </a:r>
            <a:r>
              <a:rPr lang="nl-BE" dirty="0" err="1" smtClean="0"/>
              <a:t>oververgoeden</a:t>
            </a:r>
            <a:r>
              <a:rPr lang="nl-BE" dirty="0" smtClean="0"/>
              <a:t>?</a:t>
            </a:r>
          </a:p>
          <a:p>
            <a:pPr algn="just"/>
            <a:r>
              <a:rPr lang="nl-BE" dirty="0" smtClean="0"/>
              <a:t>Nood aan kwalitatieve en kwantitatieve beschrijving van de aantasting van het ADL-potentieel met het oog op een adequate vergoeding van </a:t>
            </a:r>
            <a:r>
              <a:rPr lang="nl-BE" smtClean="0"/>
              <a:t>de huishoudelijke schade </a:t>
            </a:r>
            <a:r>
              <a:rPr lang="nl-BE" dirty="0" smtClean="0"/>
              <a:t>(gelenigd door de HODA-schaal?)</a:t>
            </a:r>
          </a:p>
          <a:p>
            <a:pPr algn="just"/>
            <a:r>
              <a:rPr lang="nl-BE" dirty="0" smtClean="0"/>
              <a:t>IT geen directief, obligaat laat staan imperatief voorschrift, </a:t>
            </a:r>
            <a:r>
              <a:rPr lang="nl-BE" dirty="0" err="1" smtClean="0"/>
              <a:t>partim</a:t>
            </a:r>
            <a:r>
              <a:rPr lang="nl-BE" dirty="0" smtClean="0"/>
              <a:t> warm en koud onthaald</a:t>
            </a:r>
          </a:p>
          <a:p>
            <a:pPr algn="just"/>
            <a:r>
              <a:rPr lang="nl-BE" dirty="0" smtClean="0"/>
              <a:t>Quo </a:t>
            </a:r>
            <a:r>
              <a:rPr lang="nl-BE" dirty="0" err="1" smtClean="0"/>
              <a:t>vadis</a:t>
            </a:r>
            <a:r>
              <a:rPr lang="nl-BE" dirty="0" smtClean="0"/>
              <a:t> met indicatief systeem: </a:t>
            </a:r>
            <a:r>
              <a:rPr lang="nl-BE" dirty="0" err="1" smtClean="0"/>
              <a:t>everlasting</a:t>
            </a:r>
            <a:r>
              <a:rPr lang="nl-BE" dirty="0" smtClean="0"/>
              <a:t>, semper </a:t>
            </a:r>
            <a:r>
              <a:rPr lang="nl-BE" dirty="0" err="1" smtClean="0"/>
              <a:t>altius</a:t>
            </a:r>
            <a:r>
              <a:rPr lang="nl-BE" dirty="0" smtClean="0"/>
              <a:t> of op naar normatief systeem?</a:t>
            </a:r>
            <a:endParaRPr lang="nl-BE" dirty="0"/>
          </a:p>
        </p:txBody>
      </p:sp>
    </p:spTree>
    <p:extLst>
      <p:ext uri="{BB962C8B-B14F-4D97-AF65-F5344CB8AC3E}">
        <p14:creationId xmlns:p14="http://schemas.microsoft.com/office/powerpoint/2010/main" val="267611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Inhoudstafel</a:t>
            </a:r>
            <a:endParaRPr lang="nl-BE" dirty="0"/>
          </a:p>
        </p:txBody>
      </p:sp>
      <p:sp>
        <p:nvSpPr>
          <p:cNvPr id="3" name="Tijdelijke aanduiding voor inhoud 2"/>
          <p:cNvSpPr>
            <a:spLocks noGrp="1"/>
          </p:cNvSpPr>
          <p:nvPr>
            <p:ph idx="1"/>
          </p:nvPr>
        </p:nvSpPr>
        <p:spPr>
          <a:xfrm>
            <a:off x="677334" y="1614489"/>
            <a:ext cx="8596668" cy="4426874"/>
          </a:xfrm>
        </p:spPr>
        <p:txBody>
          <a:bodyPr/>
          <a:lstStyle/>
          <a:p>
            <a:r>
              <a:rPr lang="nl-BE" dirty="0" smtClean="0"/>
              <a:t>Huishoudelijke schade bij tijdelijke ongeschiktheid</a:t>
            </a:r>
          </a:p>
          <a:p>
            <a:pPr lvl="1"/>
            <a:r>
              <a:rPr lang="nl-BE" dirty="0" smtClean="0"/>
              <a:t>Periodes ziekenhuisverblijf en/of volledige immobilisatie</a:t>
            </a:r>
          </a:p>
          <a:p>
            <a:pPr lvl="1"/>
            <a:r>
              <a:rPr lang="nl-BE" dirty="0" smtClean="0"/>
              <a:t>Geringe tijdelijke huishoudelijke ongeschiktheid</a:t>
            </a:r>
          </a:p>
          <a:p>
            <a:pPr lvl="1"/>
            <a:r>
              <a:rPr lang="nl-BE" dirty="0" smtClean="0"/>
              <a:t>Verdeling tussen echtgenoten of partners</a:t>
            </a:r>
          </a:p>
          <a:p>
            <a:pPr lvl="1"/>
            <a:r>
              <a:rPr lang="nl-BE" dirty="0" smtClean="0"/>
              <a:t>Begroting</a:t>
            </a:r>
          </a:p>
          <a:p>
            <a:pPr lvl="2"/>
            <a:r>
              <a:rPr lang="nl-BE" dirty="0" smtClean="0"/>
              <a:t>Criteria en bewijslast</a:t>
            </a:r>
          </a:p>
          <a:p>
            <a:pPr lvl="2"/>
            <a:r>
              <a:rPr lang="nl-BE" dirty="0" smtClean="0"/>
              <a:t>Bijdrage van elke partner</a:t>
            </a:r>
          </a:p>
          <a:p>
            <a:pPr lvl="2"/>
            <a:r>
              <a:rPr lang="nl-BE" dirty="0" smtClean="0"/>
              <a:t>Tijdens periode van hospitalisatie?</a:t>
            </a:r>
          </a:p>
          <a:p>
            <a:pPr lvl="2"/>
            <a:r>
              <a:rPr lang="nl-BE" dirty="0" err="1" smtClean="0"/>
              <a:t>Lesionele</a:t>
            </a:r>
            <a:r>
              <a:rPr lang="nl-BE" dirty="0" smtClean="0"/>
              <a:t> schade, functionele schade en situationele ongeschiktheid</a:t>
            </a:r>
          </a:p>
          <a:p>
            <a:pPr lvl="2"/>
            <a:r>
              <a:rPr lang="nl-BE" dirty="0" smtClean="0"/>
              <a:t>Cumulatie met hulp van derden in het huishouden?</a:t>
            </a:r>
            <a:endParaRPr lang="nl-BE" dirty="0"/>
          </a:p>
        </p:txBody>
      </p:sp>
    </p:spTree>
    <p:extLst>
      <p:ext uri="{BB962C8B-B14F-4D97-AF65-F5344CB8AC3E}">
        <p14:creationId xmlns:p14="http://schemas.microsoft.com/office/powerpoint/2010/main" val="155544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Inhoudstafel</a:t>
            </a:r>
            <a:endParaRPr lang="nl-BE" dirty="0"/>
          </a:p>
        </p:txBody>
      </p:sp>
      <p:sp>
        <p:nvSpPr>
          <p:cNvPr id="3" name="Tijdelijke aanduiding voor inhoud 2"/>
          <p:cNvSpPr>
            <a:spLocks noGrp="1"/>
          </p:cNvSpPr>
          <p:nvPr>
            <p:ph idx="1"/>
          </p:nvPr>
        </p:nvSpPr>
        <p:spPr>
          <a:xfrm>
            <a:off x="677334" y="1728789"/>
            <a:ext cx="8596668" cy="4312574"/>
          </a:xfrm>
        </p:spPr>
        <p:txBody>
          <a:bodyPr/>
          <a:lstStyle/>
          <a:p>
            <a:r>
              <a:rPr lang="nl-BE" dirty="0" smtClean="0"/>
              <a:t>Blijvende huishoudelijke ongeschiktheid</a:t>
            </a:r>
          </a:p>
          <a:p>
            <a:pPr lvl="1"/>
            <a:r>
              <a:rPr lang="nl-BE" dirty="0" smtClean="0"/>
              <a:t>Bewijs van (het bestaan van) blijvende huishoudelijke schade</a:t>
            </a:r>
          </a:p>
          <a:p>
            <a:pPr lvl="1"/>
            <a:r>
              <a:rPr lang="nl-BE" dirty="0" smtClean="0"/>
              <a:t>Evaluatie en berekening</a:t>
            </a:r>
          </a:p>
          <a:p>
            <a:r>
              <a:rPr lang="nl-BE" dirty="0" smtClean="0"/>
              <a:t>Huishoudelijke schade na overlijden</a:t>
            </a:r>
          </a:p>
          <a:p>
            <a:r>
              <a:rPr lang="nl-BE" dirty="0" smtClean="0"/>
              <a:t>De HODA-schaal</a:t>
            </a:r>
          </a:p>
          <a:p>
            <a:r>
              <a:rPr lang="nl-BE" dirty="0" smtClean="0"/>
              <a:t>Besluiten en bedenkingen</a:t>
            </a:r>
            <a:endParaRPr lang="nl-BE" dirty="0"/>
          </a:p>
        </p:txBody>
      </p:sp>
    </p:spTree>
    <p:extLst>
      <p:ext uri="{BB962C8B-B14F-4D97-AF65-F5344CB8AC3E}">
        <p14:creationId xmlns:p14="http://schemas.microsoft.com/office/powerpoint/2010/main" val="282208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Algemeen</a:t>
            </a:r>
            <a:endParaRPr lang="nl-BE" dirty="0"/>
          </a:p>
        </p:txBody>
      </p:sp>
      <p:sp>
        <p:nvSpPr>
          <p:cNvPr id="3" name="Tijdelijke aanduiding voor inhoud 2"/>
          <p:cNvSpPr>
            <a:spLocks noGrp="1"/>
          </p:cNvSpPr>
          <p:nvPr>
            <p:ph idx="1"/>
          </p:nvPr>
        </p:nvSpPr>
        <p:spPr>
          <a:xfrm>
            <a:off x="677334" y="1357313"/>
            <a:ext cx="8596668" cy="5429250"/>
          </a:xfrm>
        </p:spPr>
        <p:txBody>
          <a:bodyPr>
            <a:normAutofit fontScale="92500" lnSpcReduction="20000"/>
          </a:bodyPr>
          <a:lstStyle/>
          <a:p>
            <a:r>
              <a:rPr lang="nl-BE" dirty="0" smtClean="0"/>
              <a:t>Omschrijving</a:t>
            </a:r>
          </a:p>
          <a:p>
            <a:pPr lvl="1" algn="just"/>
            <a:r>
              <a:rPr lang="nl-BE" sz="1500" dirty="0" smtClean="0"/>
              <a:t>= bijzondere </a:t>
            </a:r>
            <a:r>
              <a:rPr lang="nl-BE" sz="1500" dirty="0"/>
              <a:t>categorie van economische ongeschiktheid die ingeval van aantasting van de (</a:t>
            </a:r>
            <a:r>
              <a:rPr lang="nl-BE" sz="1500" dirty="0" err="1"/>
              <a:t>psycho</a:t>
            </a:r>
            <a:r>
              <a:rPr lang="nl-BE" sz="1500" dirty="0"/>
              <a:t>)fysieke integriteit van het slachtoffer of van zijn functioneel of energetisch potentieel met een reële weerslag op zijn actuele en/of toekomstige geschiktheid om huishoudelijke taken te vervullen, voor vergoeding in aanmerking </a:t>
            </a:r>
            <a:r>
              <a:rPr lang="nl-BE" sz="1500" dirty="0" smtClean="0"/>
              <a:t>komt</a:t>
            </a:r>
          </a:p>
          <a:p>
            <a:pPr lvl="1" algn="just"/>
            <a:r>
              <a:rPr lang="nl-BE" sz="1500" dirty="0"/>
              <a:t>H</a:t>
            </a:r>
            <a:r>
              <a:rPr lang="nl-BE" sz="1500" dirty="0" smtClean="0"/>
              <a:t>eeft </a:t>
            </a:r>
            <a:r>
              <a:rPr lang="nl-BE" sz="1500" dirty="0"/>
              <a:t>betrekking op de verdwenen of verminderde mogelijkheid om de huishoudelijke taken te </a:t>
            </a:r>
            <a:r>
              <a:rPr lang="nl-BE" sz="1500" dirty="0" smtClean="0"/>
              <a:t>vervullen</a:t>
            </a:r>
          </a:p>
          <a:p>
            <a:pPr lvl="1" algn="just"/>
            <a:r>
              <a:rPr lang="nl-BE" sz="1500" dirty="0" smtClean="0"/>
              <a:t>Dit verlies aan prestaties vertegenwoordigt een zelfstandige economische schade los van de financiële mogelijkheden van het slachtoffer</a:t>
            </a:r>
          </a:p>
          <a:p>
            <a:pPr lvl="1" algn="just"/>
            <a:r>
              <a:rPr lang="nl-BE" sz="1500" dirty="0"/>
              <a:t>D</a:t>
            </a:r>
            <a:r>
              <a:rPr lang="nl-BE" sz="1500" dirty="0" smtClean="0"/>
              <a:t>eze schadepost heeft dus betrekking op de besparingscapaciteit in de privésfeer</a:t>
            </a:r>
          </a:p>
          <a:p>
            <a:pPr lvl="1" algn="just"/>
            <a:endParaRPr lang="nl-BE" dirty="0" smtClean="0"/>
          </a:p>
          <a:p>
            <a:pPr algn="just"/>
            <a:r>
              <a:rPr lang="nl-BE" dirty="0" smtClean="0"/>
              <a:t>Onderscheid met hulp van derden</a:t>
            </a:r>
          </a:p>
          <a:p>
            <a:pPr lvl="1" algn="just"/>
            <a:r>
              <a:rPr lang="nl-BE" dirty="0" smtClean="0"/>
              <a:t>Flinterdunne grens: onzichtbare schade op een lastig kruisvlak?</a:t>
            </a:r>
          </a:p>
          <a:p>
            <a:pPr lvl="1" algn="just"/>
            <a:r>
              <a:rPr lang="nl-BE" dirty="0" smtClean="0"/>
              <a:t>Onderscheid tussen noodzakelijke hulp van derden in het huishouden en hulp van derden ten behoeve van het slachtoffer zelf</a:t>
            </a:r>
          </a:p>
          <a:p>
            <a:pPr algn="just"/>
            <a:r>
              <a:rPr lang="nl-BE" sz="1300" dirty="0" smtClean="0"/>
              <a:t>Onderscheid met verhoogde inspanningen</a:t>
            </a:r>
          </a:p>
          <a:p>
            <a:pPr algn="just"/>
            <a:r>
              <a:rPr lang="nl-BE" sz="1300" dirty="0" smtClean="0"/>
              <a:t>Bepaling van huishoudelijke schade</a:t>
            </a:r>
          </a:p>
          <a:p>
            <a:pPr algn="just"/>
            <a:r>
              <a:rPr lang="nl-BE" sz="1300" dirty="0" smtClean="0"/>
              <a:t>Materiële schade maar geen inkomstenverlies</a:t>
            </a:r>
          </a:p>
          <a:p>
            <a:pPr algn="just"/>
            <a:r>
              <a:rPr lang="nl-BE" sz="1300" dirty="0" smtClean="0"/>
              <a:t>De medisch deskundige </a:t>
            </a:r>
          </a:p>
          <a:p>
            <a:pPr algn="just"/>
            <a:r>
              <a:rPr lang="nl-BE" sz="1300" dirty="0" smtClean="0"/>
              <a:t>De Indicatieve Tabel 2016</a:t>
            </a:r>
          </a:p>
        </p:txBody>
      </p:sp>
    </p:spTree>
    <p:extLst>
      <p:ext uri="{BB962C8B-B14F-4D97-AF65-F5344CB8AC3E}">
        <p14:creationId xmlns:p14="http://schemas.microsoft.com/office/powerpoint/2010/main" val="2936886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Algemeen</a:t>
            </a:r>
            <a:endParaRPr lang="nl-BE" dirty="0"/>
          </a:p>
        </p:txBody>
      </p:sp>
      <p:sp>
        <p:nvSpPr>
          <p:cNvPr id="3" name="Tijdelijke aanduiding voor inhoud 2"/>
          <p:cNvSpPr>
            <a:spLocks noGrp="1"/>
          </p:cNvSpPr>
          <p:nvPr>
            <p:ph idx="1"/>
          </p:nvPr>
        </p:nvSpPr>
        <p:spPr>
          <a:xfrm>
            <a:off x="677334" y="1600200"/>
            <a:ext cx="8596668" cy="5179541"/>
          </a:xfrm>
        </p:spPr>
        <p:txBody>
          <a:bodyPr>
            <a:normAutofit fontScale="92500" lnSpcReduction="10000"/>
          </a:bodyPr>
          <a:lstStyle/>
          <a:p>
            <a:r>
              <a:rPr lang="nl-BE" sz="1200" dirty="0" smtClean="0"/>
              <a:t>Omschrijving</a:t>
            </a:r>
          </a:p>
          <a:p>
            <a:pPr algn="just"/>
            <a:r>
              <a:rPr lang="nl-BE" sz="1200" dirty="0" smtClean="0"/>
              <a:t>Onderscheid met hulp van derden</a:t>
            </a:r>
          </a:p>
          <a:p>
            <a:pPr algn="just"/>
            <a:r>
              <a:rPr lang="nl-BE" sz="1700" dirty="0" smtClean="0"/>
              <a:t>Onderscheid met verhoogde inspanningen </a:t>
            </a:r>
          </a:p>
          <a:p>
            <a:pPr lvl="1" algn="just"/>
            <a:r>
              <a:rPr lang="nl-BE" sz="1500" dirty="0" smtClean="0"/>
              <a:t>Bestaat de economische schade als huisvrouw of huisman enkel in de verhoogde inspanningen om de economische waarde als huisvrouw of huisman op peil te houden?</a:t>
            </a:r>
          </a:p>
          <a:p>
            <a:pPr lvl="1" algn="just"/>
            <a:r>
              <a:rPr lang="nl-BE" sz="1500" dirty="0" smtClean="0"/>
              <a:t>H. ULRICHTS: ofwel vergoedbare huishoudelijke schade, ofwel vergoedbare verhoogde inspanningen: “of </a:t>
            </a:r>
            <a:r>
              <a:rPr lang="nl-BE" sz="1500" dirty="0" err="1" smtClean="0"/>
              <a:t>of</a:t>
            </a:r>
            <a:r>
              <a:rPr lang="nl-BE" sz="1500" dirty="0" smtClean="0"/>
              <a:t>” niet “en </a:t>
            </a:r>
            <a:r>
              <a:rPr lang="nl-BE" sz="1500" dirty="0" err="1" smtClean="0"/>
              <a:t>en</a:t>
            </a:r>
            <a:r>
              <a:rPr lang="nl-BE" sz="1500" dirty="0" smtClean="0"/>
              <a:t>”</a:t>
            </a:r>
          </a:p>
          <a:p>
            <a:pPr algn="just"/>
            <a:r>
              <a:rPr lang="nl-BE" sz="1700" dirty="0" smtClean="0"/>
              <a:t>Bepaling van huishoudelijke schade</a:t>
            </a:r>
          </a:p>
          <a:p>
            <a:pPr lvl="1" algn="just"/>
            <a:r>
              <a:rPr lang="nl-BE" sz="1500" dirty="0" smtClean="0"/>
              <a:t>Intrinsieke waarde: uitsparing van levensnoodzakelijke kosten waarvan de geldwaarde alleen op een onrechtstreekse wijze kan worden berekend</a:t>
            </a:r>
          </a:p>
          <a:p>
            <a:pPr lvl="1" algn="just"/>
            <a:r>
              <a:rPr lang="nl-BE" sz="1500" dirty="0" smtClean="0"/>
              <a:t>Hoe dient de “economisch waardeerbare weerslag” op de geschiktheid tot vervullen van huishoudelijke taken bepaald te worden?</a:t>
            </a:r>
          </a:p>
          <a:p>
            <a:pPr lvl="1" algn="just"/>
            <a:r>
              <a:rPr lang="nl-BE" sz="1500" dirty="0" smtClean="0"/>
              <a:t>Niet financieel tastbare schade niet in </a:t>
            </a:r>
            <a:r>
              <a:rPr lang="nl-BE" sz="1500" dirty="0" err="1" smtClean="0"/>
              <a:t>concreto</a:t>
            </a:r>
            <a:r>
              <a:rPr lang="nl-BE" sz="1500" dirty="0" smtClean="0"/>
              <a:t> maar via abstracte waardebepaling vergoeden?</a:t>
            </a:r>
          </a:p>
          <a:p>
            <a:pPr lvl="1" algn="just"/>
            <a:r>
              <a:rPr lang="nl-BE" sz="1500" dirty="0" smtClean="0"/>
              <a:t>Is verlies van ‘kostenbesparende activiteit’ automatisch </a:t>
            </a:r>
            <a:r>
              <a:rPr lang="nl-BE" sz="1500" dirty="0" err="1" smtClean="0"/>
              <a:t>vergoedbaar</a:t>
            </a:r>
            <a:r>
              <a:rPr lang="nl-BE" sz="1500" dirty="0" smtClean="0"/>
              <a:t> en zo ja, </a:t>
            </a:r>
            <a:r>
              <a:rPr lang="nl-BE" sz="1500" dirty="0" err="1" smtClean="0"/>
              <a:t>quid</a:t>
            </a:r>
            <a:r>
              <a:rPr lang="nl-BE" sz="1500" dirty="0" smtClean="0"/>
              <a:t> als het forfaitair bedrag de reële kost overstijgt en ergo </a:t>
            </a:r>
            <a:r>
              <a:rPr lang="nl-BE" sz="1500" dirty="0" err="1" smtClean="0"/>
              <a:t>stavingsstukken</a:t>
            </a:r>
            <a:r>
              <a:rPr lang="nl-BE" sz="1500" dirty="0" smtClean="0"/>
              <a:t> uitblijven?</a:t>
            </a:r>
          </a:p>
          <a:p>
            <a:pPr algn="just"/>
            <a:r>
              <a:rPr lang="nl-BE" sz="1300" dirty="0" smtClean="0"/>
              <a:t>Materiële schade maar geen inkomstenverlies</a:t>
            </a:r>
          </a:p>
          <a:p>
            <a:pPr algn="just"/>
            <a:r>
              <a:rPr lang="nl-BE" sz="1300" dirty="0" smtClean="0"/>
              <a:t>De medisch deskundige </a:t>
            </a:r>
          </a:p>
          <a:p>
            <a:pPr algn="just"/>
            <a:r>
              <a:rPr lang="nl-BE" sz="1300" dirty="0" smtClean="0"/>
              <a:t>De Indicatieve Tabel 2016</a:t>
            </a:r>
          </a:p>
        </p:txBody>
      </p:sp>
    </p:spTree>
    <p:extLst>
      <p:ext uri="{BB962C8B-B14F-4D97-AF65-F5344CB8AC3E}">
        <p14:creationId xmlns:p14="http://schemas.microsoft.com/office/powerpoint/2010/main" val="428017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Algemeen</a:t>
            </a:r>
            <a:endParaRPr lang="nl-BE" dirty="0"/>
          </a:p>
        </p:txBody>
      </p:sp>
      <p:sp>
        <p:nvSpPr>
          <p:cNvPr id="3" name="Tijdelijke aanduiding voor inhoud 2"/>
          <p:cNvSpPr>
            <a:spLocks noGrp="1"/>
          </p:cNvSpPr>
          <p:nvPr>
            <p:ph idx="1"/>
          </p:nvPr>
        </p:nvSpPr>
        <p:spPr>
          <a:xfrm>
            <a:off x="677334" y="1571625"/>
            <a:ext cx="8596668" cy="5208116"/>
          </a:xfrm>
        </p:spPr>
        <p:txBody>
          <a:bodyPr>
            <a:normAutofit/>
          </a:bodyPr>
          <a:lstStyle/>
          <a:p>
            <a:r>
              <a:rPr lang="nl-BE" sz="1200" dirty="0" smtClean="0"/>
              <a:t>Omschrijving</a:t>
            </a:r>
          </a:p>
          <a:p>
            <a:pPr algn="just"/>
            <a:r>
              <a:rPr lang="nl-BE" sz="1200" dirty="0" smtClean="0"/>
              <a:t>Onderscheid met hulp van derden</a:t>
            </a:r>
          </a:p>
          <a:p>
            <a:pPr algn="just"/>
            <a:r>
              <a:rPr lang="nl-BE" sz="1200" dirty="0" smtClean="0"/>
              <a:t>Onderscheid met verhoogde inspanningen </a:t>
            </a:r>
          </a:p>
          <a:p>
            <a:pPr algn="just"/>
            <a:r>
              <a:rPr lang="nl-BE" sz="1200" dirty="0" smtClean="0"/>
              <a:t>Bepaling van huishoudelijke schade</a:t>
            </a:r>
          </a:p>
          <a:p>
            <a:pPr algn="just"/>
            <a:r>
              <a:rPr lang="nl-BE" sz="1700" dirty="0" smtClean="0"/>
              <a:t>Materiële schade maar geen inkomstenverlies</a:t>
            </a:r>
          </a:p>
          <a:p>
            <a:pPr lvl="1" algn="just"/>
            <a:r>
              <a:rPr lang="nl-BE" sz="1500" dirty="0" smtClean="0"/>
              <a:t>Economische schade = het verdwijnen of de vermindering van de kostenbesparing die normaliter tot stand komt doordat de huishoudelijke taken niet hoeven uitbesteed te worden aan derden die hiervoor vergoed moeten worden</a:t>
            </a:r>
          </a:p>
          <a:p>
            <a:pPr lvl="1" algn="just"/>
            <a:r>
              <a:rPr lang="nl-BE" sz="1500" dirty="0" smtClean="0"/>
              <a:t>Geen vergoeding voor tijdelijke baatderving</a:t>
            </a:r>
          </a:p>
          <a:p>
            <a:pPr lvl="1" algn="just"/>
            <a:r>
              <a:rPr lang="nl-BE" sz="1500" dirty="0" smtClean="0"/>
              <a:t>Fiscaal voorbehoud wenselijk?</a:t>
            </a:r>
          </a:p>
          <a:p>
            <a:pPr algn="just"/>
            <a:r>
              <a:rPr lang="nl-BE" sz="1700" dirty="0" smtClean="0"/>
              <a:t>De medisch deskundige </a:t>
            </a:r>
          </a:p>
          <a:p>
            <a:pPr lvl="1" algn="just"/>
            <a:r>
              <a:rPr lang="nl-BE" sz="1500" dirty="0" smtClean="0"/>
              <a:t>Verfijning opdracht in IT 2016: “alle nuttige elementen zo precies en volledig mogelijk omschrijven en dit in een voor iedereen begrijpbare taal”</a:t>
            </a:r>
          </a:p>
          <a:p>
            <a:pPr algn="just"/>
            <a:r>
              <a:rPr lang="nl-BE" sz="1300" dirty="0" smtClean="0"/>
              <a:t>De Indicatieve Tabel 2016</a:t>
            </a:r>
          </a:p>
        </p:txBody>
      </p:sp>
    </p:spTree>
    <p:extLst>
      <p:ext uri="{BB962C8B-B14F-4D97-AF65-F5344CB8AC3E}">
        <p14:creationId xmlns:p14="http://schemas.microsoft.com/office/powerpoint/2010/main" val="352966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Algemeen</a:t>
            </a:r>
            <a:endParaRPr lang="nl-BE" dirty="0"/>
          </a:p>
        </p:txBody>
      </p:sp>
      <p:sp>
        <p:nvSpPr>
          <p:cNvPr id="3" name="Tijdelijke aanduiding voor inhoud 2"/>
          <p:cNvSpPr>
            <a:spLocks noGrp="1"/>
          </p:cNvSpPr>
          <p:nvPr>
            <p:ph idx="1"/>
          </p:nvPr>
        </p:nvSpPr>
        <p:spPr>
          <a:xfrm>
            <a:off x="677334" y="1585913"/>
            <a:ext cx="8596668" cy="4371975"/>
          </a:xfrm>
        </p:spPr>
        <p:txBody>
          <a:bodyPr>
            <a:normAutofit/>
          </a:bodyPr>
          <a:lstStyle/>
          <a:p>
            <a:r>
              <a:rPr lang="nl-BE" sz="1200" dirty="0" smtClean="0"/>
              <a:t>Omschrijving</a:t>
            </a:r>
          </a:p>
          <a:p>
            <a:pPr algn="just"/>
            <a:r>
              <a:rPr lang="nl-BE" sz="1200" dirty="0" smtClean="0"/>
              <a:t>Onderscheid met hulp van derden</a:t>
            </a:r>
          </a:p>
          <a:p>
            <a:pPr algn="just"/>
            <a:r>
              <a:rPr lang="nl-BE" sz="1200" dirty="0" smtClean="0"/>
              <a:t>Onderscheid met verhoogde inspanningen </a:t>
            </a:r>
          </a:p>
          <a:p>
            <a:pPr algn="just"/>
            <a:r>
              <a:rPr lang="nl-BE" sz="1200" dirty="0" smtClean="0"/>
              <a:t>Bepaling van huishoudelijke schade</a:t>
            </a:r>
          </a:p>
          <a:p>
            <a:pPr algn="just"/>
            <a:r>
              <a:rPr lang="nl-BE" sz="1200" dirty="0" smtClean="0"/>
              <a:t>Materiële schade maar geen inkomstenverlies</a:t>
            </a:r>
          </a:p>
          <a:p>
            <a:pPr algn="just"/>
            <a:r>
              <a:rPr lang="nl-BE" sz="1200" dirty="0" smtClean="0"/>
              <a:t>De medisch deskundige </a:t>
            </a:r>
          </a:p>
          <a:p>
            <a:pPr algn="just"/>
            <a:r>
              <a:rPr lang="nl-BE" sz="1700" dirty="0" smtClean="0"/>
              <a:t>De Indicatieve Tabel 2016</a:t>
            </a:r>
          </a:p>
          <a:p>
            <a:pPr lvl="1" algn="just"/>
            <a:r>
              <a:rPr lang="nl-BE" dirty="0" smtClean="0"/>
              <a:t>Richtlijnen</a:t>
            </a:r>
          </a:p>
          <a:p>
            <a:pPr lvl="2" algn="just"/>
            <a:r>
              <a:rPr lang="nl-BE" dirty="0" smtClean="0"/>
              <a:t>€ 20,00 per dag tijdelijke ongeschiktheid aan 100 % en vervolgens pro rata</a:t>
            </a:r>
          </a:p>
          <a:p>
            <a:pPr lvl="2" algn="just"/>
            <a:r>
              <a:rPr lang="nl-BE" dirty="0" smtClean="0"/>
              <a:t>Verhoogd met € 7,00 per kind ten laste (vgl. IT 2012: € 5,00 per kind ten laste)</a:t>
            </a:r>
          </a:p>
          <a:p>
            <a:pPr lvl="2" algn="just"/>
            <a:r>
              <a:rPr lang="nl-BE" dirty="0" smtClean="0"/>
              <a:t>65 % - 35 % - verdeelsleutel</a:t>
            </a:r>
          </a:p>
          <a:p>
            <a:pPr lvl="2" algn="just"/>
            <a:r>
              <a:rPr lang="nl-BE" dirty="0" smtClean="0"/>
              <a:t>Rekening houdend met de voorzienbare evolutie van de samenstelling van het kerngezin</a:t>
            </a:r>
          </a:p>
          <a:p>
            <a:pPr lvl="1" algn="just"/>
            <a:endParaRPr lang="nl-BE" sz="1500" dirty="0" smtClean="0"/>
          </a:p>
        </p:txBody>
      </p:sp>
    </p:spTree>
    <p:extLst>
      <p:ext uri="{BB962C8B-B14F-4D97-AF65-F5344CB8AC3E}">
        <p14:creationId xmlns:p14="http://schemas.microsoft.com/office/powerpoint/2010/main" val="290622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Algemeen</a:t>
            </a:r>
            <a:endParaRPr lang="nl-BE" dirty="0"/>
          </a:p>
        </p:txBody>
      </p:sp>
      <p:sp>
        <p:nvSpPr>
          <p:cNvPr id="3" name="Tijdelijke aanduiding voor inhoud 2"/>
          <p:cNvSpPr>
            <a:spLocks noGrp="1"/>
          </p:cNvSpPr>
          <p:nvPr>
            <p:ph idx="1"/>
          </p:nvPr>
        </p:nvSpPr>
        <p:spPr>
          <a:xfrm>
            <a:off x="677334" y="1271589"/>
            <a:ext cx="8878558" cy="5508154"/>
          </a:xfrm>
        </p:spPr>
        <p:txBody>
          <a:bodyPr>
            <a:normAutofit lnSpcReduction="10000"/>
          </a:bodyPr>
          <a:lstStyle/>
          <a:p>
            <a:pPr algn="just"/>
            <a:r>
              <a:rPr lang="nl-BE" sz="1700" dirty="0" smtClean="0"/>
              <a:t>De Indicatieve Tabel 2016</a:t>
            </a:r>
          </a:p>
          <a:p>
            <a:pPr lvl="1" algn="just"/>
            <a:r>
              <a:rPr lang="nl-BE" sz="1500" dirty="0" smtClean="0"/>
              <a:t>Analyse en kritische bedenkingen</a:t>
            </a:r>
          </a:p>
          <a:p>
            <a:pPr lvl="2" algn="just"/>
            <a:r>
              <a:rPr lang="nl-BE" dirty="0" smtClean="0"/>
              <a:t>Tijdelijke huishoudelijke ongeschiktheid</a:t>
            </a:r>
          </a:p>
          <a:p>
            <a:pPr lvl="3" algn="just"/>
            <a:r>
              <a:rPr lang="nl-BE" sz="1400" dirty="0" err="1" smtClean="0"/>
              <a:t>Quid</a:t>
            </a:r>
            <a:r>
              <a:rPr lang="nl-BE" sz="1400" dirty="0" smtClean="0"/>
              <a:t> met het inwonend kind als slachtoffer?</a:t>
            </a:r>
          </a:p>
          <a:p>
            <a:pPr lvl="2" algn="just"/>
            <a:r>
              <a:rPr lang="nl-BE" dirty="0" smtClean="0"/>
              <a:t>Blijvende huishoudelijke ongeschiktheid</a:t>
            </a:r>
          </a:p>
          <a:p>
            <a:pPr lvl="3" algn="just"/>
            <a:r>
              <a:rPr lang="nl-BE" sz="1400" dirty="0" smtClean="0"/>
              <a:t>Drie wijzen van vergoeding</a:t>
            </a:r>
          </a:p>
          <a:p>
            <a:pPr lvl="4" algn="just"/>
            <a:r>
              <a:rPr lang="nl-BE" sz="1400" dirty="0" smtClean="0"/>
              <a:t>(Geïndexeerde en </a:t>
            </a:r>
            <a:r>
              <a:rPr lang="nl-BE" sz="1400" dirty="0" err="1" smtClean="0"/>
              <a:t>herzienbare</a:t>
            </a:r>
            <a:r>
              <a:rPr lang="nl-BE" sz="1400" dirty="0" smtClean="0"/>
              <a:t>) rente</a:t>
            </a:r>
          </a:p>
          <a:p>
            <a:pPr lvl="5" algn="just"/>
            <a:r>
              <a:rPr lang="nl-BE" sz="1400" dirty="0" smtClean="0"/>
              <a:t>Niet langer “de meest volledige en passende vorm van vergoeding”</a:t>
            </a:r>
          </a:p>
          <a:p>
            <a:pPr lvl="4" algn="just"/>
            <a:r>
              <a:rPr lang="nl-BE" sz="1400" dirty="0" smtClean="0"/>
              <a:t>Kapitalisatie</a:t>
            </a:r>
          </a:p>
          <a:p>
            <a:pPr lvl="5" algn="just"/>
            <a:r>
              <a:rPr lang="nl-BE" sz="1400" dirty="0" smtClean="0"/>
              <a:t>Geen “drempel” van 15 % blijvende ongeschiktheid meer vooropgesteld in de IT 2016</a:t>
            </a:r>
          </a:p>
          <a:p>
            <a:pPr lvl="5" algn="just"/>
            <a:r>
              <a:rPr lang="nl-BE" sz="1400" dirty="0" smtClean="0"/>
              <a:t>Wel: rekening houdend met de bijdrage van de betrokkene in het huishouden (65/35-aandeel)</a:t>
            </a:r>
          </a:p>
          <a:p>
            <a:pPr lvl="5" algn="just"/>
            <a:r>
              <a:rPr lang="nl-BE" sz="1400" dirty="0" smtClean="0"/>
              <a:t>Lineaire vergoedingswijze vs. niet-lineaire schade ?</a:t>
            </a:r>
          </a:p>
          <a:p>
            <a:pPr lvl="4" algn="just"/>
            <a:r>
              <a:rPr lang="nl-BE" sz="1400" dirty="0" smtClean="0"/>
              <a:t>Forfait</a:t>
            </a:r>
          </a:p>
          <a:p>
            <a:pPr lvl="5" algn="just"/>
            <a:r>
              <a:rPr lang="nl-BE" sz="1400" dirty="0" smtClean="0"/>
              <a:t>Voor alle ongeschiktheidspercentages</a:t>
            </a:r>
          </a:p>
          <a:p>
            <a:pPr lvl="3" algn="just"/>
            <a:r>
              <a:rPr lang="nl-BE" sz="1400" dirty="0" smtClean="0"/>
              <a:t>Het Hof van Cassatie en de vergoeding van huishoudelijke schade</a:t>
            </a:r>
          </a:p>
          <a:p>
            <a:pPr lvl="1" algn="just"/>
            <a:endParaRPr lang="nl-BE" sz="1500" dirty="0" smtClean="0"/>
          </a:p>
        </p:txBody>
      </p:sp>
    </p:spTree>
    <p:extLst>
      <p:ext uri="{BB962C8B-B14F-4D97-AF65-F5344CB8AC3E}">
        <p14:creationId xmlns:p14="http://schemas.microsoft.com/office/powerpoint/2010/main" val="5969781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260</TotalTime>
  <Words>1825</Words>
  <Application>Microsoft Office PowerPoint</Application>
  <PresentationFormat>Custom</PresentationFormat>
  <Paragraphs>225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Huishoudelijke schade anno 2017  Meester Jean-Baptiste PETITAT,  Advocaat bij de balie te Brugge</vt:lpstr>
      <vt:lpstr>Inhoudstafel</vt:lpstr>
      <vt:lpstr>Inhoudstafel</vt:lpstr>
      <vt:lpstr>Inhoudstafel</vt:lpstr>
      <vt:lpstr>Algemeen</vt:lpstr>
      <vt:lpstr>Algemeen</vt:lpstr>
      <vt:lpstr>Algemeen</vt:lpstr>
      <vt:lpstr>Algemeen</vt:lpstr>
      <vt:lpstr>Algemeen</vt:lpstr>
      <vt:lpstr>Algemeen</vt:lpstr>
      <vt:lpstr>Algemeen</vt:lpstr>
      <vt:lpstr>Aanspraakgerechtigden</vt:lpstr>
      <vt:lpstr>Hardnekkige misverstanden</vt:lpstr>
      <vt:lpstr>Huishoudelijke schade bij tijdelijke ongeschiktheid</vt:lpstr>
      <vt:lpstr>Huishoudelijke schade bij tijdelijke ongeschiktheid</vt:lpstr>
      <vt:lpstr>Huishoudelijke schade bij tijdelijke ongeschiktheid</vt:lpstr>
      <vt:lpstr>Blijvende huishoudelijke ongeschiktheid</vt:lpstr>
      <vt:lpstr>Huishoudelijke schade na overlijden</vt:lpstr>
      <vt:lpstr>De HODA-schaal</vt:lpstr>
      <vt:lpstr>De HODA-schaal</vt:lpstr>
      <vt:lpstr>Besluiten en bedenkingen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Huishoudelijke schade anno 2017</dc:title>
  <dc:creator>Bart Bleyaert</dc:creator>
  <cp:lastModifiedBy>Schoups</cp:lastModifiedBy>
  <cp:revision>31</cp:revision>
  <cp:lastPrinted>2017-10-17T13:47:20Z</cp:lastPrinted>
  <dcterms:created xsi:type="dcterms:W3CDTF">2017-10-16T12:46:43Z</dcterms:created>
  <dcterms:modified xsi:type="dcterms:W3CDTF">2017-10-23T09:19:54Z</dcterms:modified>
</cp:coreProperties>
</file>