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732" r:id="rId5"/>
  </p:sldMasterIdLst>
  <p:notesMasterIdLst>
    <p:notesMasterId r:id="rId28"/>
  </p:notesMasterIdLst>
  <p:handoutMasterIdLst>
    <p:handoutMasterId r:id="rId29"/>
  </p:handoutMasterIdLst>
  <p:sldIdLst>
    <p:sldId id="281" r:id="rId6"/>
    <p:sldId id="261" r:id="rId7"/>
    <p:sldId id="28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B2B"/>
    <a:srgbClr val="6B635D"/>
    <a:srgbClr val="B9B9B9"/>
    <a:srgbClr val="3D3D3D"/>
    <a:srgbClr val="EDEDED"/>
    <a:srgbClr val="CD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3924" autoAdjust="0"/>
  </p:normalViewPr>
  <p:slideViewPr>
    <p:cSldViewPr>
      <p:cViewPr>
        <p:scale>
          <a:sx n="61" d="100"/>
          <a:sy n="61" d="100"/>
        </p:scale>
        <p:origin x="-17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en-US" altLang="nl-BE"/>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34" charset="-128"/>
                <a:cs typeface="+mn-cs"/>
              </a:defRPr>
            </a:lvl1pPr>
          </a:lstStyle>
          <a:p>
            <a:pPr>
              <a:defRPr/>
            </a:pPr>
            <a:endParaRPr lang="en-US" altLang="nl-BE"/>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en-US" altLang="nl-BE"/>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CCD5FC4D-C8AA-44F6-AF04-548B84D08CD6}" type="slidenum">
              <a:rPr lang="en-US" altLang="nl-BE"/>
              <a:pPr>
                <a:defRPr/>
              </a:pPr>
              <a:t>‹#›</a:t>
            </a:fld>
            <a:endParaRPr lang="en-US" altLang="nl-BE"/>
          </a:p>
        </p:txBody>
      </p:sp>
    </p:spTree>
    <p:extLst>
      <p:ext uri="{BB962C8B-B14F-4D97-AF65-F5344CB8AC3E}">
        <p14:creationId xmlns:p14="http://schemas.microsoft.com/office/powerpoint/2010/main" val="1136647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en-US" altLang="nl-BE"/>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34" charset="-128"/>
                <a:cs typeface="+mn-cs"/>
              </a:defRPr>
            </a:lvl1pPr>
          </a:lstStyle>
          <a:p>
            <a:pPr>
              <a:defRPr/>
            </a:pPr>
            <a:endParaRPr lang="en-US" altLang="nl-B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altLang="nl-BE" noProof="0" smtClean="0"/>
              <a:t>Klik om de tekststijl van het model te bewerken</a:t>
            </a:r>
          </a:p>
          <a:p>
            <a:pPr lvl="1"/>
            <a:r>
              <a:rPr lang="en-US" altLang="nl-BE" noProof="0" smtClean="0"/>
              <a:t>Tweede niveau</a:t>
            </a:r>
          </a:p>
          <a:p>
            <a:pPr lvl="2"/>
            <a:r>
              <a:rPr lang="en-US" altLang="nl-BE" noProof="0" smtClean="0"/>
              <a:t>Derde niveau</a:t>
            </a:r>
          </a:p>
          <a:p>
            <a:pPr lvl="3"/>
            <a:r>
              <a:rPr lang="en-US" altLang="nl-BE" noProof="0" smtClean="0"/>
              <a:t>Vierde niveau</a:t>
            </a:r>
          </a:p>
          <a:p>
            <a:pPr lvl="4"/>
            <a:r>
              <a:rPr lang="en-US" altLang="nl-BE" noProof="0" smtClean="0"/>
              <a:t>Vijfde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en-US" altLang="nl-B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C233FEFF-6CCB-4DC6-A83F-5E15AE16D447}" type="slidenum">
              <a:rPr lang="en-US" altLang="nl-BE"/>
              <a:pPr>
                <a:defRPr/>
              </a:pPr>
              <a:t>‹#›</a:t>
            </a:fld>
            <a:endParaRPr lang="en-US" altLang="nl-BE"/>
          </a:p>
        </p:txBody>
      </p:sp>
    </p:spTree>
    <p:extLst>
      <p:ext uri="{BB962C8B-B14F-4D97-AF65-F5344CB8AC3E}">
        <p14:creationId xmlns:p14="http://schemas.microsoft.com/office/powerpoint/2010/main" val="1716805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77B6E3-17B7-F148-8179-0C71CFED272C}" type="slidenum">
              <a:rPr lang="en-US" sz="1200">
                <a:solidFill>
                  <a:srgbClr val="000000"/>
                </a:solidFill>
              </a:rPr>
              <a:pPr/>
              <a:t>1</a:t>
            </a:fld>
            <a:endParaRPr lang="en-US" sz="1200">
              <a:solidFill>
                <a:srgbClr val="000000"/>
              </a:solidFill>
            </a:endParaRPr>
          </a:p>
        </p:txBody>
      </p:sp>
      <p:sp>
        <p:nvSpPr>
          <p:cNvPr id="6147"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nl-BE">
              <a:latin typeface="Arial" charset="0"/>
              <a:ea typeface="ＭＳ Ｐゴシック" charset="0"/>
            </a:endParaRPr>
          </a:p>
        </p:txBody>
      </p:sp>
    </p:spTree>
    <p:extLst>
      <p:ext uri="{BB962C8B-B14F-4D97-AF65-F5344CB8AC3E}">
        <p14:creationId xmlns:p14="http://schemas.microsoft.com/office/powerpoint/2010/main" val="317066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10</a:t>
            </a:fld>
            <a:endParaRPr lang="nl-BE"/>
          </a:p>
        </p:txBody>
      </p:sp>
    </p:spTree>
    <p:extLst>
      <p:ext uri="{BB962C8B-B14F-4D97-AF65-F5344CB8AC3E}">
        <p14:creationId xmlns:p14="http://schemas.microsoft.com/office/powerpoint/2010/main" val="86741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11</a:t>
            </a:fld>
            <a:endParaRPr lang="nl-BE"/>
          </a:p>
        </p:txBody>
      </p:sp>
    </p:spTree>
    <p:extLst>
      <p:ext uri="{BB962C8B-B14F-4D97-AF65-F5344CB8AC3E}">
        <p14:creationId xmlns:p14="http://schemas.microsoft.com/office/powerpoint/2010/main" val="56749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12</a:t>
            </a:fld>
            <a:endParaRPr lang="nl-BE"/>
          </a:p>
        </p:txBody>
      </p:sp>
    </p:spTree>
    <p:extLst>
      <p:ext uri="{BB962C8B-B14F-4D97-AF65-F5344CB8AC3E}">
        <p14:creationId xmlns:p14="http://schemas.microsoft.com/office/powerpoint/2010/main" val="347145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13</a:t>
            </a:fld>
            <a:endParaRPr lang="nl-BE"/>
          </a:p>
        </p:txBody>
      </p:sp>
    </p:spTree>
    <p:extLst>
      <p:ext uri="{BB962C8B-B14F-4D97-AF65-F5344CB8AC3E}">
        <p14:creationId xmlns:p14="http://schemas.microsoft.com/office/powerpoint/2010/main" val="369963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14</a:t>
            </a:fld>
            <a:endParaRPr lang="nl-BE"/>
          </a:p>
        </p:txBody>
      </p:sp>
    </p:spTree>
    <p:extLst>
      <p:ext uri="{BB962C8B-B14F-4D97-AF65-F5344CB8AC3E}">
        <p14:creationId xmlns:p14="http://schemas.microsoft.com/office/powerpoint/2010/main" val="262576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15</a:t>
            </a:fld>
            <a:endParaRPr lang="nl-BE"/>
          </a:p>
        </p:txBody>
      </p:sp>
    </p:spTree>
    <p:extLst>
      <p:ext uri="{BB962C8B-B14F-4D97-AF65-F5344CB8AC3E}">
        <p14:creationId xmlns:p14="http://schemas.microsoft.com/office/powerpoint/2010/main" val="1034851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16</a:t>
            </a:fld>
            <a:endParaRPr lang="nl-BE"/>
          </a:p>
        </p:txBody>
      </p:sp>
    </p:spTree>
    <p:extLst>
      <p:ext uri="{BB962C8B-B14F-4D97-AF65-F5344CB8AC3E}">
        <p14:creationId xmlns:p14="http://schemas.microsoft.com/office/powerpoint/2010/main" val="16196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17</a:t>
            </a:fld>
            <a:endParaRPr lang="nl-BE"/>
          </a:p>
        </p:txBody>
      </p:sp>
    </p:spTree>
    <p:extLst>
      <p:ext uri="{BB962C8B-B14F-4D97-AF65-F5344CB8AC3E}">
        <p14:creationId xmlns:p14="http://schemas.microsoft.com/office/powerpoint/2010/main" val="227286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18</a:t>
            </a:fld>
            <a:endParaRPr lang="nl-BE"/>
          </a:p>
        </p:txBody>
      </p:sp>
    </p:spTree>
    <p:extLst>
      <p:ext uri="{BB962C8B-B14F-4D97-AF65-F5344CB8AC3E}">
        <p14:creationId xmlns:p14="http://schemas.microsoft.com/office/powerpoint/2010/main" val="2573214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19</a:t>
            </a:fld>
            <a:endParaRPr lang="nl-BE"/>
          </a:p>
        </p:txBody>
      </p:sp>
    </p:spTree>
    <p:extLst>
      <p:ext uri="{BB962C8B-B14F-4D97-AF65-F5344CB8AC3E}">
        <p14:creationId xmlns:p14="http://schemas.microsoft.com/office/powerpoint/2010/main" val="325949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2</a:t>
            </a:fld>
            <a:endParaRPr lang="nl-BE"/>
          </a:p>
        </p:txBody>
      </p:sp>
    </p:spTree>
    <p:extLst>
      <p:ext uri="{BB962C8B-B14F-4D97-AF65-F5344CB8AC3E}">
        <p14:creationId xmlns:p14="http://schemas.microsoft.com/office/powerpoint/2010/main" val="2225574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20</a:t>
            </a:fld>
            <a:endParaRPr lang="nl-BE"/>
          </a:p>
        </p:txBody>
      </p:sp>
    </p:spTree>
    <p:extLst>
      <p:ext uri="{BB962C8B-B14F-4D97-AF65-F5344CB8AC3E}">
        <p14:creationId xmlns:p14="http://schemas.microsoft.com/office/powerpoint/2010/main" val="204395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21</a:t>
            </a:fld>
            <a:endParaRPr lang="nl-BE"/>
          </a:p>
        </p:txBody>
      </p:sp>
    </p:spTree>
    <p:extLst>
      <p:ext uri="{BB962C8B-B14F-4D97-AF65-F5344CB8AC3E}">
        <p14:creationId xmlns:p14="http://schemas.microsoft.com/office/powerpoint/2010/main" val="184976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3</a:t>
            </a:fld>
            <a:endParaRPr lang="nl-BE"/>
          </a:p>
        </p:txBody>
      </p:sp>
    </p:spTree>
    <p:extLst>
      <p:ext uri="{BB962C8B-B14F-4D97-AF65-F5344CB8AC3E}">
        <p14:creationId xmlns:p14="http://schemas.microsoft.com/office/powerpoint/2010/main" val="53922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4</a:t>
            </a:fld>
            <a:endParaRPr lang="nl-BE"/>
          </a:p>
        </p:txBody>
      </p:sp>
    </p:spTree>
    <p:extLst>
      <p:ext uri="{BB962C8B-B14F-4D97-AF65-F5344CB8AC3E}">
        <p14:creationId xmlns:p14="http://schemas.microsoft.com/office/powerpoint/2010/main" val="190772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5</a:t>
            </a:fld>
            <a:endParaRPr lang="nl-BE"/>
          </a:p>
        </p:txBody>
      </p:sp>
    </p:spTree>
    <p:extLst>
      <p:ext uri="{BB962C8B-B14F-4D97-AF65-F5344CB8AC3E}">
        <p14:creationId xmlns:p14="http://schemas.microsoft.com/office/powerpoint/2010/main" val="378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6</a:t>
            </a:fld>
            <a:endParaRPr lang="nl-BE"/>
          </a:p>
        </p:txBody>
      </p:sp>
    </p:spTree>
    <p:extLst>
      <p:ext uri="{BB962C8B-B14F-4D97-AF65-F5344CB8AC3E}">
        <p14:creationId xmlns:p14="http://schemas.microsoft.com/office/powerpoint/2010/main" val="147882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7</a:t>
            </a:fld>
            <a:endParaRPr lang="nl-BE"/>
          </a:p>
        </p:txBody>
      </p:sp>
    </p:spTree>
    <p:extLst>
      <p:ext uri="{BB962C8B-B14F-4D97-AF65-F5344CB8AC3E}">
        <p14:creationId xmlns:p14="http://schemas.microsoft.com/office/powerpoint/2010/main" val="383741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8</a:t>
            </a:fld>
            <a:endParaRPr lang="nl-BE"/>
          </a:p>
        </p:txBody>
      </p:sp>
    </p:spTree>
    <p:extLst>
      <p:ext uri="{BB962C8B-B14F-4D97-AF65-F5344CB8AC3E}">
        <p14:creationId xmlns:p14="http://schemas.microsoft.com/office/powerpoint/2010/main" val="110548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5D1B289-0ACE-4DA7-A119-52307E06E860}" type="slidenum">
              <a:rPr lang="nl-BE" smtClean="0"/>
              <a:t>9</a:t>
            </a:fld>
            <a:endParaRPr lang="nl-BE"/>
          </a:p>
        </p:txBody>
      </p:sp>
    </p:spTree>
    <p:extLst>
      <p:ext uri="{BB962C8B-B14F-4D97-AF65-F5344CB8AC3E}">
        <p14:creationId xmlns:p14="http://schemas.microsoft.com/office/powerpoint/2010/main" val="1796347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5188"/>
            <a:ext cx="9144000"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rivitsPersynLogo"/>
          <p:cNvPicPr>
            <a:picLocks noChangeAspect="1" noChangeArrowheads="1"/>
          </p:cNvPicPr>
          <p:nvPr/>
        </p:nvPicPr>
        <p:blipFill>
          <a:blip r:embed="rId3">
            <a:lum bright="4000"/>
          </a:blip>
          <a:srcRect/>
          <a:stretch>
            <a:fillRect/>
          </a:stretch>
        </p:blipFill>
        <p:spPr bwMode="auto">
          <a:xfrm>
            <a:off x="2743200" y="115888"/>
            <a:ext cx="3657600" cy="1171575"/>
          </a:xfrm>
          <a:prstGeom prst="rect">
            <a:avLst/>
          </a:prstGeom>
          <a:noFill/>
          <a:ln>
            <a:noFill/>
          </a:ln>
          <a:effectLst>
            <a:outerShdw blurRad="63500" dist="38099" dir="2700000" algn="ctr" rotWithShape="0">
              <a:srgbClr val="000000">
                <a:alpha val="74998"/>
              </a:srgbClr>
            </a:outerShdw>
          </a:effectLst>
          <a:extLst/>
        </p:spPr>
      </p:pic>
      <p:sp>
        <p:nvSpPr>
          <p:cNvPr id="38915" name="Rectangle 3"/>
          <p:cNvSpPr>
            <a:spLocks noGrp="1" noChangeArrowheads="1"/>
          </p:cNvSpPr>
          <p:nvPr>
            <p:ph type="ctrTitle"/>
          </p:nvPr>
        </p:nvSpPr>
        <p:spPr>
          <a:xfrm>
            <a:off x="685800" y="1700808"/>
            <a:ext cx="7772400" cy="864096"/>
          </a:xfrm>
          <a:solidFill>
            <a:schemeClr val="bg1"/>
          </a:solidFill>
          <a:ln>
            <a:noFill/>
          </a:ln>
        </p:spPr>
        <p:txBody>
          <a:bodyPr/>
          <a:lstStyle>
            <a:lvl1pPr>
              <a:defRPr>
                <a:solidFill>
                  <a:srgbClr val="9F1B2B"/>
                </a:solidFill>
              </a:defRPr>
            </a:lvl1pPr>
          </a:lstStyle>
          <a:p>
            <a:pPr lvl="0"/>
            <a:r>
              <a:rPr lang="nl-NL" altLang="nl-BE" noProof="0" smtClean="0"/>
              <a:t>Klik om de stijl te bewerken</a:t>
            </a:r>
            <a:endParaRPr lang="en-US" altLang="nl-BE" noProof="0" dirty="0" smtClean="0"/>
          </a:p>
        </p:txBody>
      </p:sp>
      <p:sp>
        <p:nvSpPr>
          <p:cNvPr id="5" name="Rectangle 6"/>
          <p:cNvSpPr>
            <a:spLocks noGrp="1" noChangeArrowheads="1"/>
          </p:cNvSpPr>
          <p:nvPr>
            <p:ph type="ftr" sz="quarter" idx="10"/>
          </p:nvPr>
        </p:nvSpPr>
        <p:spPr>
          <a:xfrm>
            <a:off x="152400" y="6248400"/>
            <a:ext cx="8839200" cy="457200"/>
          </a:xfrm>
        </p:spPr>
        <p:txBody>
          <a:bodyPr/>
          <a:lstStyle>
            <a:lvl1pPr>
              <a:defRPr>
                <a:solidFill>
                  <a:srgbClr val="6B635D"/>
                </a:solidFill>
                <a:latin typeface="Adobe Garamond Pro" charset="0"/>
                <a:ea typeface="MS PGothic" panose="020B0600070205080204" pitchFamily="34" charset="-128"/>
              </a:defRPr>
            </a:lvl1pPr>
          </a:lstStyle>
          <a:p>
            <a:pPr>
              <a:defRPr/>
            </a:pPr>
            <a:r>
              <a:rPr lang="en-US" altLang="nl-BE"/>
              <a:t>﻿Ezelstraat 25 </a:t>
            </a:r>
            <a:r>
              <a:rPr lang="en-US" altLang="nl-BE" sz="1800">
                <a:solidFill>
                  <a:srgbClr val="9F1B2B"/>
                </a:solidFill>
              </a:rPr>
              <a:t>| </a:t>
            </a:r>
            <a:r>
              <a:rPr lang="en-US" altLang="nl-BE"/>
              <a:t>B-8000 Brugge </a:t>
            </a:r>
            <a:r>
              <a:rPr lang="en-US" altLang="nl-BE" sz="1800">
                <a:solidFill>
                  <a:srgbClr val="9F1B2B"/>
                </a:solidFill>
              </a:rPr>
              <a:t>|</a:t>
            </a:r>
            <a:r>
              <a:rPr lang="en-US" altLang="nl-BE"/>
              <a:t> T +32[0]50 33 82 91 </a:t>
            </a:r>
            <a:r>
              <a:rPr lang="en-US" altLang="nl-BE" sz="1800">
                <a:solidFill>
                  <a:srgbClr val="9F1B2B"/>
                </a:solidFill>
              </a:rPr>
              <a:t>|</a:t>
            </a:r>
            <a:r>
              <a:rPr lang="en-US" altLang="nl-BE"/>
              <a:t> F +32[0]50 47 16 59 </a:t>
            </a:r>
            <a:r>
              <a:rPr lang="en-US" altLang="nl-BE" sz="1800">
                <a:solidFill>
                  <a:srgbClr val="9F1B2B"/>
                </a:solidFill>
              </a:rPr>
              <a:t>| </a:t>
            </a:r>
            <a:r>
              <a:rPr lang="en-US" altLang="nl-BE">
                <a:solidFill>
                  <a:srgbClr val="9F1B2B"/>
                </a:solidFill>
              </a:rPr>
              <a:t>advocaten@crivits-persyn.be</a:t>
            </a:r>
            <a:endParaRPr lang="en-US" altLang="nl-BE"/>
          </a:p>
        </p:txBody>
      </p:sp>
    </p:spTree>
    <p:extLst>
      <p:ext uri="{BB962C8B-B14F-4D97-AF65-F5344CB8AC3E}">
        <p14:creationId xmlns:p14="http://schemas.microsoft.com/office/powerpoint/2010/main" val="30603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6" name="Rectangle 6"/>
          <p:cNvSpPr>
            <a:spLocks noGrp="1" noChangeArrowheads="1"/>
          </p:cNvSpPr>
          <p:nvPr>
            <p:ph type="sldNum" sz="quarter" idx="12"/>
          </p:nvPr>
        </p:nvSpPr>
        <p:spPr>
          <a:ln/>
        </p:spPr>
        <p:txBody>
          <a:bodyPr/>
          <a:lstStyle>
            <a:lvl1pPr>
              <a:defRPr/>
            </a:lvl1pPr>
          </a:lstStyle>
          <a:p>
            <a:pPr>
              <a:defRPr/>
            </a:pPr>
            <a:fld id="{01EA5568-FC2D-4D89-BDDB-EB1E6011D6A1}" type="slidenum">
              <a:rPr lang="en-US" altLang="nl-BE"/>
              <a:pPr>
                <a:defRPr/>
              </a:pPr>
              <a:t>‹#›</a:t>
            </a:fld>
            <a:endParaRPr lang="en-US" altLang="nl-BE"/>
          </a:p>
        </p:txBody>
      </p:sp>
    </p:spTree>
    <p:extLst>
      <p:ext uri="{BB962C8B-B14F-4D97-AF65-F5344CB8AC3E}">
        <p14:creationId xmlns:p14="http://schemas.microsoft.com/office/powerpoint/2010/main" val="333474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1219200"/>
            <a:ext cx="1943100" cy="52578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1219200"/>
            <a:ext cx="5676900" cy="5257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6" name="Rectangle 6"/>
          <p:cNvSpPr>
            <a:spLocks noGrp="1" noChangeArrowheads="1"/>
          </p:cNvSpPr>
          <p:nvPr>
            <p:ph type="sldNum" sz="quarter" idx="12"/>
          </p:nvPr>
        </p:nvSpPr>
        <p:spPr>
          <a:ln/>
        </p:spPr>
        <p:txBody>
          <a:bodyPr/>
          <a:lstStyle>
            <a:lvl1pPr>
              <a:defRPr/>
            </a:lvl1pPr>
          </a:lstStyle>
          <a:p>
            <a:pPr>
              <a:defRPr/>
            </a:pPr>
            <a:fld id="{12FBC596-5B5E-4CAC-A3D9-FAABC7428BFF}" type="slidenum">
              <a:rPr lang="en-US" altLang="nl-BE"/>
              <a:pPr>
                <a:defRPr/>
              </a:pPr>
              <a:t>‹#›</a:t>
            </a:fld>
            <a:endParaRPr lang="en-US" altLang="nl-BE"/>
          </a:p>
        </p:txBody>
      </p:sp>
    </p:spTree>
    <p:extLst>
      <p:ext uri="{BB962C8B-B14F-4D97-AF65-F5344CB8AC3E}">
        <p14:creationId xmlns:p14="http://schemas.microsoft.com/office/powerpoint/2010/main" val="8734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descr="Crivits-Persyn-Gebruiken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9551" y="1126169"/>
            <a:ext cx="8105495" cy="5183151"/>
          </a:xfrm>
          <a:prstGeom prst="rect">
            <a:avLst/>
          </a:prstGeom>
        </p:spPr>
      </p:pic>
      <p:sp>
        <p:nvSpPr>
          <p:cNvPr id="38915" name="Rectangle 3"/>
          <p:cNvSpPr>
            <a:spLocks noGrp="1" noChangeArrowheads="1"/>
          </p:cNvSpPr>
          <p:nvPr>
            <p:ph type="ctrTitle"/>
          </p:nvPr>
        </p:nvSpPr>
        <p:spPr>
          <a:xfrm>
            <a:off x="685800" y="5301208"/>
            <a:ext cx="7772400" cy="648072"/>
          </a:xfrm>
          <a:solidFill>
            <a:schemeClr val="bg1"/>
          </a:solidFill>
          <a:ln>
            <a:noFill/>
          </a:ln>
        </p:spPr>
        <p:txBody>
          <a:bodyPr/>
          <a:lstStyle>
            <a:lvl1pPr>
              <a:defRPr>
                <a:solidFill>
                  <a:srgbClr val="9F1B2B"/>
                </a:solidFill>
              </a:defRPr>
            </a:lvl1pPr>
          </a:lstStyle>
          <a:p>
            <a:pPr lvl="0"/>
            <a:r>
              <a:rPr lang="nl-NL" altLang="nl-BE" noProof="0" smtClean="0"/>
              <a:t>Klik om de stijl te bewerken</a:t>
            </a:r>
            <a:endParaRPr lang="en-US" altLang="nl-BE" noProof="0" dirty="0" smtClean="0"/>
          </a:p>
        </p:txBody>
      </p:sp>
      <p:sp>
        <p:nvSpPr>
          <p:cNvPr id="5" name="Rectangle 6"/>
          <p:cNvSpPr>
            <a:spLocks noGrp="1" noChangeArrowheads="1"/>
          </p:cNvSpPr>
          <p:nvPr>
            <p:ph type="ftr" sz="quarter" idx="10"/>
          </p:nvPr>
        </p:nvSpPr>
        <p:spPr>
          <a:xfrm>
            <a:off x="152400" y="6248400"/>
            <a:ext cx="8839200" cy="457200"/>
          </a:xfrm>
          <a:solidFill>
            <a:schemeClr val="bg1"/>
          </a:solidFill>
        </p:spPr>
        <p:txBody>
          <a:bodyPr/>
          <a:lstStyle>
            <a:lvl1pPr>
              <a:defRPr>
                <a:solidFill>
                  <a:srgbClr val="6B635D"/>
                </a:solidFill>
                <a:latin typeface="Adobe Garamond Pro" pitchFamily="64" charset="0"/>
              </a:defRPr>
            </a:lvl1pPr>
          </a:lstStyle>
          <a:p>
            <a:pPr>
              <a:defRPr/>
            </a:pPr>
            <a:r>
              <a:rPr lang="en-US" altLang="nl-BE" dirty="0"/>
              <a:t>﻿</a:t>
            </a:r>
            <a:r>
              <a:rPr lang="en-US" altLang="nl-BE" dirty="0" err="1"/>
              <a:t>Ezelstraat</a:t>
            </a:r>
            <a:r>
              <a:rPr lang="en-US" altLang="nl-BE" dirty="0"/>
              <a:t> 25 </a:t>
            </a:r>
            <a:r>
              <a:rPr lang="en-US" altLang="nl-BE" sz="1800" dirty="0">
                <a:solidFill>
                  <a:srgbClr val="9F1B2B"/>
                </a:solidFill>
              </a:rPr>
              <a:t>| </a:t>
            </a:r>
            <a:r>
              <a:rPr lang="en-US" altLang="nl-BE" dirty="0"/>
              <a:t>B-8000 </a:t>
            </a:r>
            <a:r>
              <a:rPr lang="en-US" altLang="nl-BE" dirty="0" err="1"/>
              <a:t>Brugge</a:t>
            </a:r>
            <a:r>
              <a:rPr lang="en-US" altLang="nl-BE" dirty="0"/>
              <a:t> </a:t>
            </a:r>
            <a:r>
              <a:rPr lang="en-US" altLang="nl-BE" sz="1800" dirty="0">
                <a:solidFill>
                  <a:srgbClr val="9F1B2B"/>
                </a:solidFill>
              </a:rPr>
              <a:t>|</a:t>
            </a:r>
            <a:r>
              <a:rPr lang="en-US" altLang="nl-BE" dirty="0"/>
              <a:t> T +32[0]50 33 82 91 </a:t>
            </a:r>
            <a:r>
              <a:rPr lang="en-US" altLang="nl-BE" sz="1800" dirty="0">
                <a:solidFill>
                  <a:srgbClr val="9F1B2B"/>
                </a:solidFill>
              </a:rPr>
              <a:t>|</a:t>
            </a:r>
            <a:r>
              <a:rPr lang="en-US" altLang="nl-BE" dirty="0"/>
              <a:t> F +32[0]50 47 16 59 </a:t>
            </a:r>
            <a:r>
              <a:rPr lang="en-US" altLang="nl-BE" sz="1800" dirty="0">
                <a:solidFill>
                  <a:srgbClr val="9F1B2B"/>
                </a:solidFill>
              </a:rPr>
              <a:t>| </a:t>
            </a:r>
            <a:r>
              <a:rPr lang="en-US" altLang="nl-BE" dirty="0" err="1">
                <a:solidFill>
                  <a:srgbClr val="9F1B2B"/>
                </a:solidFill>
              </a:rPr>
              <a:t>advocaten@crivits-persyn.be</a:t>
            </a:r>
            <a:endParaRPr lang="en-US" altLang="nl-BE" dirty="0"/>
          </a:p>
        </p:txBody>
      </p:sp>
      <p:pic>
        <p:nvPicPr>
          <p:cNvPr id="4" name="Picture 8" descr="CrivitsPersynLogo"/>
          <p:cNvPicPr>
            <a:picLocks noChangeAspect="1" noChangeArrowheads="1"/>
          </p:cNvPicPr>
          <p:nvPr/>
        </p:nvPicPr>
        <p:blipFill>
          <a:blip r:embed="rId3" cstate="email">
            <a:lum bright="4000"/>
            <a:extLst>
              <a:ext uri="{28A0092B-C50C-407E-A947-70E740481C1C}">
                <a14:useLocalDpi xmlns:a14="http://schemas.microsoft.com/office/drawing/2010/main" val="0"/>
              </a:ext>
            </a:extLst>
          </a:blip>
          <a:srcRect/>
          <a:stretch>
            <a:fillRect/>
          </a:stretch>
        </p:blipFill>
        <p:spPr bwMode="auto">
          <a:xfrm>
            <a:off x="2743200" y="115888"/>
            <a:ext cx="3657600" cy="11715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51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A7F881-6D24-A349-8D5D-9BADDCE524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49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9BAF17-ACE2-E74F-95A4-B54DFFD03F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85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2286000"/>
            <a:ext cx="3810000" cy="4191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2286000"/>
            <a:ext cx="3810000" cy="4191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8781E8-6131-3246-9824-8C65568012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367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41E0C2-2166-4A47-A7A5-ADDE986E87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35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F6F4D0-B564-3C46-BD72-A1A0AE7E6E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21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F4A13F-9982-6D42-8410-59BE420F7F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59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C62CA8-4529-6245-9BE8-114EB0D5CC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2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6" name="Rectangle 6"/>
          <p:cNvSpPr>
            <a:spLocks noGrp="1" noChangeArrowheads="1"/>
          </p:cNvSpPr>
          <p:nvPr>
            <p:ph type="sldNum" sz="quarter" idx="12"/>
          </p:nvPr>
        </p:nvSpPr>
        <p:spPr>
          <a:ln/>
        </p:spPr>
        <p:txBody>
          <a:bodyPr/>
          <a:lstStyle>
            <a:lvl1pPr>
              <a:defRPr/>
            </a:lvl1pPr>
          </a:lstStyle>
          <a:p>
            <a:pPr>
              <a:defRPr/>
            </a:pPr>
            <a:fld id="{E9B96D57-E3C3-41C2-A444-A7F36976DAE5}" type="slidenum">
              <a:rPr lang="en-US" altLang="nl-BE"/>
              <a:pPr>
                <a:defRPr/>
              </a:pPr>
              <a:t>‹#›</a:t>
            </a:fld>
            <a:endParaRPr lang="en-US" altLang="nl-BE"/>
          </a:p>
        </p:txBody>
      </p:sp>
    </p:spTree>
    <p:extLst>
      <p:ext uri="{BB962C8B-B14F-4D97-AF65-F5344CB8AC3E}">
        <p14:creationId xmlns:p14="http://schemas.microsoft.com/office/powerpoint/2010/main" val="2314957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smtClean="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22E019-C161-3244-93DD-9FCCC183A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060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BCFAD5-6473-A847-A09A-9830A5495C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995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1219200"/>
            <a:ext cx="1943100" cy="52578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1219200"/>
            <a:ext cx="5676900" cy="5257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AF9F5C-B804-FC4B-A0AE-17C9770954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100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6" name="Rectangle 6"/>
          <p:cNvSpPr>
            <a:spLocks noGrp="1" noChangeArrowheads="1"/>
          </p:cNvSpPr>
          <p:nvPr>
            <p:ph type="sldNum" sz="quarter" idx="12"/>
          </p:nvPr>
        </p:nvSpPr>
        <p:spPr>
          <a:ln/>
        </p:spPr>
        <p:txBody>
          <a:bodyPr/>
          <a:lstStyle>
            <a:lvl1pPr>
              <a:defRPr/>
            </a:lvl1pPr>
          </a:lstStyle>
          <a:p>
            <a:pPr>
              <a:defRPr/>
            </a:pPr>
            <a:fld id="{14EC6A01-A0FE-4F52-AC69-95FAA51E1F42}" type="slidenum">
              <a:rPr lang="en-US" altLang="nl-BE"/>
              <a:pPr>
                <a:defRPr/>
              </a:pPr>
              <a:t>‹#›</a:t>
            </a:fld>
            <a:endParaRPr lang="en-US" altLang="nl-BE"/>
          </a:p>
        </p:txBody>
      </p:sp>
    </p:spTree>
    <p:extLst>
      <p:ext uri="{BB962C8B-B14F-4D97-AF65-F5344CB8AC3E}">
        <p14:creationId xmlns:p14="http://schemas.microsoft.com/office/powerpoint/2010/main" val="319516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2286000"/>
            <a:ext cx="3810000" cy="4191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2286000"/>
            <a:ext cx="3810000" cy="4191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7" name="Rectangle 6"/>
          <p:cNvSpPr>
            <a:spLocks noGrp="1" noChangeArrowheads="1"/>
          </p:cNvSpPr>
          <p:nvPr>
            <p:ph type="sldNum" sz="quarter" idx="12"/>
          </p:nvPr>
        </p:nvSpPr>
        <p:spPr>
          <a:ln/>
        </p:spPr>
        <p:txBody>
          <a:bodyPr/>
          <a:lstStyle>
            <a:lvl1pPr>
              <a:defRPr/>
            </a:lvl1pPr>
          </a:lstStyle>
          <a:p>
            <a:pPr>
              <a:defRPr/>
            </a:pPr>
            <a:fld id="{968A5D44-D7B3-418E-9FD2-D97EC77DE9D6}" type="slidenum">
              <a:rPr lang="en-US" altLang="nl-BE"/>
              <a:pPr>
                <a:defRPr/>
              </a:pPr>
              <a:t>‹#›</a:t>
            </a:fld>
            <a:endParaRPr lang="en-US" altLang="nl-BE"/>
          </a:p>
        </p:txBody>
      </p:sp>
    </p:spTree>
    <p:extLst>
      <p:ext uri="{BB962C8B-B14F-4D97-AF65-F5344CB8AC3E}">
        <p14:creationId xmlns:p14="http://schemas.microsoft.com/office/powerpoint/2010/main" val="122589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9" name="Rectangle 6"/>
          <p:cNvSpPr>
            <a:spLocks noGrp="1" noChangeArrowheads="1"/>
          </p:cNvSpPr>
          <p:nvPr>
            <p:ph type="sldNum" sz="quarter" idx="12"/>
          </p:nvPr>
        </p:nvSpPr>
        <p:spPr>
          <a:ln/>
        </p:spPr>
        <p:txBody>
          <a:bodyPr/>
          <a:lstStyle>
            <a:lvl1pPr>
              <a:defRPr/>
            </a:lvl1pPr>
          </a:lstStyle>
          <a:p>
            <a:pPr>
              <a:defRPr/>
            </a:pPr>
            <a:fld id="{08888F10-B843-4D26-8E43-4F95B5E4B080}" type="slidenum">
              <a:rPr lang="en-US" altLang="nl-BE"/>
              <a:pPr>
                <a:defRPr/>
              </a:pPr>
              <a:t>‹#›</a:t>
            </a:fld>
            <a:endParaRPr lang="en-US" altLang="nl-BE"/>
          </a:p>
        </p:txBody>
      </p:sp>
    </p:spTree>
    <p:extLst>
      <p:ext uri="{BB962C8B-B14F-4D97-AF65-F5344CB8AC3E}">
        <p14:creationId xmlns:p14="http://schemas.microsoft.com/office/powerpoint/2010/main" val="390387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5" name="Rectangle 6"/>
          <p:cNvSpPr>
            <a:spLocks noGrp="1" noChangeArrowheads="1"/>
          </p:cNvSpPr>
          <p:nvPr>
            <p:ph type="sldNum" sz="quarter" idx="12"/>
          </p:nvPr>
        </p:nvSpPr>
        <p:spPr>
          <a:ln/>
        </p:spPr>
        <p:txBody>
          <a:bodyPr/>
          <a:lstStyle>
            <a:lvl1pPr>
              <a:defRPr/>
            </a:lvl1pPr>
          </a:lstStyle>
          <a:p>
            <a:pPr>
              <a:defRPr/>
            </a:pPr>
            <a:fld id="{A0DD4845-5609-4361-AC7F-DE0D5229A2F9}" type="slidenum">
              <a:rPr lang="en-US" altLang="nl-BE"/>
              <a:pPr>
                <a:defRPr/>
              </a:pPr>
              <a:t>‹#›</a:t>
            </a:fld>
            <a:endParaRPr lang="en-US" altLang="nl-BE"/>
          </a:p>
        </p:txBody>
      </p:sp>
    </p:spTree>
    <p:extLst>
      <p:ext uri="{BB962C8B-B14F-4D97-AF65-F5344CB8AC3E}">
        <p14:creationId xmlns:p14="http://schemas.microsoft.com/office/powerpoint/2010/main" val="287220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4" name="Rectangle 6"/>
          <p:cNvSpPr>
            <a:spLocks noGrp="1" noChangeArrowheads="1"/>
          </p:cNvSpPr>
          <p:nvPr>
            <p:ph type="sldNum" sz="quarter" idx="12"/>
          </p:nvPr>
        </p:nvSpPr>
        <p:spPr>
          <a:ln/>
        </p:spPr>
        <p:txBody>
          <a:bodyPr/>
          <a:lstStyle>
            <a:lvl1pPr>
              <a:defRPr/>
            </a:lvl1pPr>
          </a:lstStyle>
          <a:p>
            <a:pPr>
              <a:defRPr/>
            </a:pPr>
            <a:fld id="{686C1B4D-909A-4A25-8821-F52EF6BA8BF4}" type="slidenum">
              <a:rPr lang="en-US" altLang="nl-BE"/>
              <a:pPr>
                <a:defRPr/>
              </a:pPr>
              <a:t>‹#›</a:t>
            </a:fld>
            <a:endParaRPr lang="en-US" altLang="nl-BE"/>
          </a:p>
        </p:txBody>
      </p:sp>
    </p:spTree>
    <p:extLst>
      <p:ext uri="{BB962C8B-B14F-4D97-AF65-F5344CB8AC3E}">
        <p14:creationId xmlns:p14="http://schemas.microsoft.com/office/powerpoint/2010/main" val="231741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7" name="Rectangle 6"/>
          <p:cNvSpPr>
            <a:spLocks noGrp="1" noChangeArrowheads="1"/>
          </p:cNvSpPr>
          <p:nvPr>
            <p:ph type="sldNum" sz="quarter" idx="12"/>
          </p:nvPr>
        </p:nvSpPr>
        <p:spPr>
          <a:ln/>
        </p:spPr>
        <p:txBody>
          <a:bodyPr/>
          <a:lstStyle>
            <a:lvl1pPr>
              <a:defRPr/>
            </a:lvl1pPr>
          </a:lstStyle>
          <a:p>
            <a:pPr>
              <a:defRPr/>
            </a:pPr>
            <a:fld id="{BBB7B744-9815-423B-94AD-4F9D6B7011C1}" type="slidenum">
              <a:rPr lang="en-US" altLang="nl-BE"/>
              <a:pPr>
                <a:defRPr/>
              </a:pPr>
              <a:t>‹#›</a:t>
            </a:fld>
            <a:endParaRPr lang="en-US" altLang="nl-BE"/>
          </a:p>
        </p:txBody>
      </p:sp>
    </p:spTree>
    <p:extLst>
      <p:ext uri="{BB962C8B-B14F-4D97-AF65-F5344CB8AC3E}">
        <p14:creationId xmlns:p14="http://schemas.microsoft.com/office/powerpoint/2010/main" val="71053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smtClean="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BE"/>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nl-BE"/>
              <a:t>﻿Ezelstraat 25 | B-8000 Brugge | T +32[0]50 33 82 91 | F +32[0]50 47 16 59 | advocaten@crivits-persyn.be</a:t>
            </a:r>
          </a:p>
        </p:txBody>
      </p:sp>
      <p:sp>
        <p:nvSpPr>
          <p:cNvPr id="7" name="Rectangle 6"/>
          <p:cNvSpPr>
            <a:spLocks noGrp="1" noChangeArrowheads="1"/>
          </p:cNvSpPr>
          <p:nvPr>
            <p:ph type="sldNum" sz="quarter" idx="12"/>
          </p:nvPr>
        </p:nvSpPr>
        <p:spPr>
          <a:ln/>
        </p:spPr>
        <p:txBody>
          <a:bodyPr/>
          <a:lstStyle>
            <a:lvl1pPr>
              <a:defRPr/>
            </a:lvl1pPr>
          </a:lstStyle>
          <a:p>
            <a:pPr>
              <a:defRPr/>
            </a:pPr>
            <a:fld id="{3F2AF751-4734-4F41-A8DC-34A3141C4CE0}" type="slidenum">
              <a:rPr lang="en-US" altLang="nl-BE"/>
              <a:pPr>
                <a:defRPr/>
              </a:pPr>
              <a:t>‹#›</a:t>
            </a:fld>
            <a:endParaRPr lang="en-US" altLang="nl-BE"/>
          </a:p>
        </p:txBody>
      </p:sp>
    </p:spTree>
    <p:extLst>
      <p:ext uri="{BB962C8B-B14F-4D97-AF65-F5344CB8AC3E}">
        <p14:creationId xmlns:p14="http://schemas.microsoft.com/office/powerpoint/2010/main" val="316344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92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smtClean="0"/>
              <a:t>Titelstijl van model bewerken</a:t>
            </a:r>
          </a:p>
        </p:txBody>
      </p:sp>
      <p:sp>
        <p:nvSpPr>
          <p:cNvPr id="1027" name="Rectangle 3"/>
          <p:cNvSpPr>
            <a:spLocks noGrp="1" noChangeArrowheads="1"/>
          </p:cNvSpPr>
          <p:nvPr>
            <p:ph type="body" idx="1"/>
          </p:nvPr>
        </p:nvSpPr>
        <p:spPr bwMode="auto">
          <a:xfrm>
            <a:off x="685800" y="2286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smtClean="0"/>
              <a:t>Klik om de tekststijl van het model te bewerken</a:t>
            </a:r>
          </a:p>
          <a:p>
            <a:pPr lvl="1"/>
            <a:r>
              <a:rPr lang="en-US" altLang="nl-BE" smtClean="0"/>
              <a:t>Tweede niveau</a:t>
            </a:r>
          </a:p>
          <a:p>
            <a:pPr lvl="2"/>
            <a:r>
              <a:rPr lang="en-US" altLang="nl-BE" smtClean="0"/>
              <a:t>Derde niveau</a:t>
            </a:r>
          </a:p>
          <a:p>
            <a:pPr lvl="3"/>
            <a:r>
              <a:rPr lang="en-US" altLang="nl-BE" smtClean="0"/>
              <a:t>Vierde niveau</a:t>
            </a:r>
          </a:p>
          <a:p>
            <a:pPr lvl="4"/>
            <a:r>
              <a:rPr lang="en-US" altLang="nl-BE" smtClean="0"/>
              <a:t>Vijfde niveau</a:t>
            </a:r>
          </a:p>
        </p:txBody>
      </p:sp>
      <p:sp>
        <p:nvSpPr>
          <p:cNvPr id="2" name="Rectangle 4"/>
          <p:cNvSpPr>
            <a:spLocks noGrp="1" noChangeArrowheads="1"/>
          </p:cNvSpPr>
          <p:nvPr>
            <p:ph type="dt" sz="half" idx="2"/>
          </p:nvPr>
        </p:nvSpPr>
        <p:spPr bwMode="auto">
          <a:xfrm>
            <a:off x="685800" y="6553200"/>
            <a:ext cx="1905000" cy="2286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ea typeface="ＭＳ Ｐゴシック" panose="020B0600070205080204" pitchFamily="34" charset="-128"/>
                <a:cs typeface="+mn-cs"/>
              </a:defRPr>
            </a:lvl1pPr>
          </a:lstStyle>
          <a:p>
            <a:pPr>
              <a:defRPr/>
            </a:pPr>
            <a:endParaRPr lang="en-US" altLang="nl-BE"/>
          </a:p>
        </p:txBody>
      </p:sp>
      <p:sp>
        <p:nvSpPr>
          <p:cNvPr id="1029" name="Rectangle 5"/>
          <p:cNvSpPr>
            <a:spLocks noGrp="1" noChangeArrowheads="1"/>
          </p:cNvSpPr>
          <p:nvPr>
            <p:ph type="ftr" sz="quarter" idx="3"/>
          </p:nvPr>
        </p:nvSpPr>
        <p:spPr bwMode="auto">
          <a:xfrm>
            <a:off x="3124200" y="6553200"/>
            <a:ext cx="2895600" cy="2286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ea typeface="ＭＳ Ｐゴシック" panose="020B0600070205080204" pitchFamily="34" charset="-128"/>
                <a:cs typeface="+mn-cs"/>
              </a:defRPr>
            </a:lvl1pPr>
          </a:lstStyle>
          <a:p>
            <a:pPr>
              <a:defRPr/>
            </a:pPr>
            <a:r>
              <a:rPr lang="en-US" altLang="nl-BE"/>
              <a:t>﻿Ezelstraat 25 | B-8000 Brugge | T +32[0]50 33 82 91 | F +32[0]50 47 16 59 | advocaten@crivits-persyn.be</a:t>
            </a:r>
          </a:p>
        </p:txBody>
      </p:sp>
      <p:sp>
        <p:nvSpPr>
          <p:cNvPr id="1030" name="Rectangle 6"/>
          <p:cNvSpPr>
            <a:spLocks noGrp="1" noChangeArrowheads="1"/>
          </p:cNvSpPr>
          <p:nvPr>
            <p:ph type="sldNum" sz="quarter" idx="4"/>
          </p:nvPr>
        </p:nvSpPr>
        <p:spPr bwMode="auto">
          <a:xfrm>
            <a:off x="6553200" y="6553200"/>
            <a:ext cx="1905000" cy="2286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RotisSansSerif" pitchFamily="64" charset="0"/>
              </a:defRPr>
            </a:lvl1pPr>
          </a:lstStyle>
          <a:p>
            <a:pPr>
              <a:defRPr/>
            </a:pPr>
            <a:fld id="{307A02D1-C40E-4AA6-B27C-E4B5569EDF4A}" type="slidenum">
              <a:rPr lang="en-US" altLang="nl-BE"/>
              <a:pPr>
                <a:defRPr/>
              </a:pPr>
              <a:t>‹#›</a:t>
            </a:fld>
            <a:endParaRPr lang="en-US" altLang="nl-BE"/>
          </a:p>
        </p:txBody>
      </p:sp>
      <p:pic>
        <p:nvPicPr>
          <p:cNvPr id="1031" name="Picture 7" descr="CrivitsPersynLogo"/>
          <p:cNvPicPr>
            <a:picLocks noChangeAspect="1" noChangeArrowheads="1"/>
          </p:cNvPicPr>
          <p:nvPr/>
        </p:nvPicPr>
        <p:blipFill>
          <a:blip r:embed="rId13">
            <a:lum bright="4000"/>
            <a:extLst>
              <a:ext uri="{28A0092B-C50C-407E-A947-70E740481C1C}">
                <a14:useLocalDpi xmlns:a14="http://schemas.microsoft.com/office/drawing/2010/main" val="0"/>
              </a:ext>
            </a:extLst>
          </a:blip>
          <a:srcRect/>
          <a:stretch>
            <a:fillRect/>
          </a:stretch>
        </p:blipFill>
        <p:spPr bwMode="auto">
          <a:xfrm>
            <a:off x="3505200" y="260350"/>
            <a:ext cx="2133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685800" y="2133600"/>
            <a:ext cx="7772400" cy="0"/>
          </a:xfrm>
          <a:prstGeom prst="line">
            <a:avLst/>
          </a:prstGeom>
          <a:noFill/>
          <a:ln w="9525">
            <a:solidFill>
              <a:srgbClr val="3D3D3D"/>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033" name="Line 12"/>
          <p:cNvSpPr>
            <a:spLocks noChangeShapeType="1"/>
          </p:cNvSpPr>
          <p:nvPr/>
        </p:nvSpPr>
        <p:spPr bwMode="auto">
          <a:xfrm>
            <a:off x="685800" y="6400800"/>
            <a:ext cx="7772400" cy="0"/>
          </a:xfrm>
          <a:prstGeom prst="line">
            <a:avLst/>
          </a:prstGeom>
          <a:noFill/>
          <a:ln w="9525">
            <a:solidFill>
              <a:srgbClr val="3D3D3D"/>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eaLnBrk="1" fontAlgn="base" hangingPunct="1">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latin typeface="RotisSansSerif Bold" pitchFamily="64"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latin typeface="RotisSansSerif Bold" pitchFamily="64"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latin typeface="RotisSansSerif Bold" pitchFamily="64"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latin typeface="RotisSansSerif Bold" pitchFamily="6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6pPr>
      <a:lvl7pPr marL="9144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7pPr>
      <a:lvl8pPr marL="13716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8pPr>
      <a:lvl9pPr marL="18288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har char="¬"/>
        <a:defRPr sz="2800" kern="1200">
          <a:solidFill>
            <a:srgbClr val="9F1B2B"/>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2800" kern="1200">
          <a:solidFill>
            <a:schemeClr val="tx1"/>
          </a:solidFill>
          <a:latin typeface="RotisSansSerif" pitchFamily="64" charset="0"/>
          <a:ea typeface="MS PGothic" panose="020B0600070205080204" pitchFamily="34" charset="-128"/>
          <a:cs typeface="+mn-cs"/>
        </a:defRPr>
      </a:lvl2pPr>
      <a:lvl3pPr marL="1143000" indent="-228600" algn="l" rtl="0" eaLnBrk="1" fontAlgn="base" hangingPunct="1">
        <a:spcBef>
          <a:spcPct val="20000"/>
        </a:spcBef>
        <a:spcAft>
          <a:spcPct val="0"/>
        </a:spcAft>
        <a:buChar char="¬"/>
        <a:defRPr sz="2400" kern="1200">
          <a:solidFill>
            <a:schemeClr val="tx1"/>
          </a:solidFill>
          <a:latin typeface="RotisSansSerif" pitchFamily="64" charset="0"/>
          <a:ea typeface="MS PGothic" panose="020B0600070205080204" pitchFamily="34" charset="-128"/>
          <a:cs typeface="+mn-cs"/>
        </a:defRPr>
      </a:lvl3pPr>
      <a:lvl4pPr marL="1600200" indent="-228600" algn="l" rtl="0" eaLnBrk="1" fontAlgn="base" hangingPunct="1">
        <a:spcBef>
          <a:spcPct val="20000"/>
        </a:spcBef>
        <a:spcAft>
          <a:spcPct val="0"/>
        </a:spcAft>
        <a:buChar char="¬"/>
        <a:defRPr sz="2000" kern="1200">
          <a:solidFill>
            <a:schemeClr val="tx1"/>
          </a:solidFill>
          <a:latin typeface="RotisSansSerif" pitchFamily="64" charset="0"/>
          <a:ea typeface="MS PGothic" panose="020B0600070205080204" pitchFamily="34" charset="-128"/>
          <a:cs typeface="+mn-cs"/>
        </a:defRPr>
      </a:lvl4pPr>
      <a:lvl5pPr marL="2057400" indent="-228600" algn="l" rtl="0" eaLnBrk="1" fontAlgn="base" hangingPunct="1">
        <a:spcBef>
          <a:spcPct val="20000"/>
        </a:spcBef>
        <a:spcAft>
          <a:spcPct val="0"/>
        </a:spcAft>
        <a:buChar char="¬"/>
        <a:defRPr sz="2000" kern="1200">
          <a:solidFill>
            <a:schemeClr val="tx1"/>
          </a:solidFill>
          <a:latin typeface="RotisSansSerif" pitchFamily="64"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92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Titelstijl van model bewerken</a:t>
            </a:r>
          </a:p>
        </p:txBody>
      </p:sp>
      <p:sp>
        <p:nvSpPr>
          <p:cNvPr id="1027" name="Rectangle 3"/>
          <p:cNvSpPr>
            <a:spLocks noGrp="1" noChangeArrowheads="1"/>
          </p:cNvSpPr>
          <p:nvPr>
            <p:ph type="body" idx="1"/>
          </p:nvPr>
        </p:nvSpPr>
        <p:spPr bwMode="auto">
          <a:xfrm>
            <a:off x="685800" y="2286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2" name="Rectangle 4"/>
          <p:cNvSpPr>
            <a:spLocks noGrp="1" noChangeArrowheads="1"/>
          </p:cNvSpPr>
          <p:nvPr>
            <p:ph type="dt" sz="half" idx="2"/>
          </p:nvPr>
        </p:nvSpPr>
        <p:spPr bwMode="auto">
          <a:xfrm>
            <a:off x="685800" y="65532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ea typeface="ＭＳ Ｐゴシック" panose="020B0600070205080204" pitchFamily="34" charset="-128"/>
                <a:cs typeface="+mn-cs"/>
              </a:defRPr>
            </a:lvl1pPr>
          </a:lstStyle>
          <a:p>
            <a:pPr>
              <a:defRPr/>
            </a:pPr>
            <a:endParaRPr lang="en-US" altLang="nl-BE">
              <a:solidFill>
                <a:srgbClr val="000000"/>
              </a:solidFill>
            </a:endParaRPr>
          </a:p>
        </p:txBody>
      </p:sp>
      <p:sp>
        <p:nvSpPr>
          <p:cNvPr id="1029" name="Rectangle 5"/>
          <p:cNvSpPr>
            <a:spLocks noGrp="1" noChangeArrowheads="1"/>
          </p:cNvSpPr>
          <p:nvPr>
            <p:ph type="ftr" sz="quarter" idx="3"/>
          </p:nvPr>
        </p:nvSpPr>
        <p:spPr bwMode="auto">
          <a:xfrm>
            <a:off x="3124200" y="65532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ea typeface="ＭＳ Ｐゴシック" panose="020B0600070205080204" pitchFamily="34" charset="-128"/>
                <a:cs typeface="+mn-cs"/>
              </a:defRPr>
            </a:lvl1pPr>
          </a:lstStyle>
          <a:p>
            <a:pPr>
              <a:defRPr/>
            </a:pPr>
            <a:endParaRPr lang="en-US" altLang="nl-BE">
              <a:solidFill>
                <a:srgbClr val="000000"/>
              </a:solidFill>
            </a:endParaRPr>
          </a:p>
        </p:txBody>
      </p:sp>
      <p:sp>
        <p:nvSpPr>
          <p:cNvPr id="1030" name="Rectangle 6"/>
          <p:cNvSpPr>
            <a:spLocks noGrp="1" noChangeArrowheads="1"/>
          </p:cNvSpPr>
          <p:nvPr>
            <p:ph type="sldNum" sz="quarter" idx="4"/>
          </p:nvPr>
        </p:nvSpPr>
        <p:spPr bwMode="auto">
          <a:xfrm>
            <a:off x="6553200" y="65532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RotisSansSerif" charset="0"/>
              </a:defRPr>
            </a:lvl1pPr>
          </a:lstStyle>
          <a:p>
            <a:pPr>
              <a:defRPr/>
            </a:pPr>
            <a:fld id="{55C982AF-CD03-BA46-94EE-76930F8A52CD}" type="slidenum">
              <a:rPr lang="en-US">
                <a:solidFill>
                  <a:srgbClr val="000000"/>
                </a:solidFill>
                <a:ea typeface="ＭＳ Ｐゴシック" charset="0"/>
              </a:rPr>
              <a:pPr>
                <a:defRPr/>
              </a:pPr>
              <a:t>‹#›</a:t>
            </a:fld>
            <a:endParaRPr lang="en-US">
              <a:solidFill>
                <a:srgbClr val="000000"/>
              </a:solidFill>
              <a:ea typeface="ＭＳ Ｐゴシック" charset="0"/>
            </a:endParaRPr>
          </a:p>
        </p:txBody>
      </p:sp>
      <p:pic>
        <p:nvPicPr>
          <p:cNvPr id="1031" name="Picture 7" descr="CrivitsPersynLogo"/>
          <p:cNvPicPr>
            <a:picLocks noChangeAspect="1" noChangeArrowheads="1"/>
          </p:cNvPicPr>
          <p:nvPr/>
        </p:nvPicPr>
        <p:blipFill>
          <a:blip r:embed="rId13" cstate="email">
            <a:lum bright="4000"/>
            <a:extLst>
              <a:ext uri="{28A0092B-C50C-407E-A947-70E740481C1C}">
                <a14:useLocalDpi xmlns:a14="http://schemas.microsoft.com/office/drawing/2010/main" val="0"/>
              </a:ext>
            </a:extLst>
          </a:blip>
          <a:srcRect/>
          <a:stretch>
            <a:fillRect/>
          </a:stretch>
        </p:blipFill>
        <p:spPr bwMode="auto">
          <a:xfrm>
            <a:off x="3505200" y="260350"/>
            <a:ext cx="2133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685800" y="2133600"/>
            <a:ext cx="7772400" cy="0"/>
          </a:xfrm>
          <a:prstGeom prst="line">
            <a:avLst/>
          </a:prstGeom>
          <a:noFill/>
          <a:ln w="9525">
            <a:solidFill>
              <a:srgbClr val="3D3D3D"/>
            </a:solidFill>
            <a:round/>
            <a:headEnd/>
            <a:tailEnd/>
          </a:ln>
          <a:extLst>
            <a:ext uri="{909E8E84-426E-40DD-AFC4-6F175D3DCCD1}">
              <a14:hiddenFill xmlns:a14="http://schemas.microsoft.com/office/drawing/2010/main">
                <a:noFill/>
              </a14:hiddenFill>
            </a:ext>
          </a:extLst>
        </p:spPr>
        <p:txBody>
          <a:bodyPr wrap="none" anchor="ctr"/>
          <a:lstStyle/>
          <a:p>
            <a:endParaRPr lang="nl-NL">
              <a:solidFill>
                <a:srgbClr val="000000"/>
              </a:solidFill>
              <a:latin typeface="Arial" charset="0"/>
              <a:ea typeface="ＭＳ Ｐゴシック" charset="0"/>
            </a:endParaRPr>
          </a:p>
        </p:txBody>
      </p:sp>
      <p:sp>
        <p:nvSpPr>
          <p:cNvPr id="1033" name="Line 12"/>
          <p:cNvSpPr>
            <a:spLocks noChangeShapeType="1"/>
          </p:cNvSpPr>
          <p:nvPr/>
        </p:nvSpPr>
        <p:spPr bwMode="auto">
          <a:xfrm>
            <a:off x="685800" y="6400800"/>
            <a:ext cx="7772400" cy="0"/>
          </a:xfrm>
          <a:prstGeom prst="line">
            <a:avLst/>
          </a:prstGeom>
          <a:noFill/>
          <a:ln w="9525">
            <a:solidFill>
              <a:srgbClr val="3D3D3D"/>
            </a:solidFill>
            <a:round/>
            <a:headEnd/>
            <a:tailEnd/>
          </a:ln>
          <a:extLst>
            <a:ext uri="{909E8E84-426E-40DD-AFC4-6F175D3DCCD1}">
              <a14:hiddenFill xmlns:a14="http://schemas.microsoft.com/office/drawing/2010/main">
                <a:noFill/>
              </a14:hiddenFill>
            </a:ext>
          </a:extLst>
        </p:spPr>
        <p:txBody>
          <a:bodyPr wrap="none" anchor="ctr"/>
          <a:lstStyle/>
          <a:p>
            <a:endParaRPr lang="nl-NL">
              <a:solidFill>
                <a:srgbClr val="000000"/>
              </a:solidFill>
              <a:latin typeface="Arial" charset="0"/>
              <a:ea typeface="ＭＳ Ｐゴシック" charset="0"/>
            </a:endParaRPr>
          </a:p>
        </p:txBody>
      </p:sp>
    </p:spTree>
    <p:extLst>
      <p:ext uri="{BB962C8B-B14F-4D97-AF65-F5344CB8AC3E}">
        <p14:creationId xmlns:p14="http://schemas.microsoft.com/office/powerpoint/2010/main" val="37807001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000" kern="1200">
          <a:solidFill>
            <a:schemeClr val="tx2"/>
          </a:solidFill>
          <a:latin typeface="+mj-lt"/>
          <a:ea typeface="+mj-ea"/>
          <a:cs typeface="ＭＳ Ｐゴシック" charset="0"/>
        </a:defRPr>
      </a:lvl1pPr>
      <a:lvl2pPr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6pPr>
      <a:lvl7pPr marL="9144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7pPr>
      <a:lvl8pPr marL="13716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8pPr>
      <a:lvl9pPr marL="1828800" algn="ctr" rtl="0" eaLnBrk="1" fontAlgn="base" hangingPunct="1">
        <a:spcBef>
          <a:spcPct val="0"/>
        </a:spcBef>
        <a:spcAft>
          <a:spcPct val="0"/>
        </a:spcAft>
        <a:defRPr sz="4000">
          <a:solidFill>
            <a:schemeClr val="tx2"/>
          </a:solidFill>
          <a:latin typeface="RotisSansSerif Bold" pitchFamily="6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har char="¬"/>
        <a:defRPr sz="2800" kern="1200">
          <a:solidFill>
            <a:srgbClr val="9F1B2B"/>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kern="1200">
          <a:solidFill>
            <a:schemeClr val="tx1"/>
          </a:solidFill>
          <a:latin typeface="RotisSansSerif" pitchFamily="64"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RotisSansSerif" pitchFamily="6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RotisSansSerif" pitchFamily="6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RotisSansSerif" pitchFamily="6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ftr" sz="quarter" idx="10"/>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err="1" smtClean="0">
                <a:solidFill>
                  <a:srgbClr val="6B635D"/>
                </a:solidFill>
                <a:latin typeface="Adobe Garamond Pro" charset="0"/>
              </a:rPr>
              <a:t>Ezelstraat</a:t>
            </a:r>
            <a:r>
              <a:rPr lang="en-US" sz="1400" smtClean="0">
                <a:solidFill>
                  <a:srgbClr val="6B635D"/>
                </a:solidFill>
                <a:latin typeface="Adobe Garamond Pro" charset="0"/>
              </a:rPr>
              <a:t> 25 </a:t>
            </a:r>
            <a:r>
              <a:rPr lang="en-US" sz="1800" dirty="0">
                <a:solidFill>
                  <a:srgbClr val="9F1B2B"/>
                </a:solidFill>
                <a:latin typeface="Adobe Garamond Pro" charset="0"/>
              </a:rPr>
              <a:t>| </a:t>
            </a:r>
            <a:r>
              <a:rPr lang="en-US" sz="1400" dirty="0">
                <a:solidFill>
                  <a:srgbClr val="6B635D"/>
                </a:solidFill>
                <a:latin typeface="Adobe Garamond Pro" charset="0"/>
              </a:rPr>
              <a:t>B-8000 Brugge </a:t>
            </a:r>
            <a:r>
              <a:rPr lang="en-US" sz="1800" dirty="0">
                <a:solidFill>
                  <a:srgbClr val="9F1B2B"/>
                </a:solidFill>
                <a:latin typeface="Adobe Garamond Pro" charset="0"/>
              </a:rPr>
              <a:t>|</a:t>
            </a:r>
            <a:r>
              <a:rPr lang="en-US" sz="1400" dirty="0">
                <a:solidFill>
                  <a:srgbClr val="6B635D"/>
                </a:solidFill>
                <a:latin typeface="Adobe Garamond Pro" charset="0"/>
              </a:rPr>
              <a:t> T +32[0]50 33 82 91 </a:t>
            </a:r>
            <a:r>
              <a:rPr lang="en-US" sz="1800" dirty="0">
                <a:solidFill>
                  <a:srgbClr val="9F1B2B"/>
                </a:solidFill>
                <a:latin typeface="Adobe Garamond Pro" charset="0"/>
              </a:rPr>
              <a:t>|</a:t>
            </a:r>
            <a:r>
              <a:rPr lang="en-US" sz="1400" dirty="0">
                <a:solidFill>
                  <a:srgbClr val="6B635D"/>
                </a:solidFill>
                <a:latin typeface="Adobe Garamond Pro" charset="0"/>
              </a:rPr>
              <a:t> F +32[0]50 47 16 59 </a:t>
            </a:r>
            <a:r>
              <a:rPr lang="en-US" sz="1800" dirty="0">
                <a:solidFill>
                  <a:srgbClr val="9F1B2B"/>
                </a:solidFill>
                <a:latin typeface="Adobe Garamond Pro" charset="0"/>
              </a:rPr>
              <a:t>| </a:t>
            </a:r>
            <a:r>
              <a:rPr lang="en-US" sz="1400" dirty="0">
                <a:solidFill>
                  <a:srgbClr val="9F1B2B"/>
                </a:solidFill>
                <a:latin typeface="Adobe Garamond Pro" charset="0"/>
              </a:rPr>
              <a:t>advocaten@crivits-persyn.be</a:t>
            </a:r>
            <a:endParaRPr lang="en-US" sz="1400" dirty="0">
              <a:solidFill>
                <a:srgbClr val="6B635D"/>
              </a:solidFill>
              <a:latin typeface="Adobe Garamond Pro" charset="0"/>
            </a:endParaRPr>
          </a:p>
        </p:txBody>
      </p:sp>
      <p:sp>
        <p:nvSpPr>
          <p:cNvPr id="15362" name="Rectangle 2"/>
          <p:cNvSpPr>
            <a:spLocks noGrp="1" noChangeArrowheads="1"/>
          </p:cNvSpPr>
          <p:nvPr>
            <p:ph type="ctrTitle"/>
          </p:nvPr>
        </p:nvSpPr>
        <p:spPr>
          <a:xfrm>
            <a:off x="685800" y="4725144"/>
            <a:ext cx="7772400" cy="1523255"/>
          </a:xfrm>
        </p:spPr>
        <p:txBody>
          <a:bodyPr/>
          <a:lstStyle/>
          <a:p>
            <a:r>
              <a:rPr lang="nl-NL" sz="1600" dirty="0">
                <a:latin typeface="RotisSansSerif Bold" charset="0"/>
                <a:ea typeface="ＭＳ Ｐゴシック" charset="0"/>
              </a:rPr>
              <a:t>De burgerrechtelijke immuniteit van de werkgever, lasthebbers en </a:t>
            </a:r>
            <a:r>
              <a:rPr lang="nl-NL" sz="1600" dirty="0" err="1" smtClean="0">
                <a:latin typeface="RotisSansSerif Bold" charset="0"/>
                <a:ea typeface="ＭＳ Ｐゴシック" charset="0"/>
              </a:rPr>
              <a:t>aangestelden</a:t>
            </a:r>
            <a:r>
              <a:rPr lang="nl-NL" sz="1600" dirty="0" smtClean="0">
                <a:latin typeface="RotisSansSerif Bold" charset="0"/>
                <a:ea typeface="ＭＳ Ｐゴシック" charset="0"/>
              </a:rPr>
              <a:t/>
            </a:r>
            <a:br>
              <a:rPr lang="nl-NL" sz="1600" dirty="0" smtClean="0">
                <a:latin typeface="RotisSansSerif Bold" charset="0"/>
                <a:ea typeface="ＭＳ Ｐゴシック" charset="0"/>
              </a:rPr>
            </a:br>
            <a:r>
              <a:rPr lang="nl-NL" sz="1600" dirty="0" smtClean="0">
                <a:latin typeface="RotisSansSerif Bold" charset="0"/>
                <a:ea typeface="ＭＳ Ｐゴシック" charset="0"/>
              </a:rPr>
              <a:t> </a:t>
            </a:r>
            <a:r>
              <a:rPr lang="nl-NL" sz="1600" dirty="0">
                <a:latin typeface="RotisSansSerif Bold" charset="0"/>
                <a:ea typeface="ＭＳ Ｐゴシック" charset="0"/>
              </a:rPr>
              <a:t>in het licht van de rechtspraak van het Grondwettelijk Hof, het Hof van Cassatie, het Hof van Justitie en het </a:t>
            </a:r>
            <a:r>
              <a:rPr lang="nl-NL" sz="1600" dirty="0" smtClean="0">
                <a:latin typeface="RotisSansSerif Bold" charset="0"/>
                <a:ea typeface="ＭＳ Ｐゴシック" charset="0"/>
              </a:rPr>
              <a:t>EVA-Hof</a:t>
            </a:r>
            <a:br>
              <a:rPr lang="nl-NL" sz="1600" dirty="0" smtClean="0">
                <a:latin typeface="RotisSansSerif Bold" charset="0"/>
                <a:ea typeface="ＭＳ Ｐゴシック" charset="0"/>
              </a:rPr>
            </a:br>
            <a:r>
              <a:rPr lang="nl-NL" sz="1200" dirty="0">
                <a:latin typeface="RotisSansSerif Bold" charset="0"/>
                <a:ea typeface="ＭＳ Ｐゴシック" charset="0"/>
              </a:rPr>
              <a:t/>
            </a:r>
            <a:br>
              <a:rPr lang="nl-NL" sz="1200" dirty="0">
                <a:latin typeface="RotisSansSerif Bold" charset="0"/>
                <a:ea typeface="ＭＳ Ｐゴシック" charset="0"/>
              </a:rPr>
            </a:br>
            <a:r>
              <a:rPr lang="nl-NL" sz="1400" dirty="0" smtClean="0">
                <a:latin typeface="RotisSansSerif Bold" charset="0"/>
                <a:ea typeface="ＭＳ Ｐゴシック" charset="0"/>
              </a:rPr>
              <a:t>Chris Persyn – Charline Bulteel</a:t>
            </a:r>
            <a:br>
              <a:rPr lang="nl-NL" sz="1400" dirty="0" smtClean="0">
                <a:latin typeface="RotisSansSerif Bold" charset="0"/>
                <a:ea typeface="ＭＳ Ｐゴシック" charset="0"/>
              </a:rPr>
            </a:br>
            <a:r>
              <a:rPr lang="nl-NL" sz="1400" dirty="0" smtClean="0">
                <a:latin typeface="RotisSansSerif Bold" charset="0"/>
                <a:ea typeface="ＭＳ Ｐゴシック" charset="0"/>
              </a:rPr>
              <a:t>advocaten</a:t>
            </a:r>
            <a:endParaRPr lang="nl-BE" sz="1400" dirty="0">
              <a:latin typeface="RotisSansSerif Bold" charset="0"/>
              <a:ea typeface="ＭＳ Ｐゴシック" charset="0"/>
            </a:endParaRPr>
          </a:p>
        </p:txBody>
      </p:sp>
    </p:spTree>
    <p:extLst>
      <p:ext uri="{BB962C8B-B14F-4D97-AF65-F5344CB8AC3E}">
        <p14:creationId xmlns:p14="http://schemas.microsoft.com/office/powerpoint/2010/main" val="2410599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 Uitzonderingen</a:t>
            </a:r>
            <a:endParaRPr lang="nl-BE" dirty="0"/>
          </a:p>
        </p:txBody>
      </p:sp>
      <p:sp>
        <p:nvSpPr>
          <p:cNvPr id="3" name="Content Placeholder 2"/>
          <p:cNvSpPr>
            <a:spLocks noGrp="1"/>
          </p:cNvSpPr>
          <p:nvPr>
            <p:ph idx="1"/>
          </p:nvPr>
        </p:nvSpPr>
        <p:spPr/>
        <p:txBody>
          <a:bodyPr>
            <a:normAutofit fontScale="92500" lnSpcReduction="10000"/>
          </a:bodyPr>
          <a:lstStyle/>
          <a:p>
            <a:r>
              <a:rPr lang="nl-BE" sz="2200" dirty="0" smtClean="0">
                <a:solidFill>
                  <a:schemeClr val="tx1"/>
                </a:solidFill>
              </a:rPr>
              <a:t>Terwijl de ambtenaren die zijn aangewezen om toezicht te houden op de naleving van die bepalingen, hem </a:t>
            </a:r>
            <a:r>
              <a:rPr lang="nl-BE" sz="2200" u="sng" dirty="0" smtClean="0">
                <a:solidFill>
                  <a:schemeClr val="tx1"/>
                </a:solidFill>
              </a:rPr>
              <a:t>schriftelijk</a:t>
            </a:r>
          </a:p>
          <a:p>
            <a:pPr marL="0" indent="0">
              <a:buNone/>
            </a:pPr>
            <a:endParaRPr lang="nl-BE" sz="2400" dirty="0" smtClean="0">
              <a:solidFill>
                <a:schemeClr val="tx1"/>
              </a:solidFill>
            </a:endParaRPr>
          </a:p>
          <a:p>
            <a:pPr marL="514350" indent="-514350">
              <a:buFont typeface="+mj-lt"/>
              <a:buAutoNum type="alphaLcParenR"/>
            </a:pPr>
            <a:r>
              <a:rPr lang="nl-BE" sz="2200" dirty="0" smtClean="0">
                <a:solidFill>
                  <a:schemeClr val="tx1"/>
                </a:solidFill>
              </a:rPr>
              <a:t>hebben gewezen op het </a:t>
            </a:r>
            <a:r>
              <a:rPr lang="nl-BE" sz="2200" u="sng" dirty="0" smtClean="0">
                <a:solidFill>
                  <a:schemeClr val="tx1"/>
                </a:solidFill>
              </a:rPr>
              <a:t>gevaar</a:t>
            </a:r>
            <a:r>
              <a:rPr lang="nl-BE" sz="2200" dirty="0" smtClean="0">
                <a:solidFill>
                  <a:schemeClr val="tx1"/>
                </a:solidFill>
              </a:rPr>
              <a:t> waaraan hij deze werknemers blootstelt;</a:t>
            </a:r>
          </a:p>
          <a:p>
            <a:pPr marL="514350" indent="-514350">
              <a:buFont typeface="+mj-lt"/>
              <a:buAutoNum type="alphaLcParenR"/>
            </a:pPr>
            <a:r>
              <a:rPr lang="nl-BE" sz="2200" dirty="0" smtClean="0">
                <a:solidFill>
                  <a:schemeClr val="tx1"/>
                </a:solidFill>
              </a:rPr>
              <a:t>hebben medegedeeld </a:t>
            </a:r>
            <a:r>
              <a:rPr lang="nl-BE" sz="2200" u="sng" dirty="0" smtClean="0">
                <a:solidFill>
                  <a:schemeClr val="tx1"/>
                </a:solidFill>
              </a:rPr>
              <a:t>welke overtredingen </a:t>
            </a:r>
            <a:r>
              <a:rPr lang="nl-BE" sz="2200" dirty="0" smtClean="0">
                <a:solidFill>
                  <a:schemeClr val="tx1"/>
                </a:solidFill>
              </a:rPr>
              <a:t>werden vastgesteld;</a:t>
            </a:r>
          </a:p>
          <a:p>
            <a:pPr marL="514350" indent="-514350">
              <a:buFont typeface="+mj-lt"/>
              <a:buAutoNum type="alphaLcParenR"/>
            </a:pPr>
            <a:r>
              <a:rPr lang="nl-BE" sz="2200" u="sng" dirty="0" smtClean="0">
                <a:solidFill>
                  <a:schemeClr val="tx1"/>
                </a:solidFill>
              </a:rPr>
              <a:t>passende maatregelen </a:t>
            </a:r>
            <a:r>
              <a:rPr lang="nl-BE" sz="2200" dirty="0" smtClean="0">
                <a:solidFill>
                  <a:schemeClr val="tx1"/>
                </a:solidFill>
              </a:rPr>
              <a:t>hebben voorgeschreven;</a:t>
            </a:r>
          </a:p>
          <a:p>
            <a:pPr marL="514350" indent="-514350">
              <a:buFont typeface="+mj-lt"/>
              <a:buAutoNum type="alphaLcParenR"/>
            </a:pPr>
            <a:r>
              <a:rPr lang="nl-BE" sz="2200" strike="sngStrike" dirty="0" smtClean="0">
                <a:solidFill>
                  <a:schemeClr val="tx1"/>
                </a:solidFill>
              </a:rPr>
              <a:t>hebben meegedeeld, dat indien hij nalaat de onder c) bedoelde maatregelen te treffen, de getroffene of diens rechthebbende, bij gebeurlijk ongeval, over de </a:t>
            </a:r>
            <a:r>
              <a:rPr lang="nl-BE" sz="2200" u="sng" strike="sngStrike" dirty="0" smtClean="0">
                <a:solidFill>
                  <a:schemeClr val="tx1"/>
                </a:solidFill>
              </a:rPr>
              <a:t>mogelijkheid</a:t>
            </a:r>
            <a:r>
              <a:rPr lang="nl-BE" sz="2200" strike="sngStrike" dirty="0" smtClean="0">
                <a:solidFill>
                  <a:schemeClr val="tx1"/>
                </a:solidFill>
              </a:rPr>
              <a:t> beschikt een </a:t>
            </a:r>
            <a:r>
              <a:rPr lang="nl-BE" sz="2200" u="sng" strike="sngStrike" dirty="0" smtClean="0">
                <a:solidFill>
                  <a:schemeClr val="tx1"/>
                </a:solidFill>
              </a:rPr>
              <a:t>burgerlijke aansprakelijkheidsvordering</a:t>
            </a:r>
            <a:r>
              <a:rPr lang="nl-BE" sz="2200" strike="sngStrike" dirty="0" smtClean="0">
                <a:solidFill>
                  <a:schemeClr val="tx1"/>
                </a:solidFill>
              </a:rPr>
              <a:t> in te stellen</a:t>
            </a:r>
            <a:r>
              <a:rPr lang="nl-BE" sz="2400" strike="sngStrike" dirty="0" smtClean="0">
                <a:solidFill>
                  <a:schemeClr val="tx1"/>
                </a:solidFill>
              </a:rPr>
              <a:t>.</a:t>
            </a:r>
          </a:p>
          <a:p>
            <a:endParaRPr lang="nl-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 Uitzonderingen</a:t>
            </a:r>
            <a:endParaRPr lang="nl-BE" dirty="0"/>
          </a:p>
        </p:txBody>
      </p:sp>
      <p:sp>
        <p:nvSpPr>
          <p:cNvPr id="3" name="Tijdelijke aanduiding voor inhoud 2"/>
          <p:cNvSpPr>
            <a:spLocks noGrp="1"/>
          </p:cNvSpPr>
          <p:nvPr>
            <p:ph idx="1"/>
          </p:nvPr>
        </p:nvSpPr>
        <p:spPr/>
        <p:txBody>
          <a:bodyPr/>
          <a:lstStyle/>
          <a:p>
            <a:pPr marL="0" indent="0">
              <a:buNone/>
            </a:pPr>
            <a:r>
              <a:rPr lang="nl-BE" sz="2600" dirty="0" smtClean="0"/>
              <a:t>MAAR behoud burgerlijke immuniteit zodra ook fout van de werknemer:</a:t>
            </a:r>
          </a:p>
          <a:p>
            <a:pPr marL="0" indent="0">
              <a:buNone/>
            </a:pPr>
            <a:endParaRPr lang="nl-BE" dirty="0" smtClean="0"/>
          </a:p>
          <a:p>
            <a:pPr marL="0" indent="0" algn="just">
              <a:buNone/>
            </a:pPr>
            <a:r>
              <a:rPr lang="nl-BE" sz="2000" dirty="0" smtClean="0">
                <a:solidFill>
                  <a:schemeClr val="tx1"/>
                </a:solidFill>
              </a:rPr>
              <a:t>“De burgerlijke vordering wordt niet toegelaten tegen de werkgever die bewijst dat het ongeval mede is toe te schrijven aan de niet-naleving door de getroffen werknemer van de hem voorafgaandelijk door de werkgever schriftelijk ter kennis gebrachte veiligheidsinstructies terwijl de nodige veiligheidsmiddelen hem ter beschikking werden gesteld”</a:t>
            </a:r>
            <a:endParaRPr lang="nl-BE" sz="2000" dirty="0">
              <a:solidFill>
                <a:schemeClr val="tx1"/>
              </a:solidFill>
            </a:endParaRPr>
          </a:p>
        </p:txBody>
      </p:sp>
    </p:spTree>
    <p:extLst>
      <p:ext uri="{BB962C8B-B14F-4D97-AF65-F5344CB8AC3E}">
        <p14:creationId xmlns:p14="http://schemas.microsoft.com/office/powerpoint/2010/main" val="2187323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 Uitzonderingen</a:t>
            </a:r>
            <a:endParaRPr lang="nl-BE" dirty="0"/>
          </a:p>
        </p:txBody>
      </p:sp>
      <p:sp>
        <p:nvSpPr>
          <p:cNvPr id="3" name="Tijdelijke aanduiding voor inhoud 2"/>
          <p:cNvSpPr>
            <a:spLocks noGrp="1"/>
          </p:cNvSpPr>
          <p:nvPr>
            <p:ph idx="1"/>
          </p:nvPr>
        </p:nvSpPr>
        <p:spPr/>
        <p:txBody>
          <a:bodyPr/>
          <a:lstStyle/>
          <a:p>
            <a:r>
              <a:rPr lang="nl-BE" sz="2600" dirty="0" smtClean="0"/>
              <a:t>Vierde formele criterium sub </a:t>
            </a:r>
            <a:r>
              <a:rPr lang="nl-BE" sz="2600" i="1" dirty="0" err="1" smtClean="0"/>
              <a:t>littera</a:t>
            </a:r>
            <a:r>
              <a:rPr lang="nl-BE" sz="2600" dirty="0" smtClean="0"/>
              <a:t> d)</a:t>
            </a:r>
          </a:p>
          <a:p>
            <a:pPr lvl="1"/>
            <a:r>
              <a:rPr lang="nl-BE" sz="1800" b="1" dirty="0" err="1" smtClean="0"/>
              <a:t>GwH</a:t>
            </a:r>
            <a:r>
              <a:rPr lang="nl-BE" sz="1800" b="1" dirty="0" smtClean="0"/>
              <a:t> nr. 62/2015, 21 mei 2015</a:t>
            </a:r>
          </a:p>
          <a:p>
            <a:pPr lvl="1"/>
            <a:r>
              <a:rPr lang="nl-BE" sz="1800" dirty="0" smtClean="0"/>
              <a:t>Wet 16 mei 2016 houdende diverse bepalingen inzake sociale zaken (</a:t>
            </a:r>
            <a:r>
              <a:rPr lang="nl-BE" sz="1800" dirty="0" err="1" smtClean="0"/>
              <a:t>i.w</a:t>
            </a:r>
            <a:r>
              <a:rPr lang="nl-BE" sz="1800" dirty="0" smtClean="0"/>
              <a:t>. 2 juni 2016)</a:t>
            </a:r>
          </a:p>
          <a:p>
            <a:pPr lvl="1"/>
            <a:r>
              <a:rPr lang="nl-BE" sz="1800" b="1" dirty="0" err="1" smtClean="0"/>
              <a:t>GwH</a:t>
            </a:r>
            <a:r>
              <a:rPr lang="nl-BE" sz="1800" b="1" dirty="0" smtClean="0"/>
              <a:t> nr. 149/2016, 24 november 2016</a:t>
            </a:r>
          </a:p>
          <a:p>
            <a:pPr marL="457200" lvl="1" indent="0">
              <a:buNone/>
            </a:pPr>
            <a:endParaRPr lang="nl-BE" sz="1800" b="1" dirty="0" smtClean="0"/>
          </a:p>
          <a:p>
            <a:pPr lvl="0"/>
            <a:r>
              <a:rPr lang="nl-BE" sz="2600" dirty="0" smtClean="0"/>
              <a:t>Nieuwe </a:t>
            </a:r>
            <a:r>
              <a:rPr lang="nl-BE" sz="2600" dirty="0"/>
              <a:t>uitzondering op komst? </a:t>
            </a:r>
          </a:p>
          <a:p>
            <a:pPr lvl="1"/>
            <a:r>
              <a:rPr lang="nl-BE" sz="1800" dirty="0" smtClean="0"/>
              <a:t>Zie </a:t>
            </a:r>
            <a:r>
              <a:rPr lang="nl-BE" sz="1800" i="1" dirty="0"/>
              <a:t>Wetsvoorstel ingediend op 21 oktober 2014</a:t>
            </a:r>
            <a:r>
              <a:rPr lang="nl-BE" sz="1800" dirty="0"/>
              <a:t>: artikel 46, § 1, 8°Arbeidsongevallenwet</a:t>
            </a:r>
            <a:endParaRPr lang="nl-BE" sz="1800" b="1" dirty="0" smtClean="0"/>
          </a:p>
          <a:p>
            <a:pPr marL="457200" lvl="1" indent="0">
              <a:buNone/>
            </a:pPr>
            <a:endParaRPr lang="nl-BE" dirty="0" smtClean="0"/>
          </a:p>
        </p:txBody>
      </p:sp>
    </p:spTree>
    <p:extLst>
      <p:ext uri="{BB962C8B-B14F-4D97-AF65-F5344CB8AC3E}">
        <p14:creationId xmlns:p14="http://schemas.microsoft.com/office/powerpoint/2010/main" val="394281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 Uitzonderingen</a:t>
            </a:r>
            <a:endParaRPr lang="nl-BE" dirty="0"/>
          </a:p>
        </p:txBody>
      </p:sp>
      <p:sp>
        <p:nvSpPr>
          <p:cNvPr id="3" name="Tijdelijke aanduiding voor inhoud 2"/>
          <p:cNvSpPr>
            <a:spLocks noGrp="1"/>
          </p:cNvSpPr>
          <p:nvPr>
            <p:ph idx="1"/>
          </p:nvPr>
        </p:nvSpPr>
        <p:spPr/>
        <p:txBody>
          <a:bodyPr/>
          <a:lstStyle/>
          <a:p>
            <a:r>
              <a:rPr lang="nl-BE" sz="2600" dirty="0" smtClean="0"/>
              <a:t>Verband inbreuk in schriftelijke waarschuwing en inbreuk die arbeidsongeval heeft veroorzaakt?</a:t>
            </a:r>
          </a:p>
          <a:p>
            <a:pPr marL="0" indent="0">
              <a:buNone/>
            </a:pPr>
            <a:endParaRPr lang="nl-BE" sz="2600" dirty="0" smtClean="0"/>
          </a:p>
          <a:p>
            <a:pPr lvl="1"/>
            <a:r>
              <a:rPr lang="nl-BE" sz="1800" dirty="0" smtClean="0"/>
              <a:t>Zie ook </a:t>
            </a:r>
            <a:r>
              <a:rPr lang="nl-BE" sz="1800" b="1" dirty="0" err="1" smtClean="0"/>
              <a:t>Cass</a:t>
            </a:r>
            <a:r>
              <a:rPr lang="nl-BE" sz="1800" b="1" dirty="0" smtClean="0"/>
              <a:t>. 31 januari 2017</a:t>
            </a:r>
            <a:r>
              <a:rPr lang="nl-BE" sz="1800" dirty="0" smtClean="0"/>
              <a:t>: </a:t>
            </a:r>
          </a:p>
          <a:p>
            <a:pPr marL="457200" lvl="1" indent="0">
              <a:buNone/>
            </a:pPr>
            <a:r>
              <a:rPr lang="nl-BE" sz="1800" dirty="0" smtClean="0"/>
              <a:t>“</a:t>
            </a:r>
            <a:r>
              <a:rPr lang="nl-BE" sz="1800" i="1" dirty="0" smtClean="0"/>
              <a:t>De omstandigheid dat de werkzaamheden tijdens welke het arbeidsongeval zich heeft voorgedaan, worden uitgevoerd in andere omstandigheden dan deze in het kader waarvan de maatregelen zijn opgelegd en dat die werkzaamheden daarom ook andere specifieke beschermingsmaatregelen vereisen dan deze die zijn opgelegd, belet niet de toepassing van de voormelde wetsbepaling</a:t>
            </a:r>
            <a:r>
              <a:rPr lang="nl-BE" sz="1800" dirty="0" smtClean="0"/>
              <a:t>.”</a:t>
            </a:r>
          </a:p>
        </p:txBody>
      </p:sp>
    </p:spTree>
    <p:extLst>
      <p:ext uri="{BB962C8B-B14F-4D97-AF65-F5344CB8AC3E}">
        <p14:creationId xmlns:p14="http://schemas.microsoft.com/office/powerpoint/2010/main" val="537568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 </a:t>
            </a:r>
            <a:r>
              <a:rPr lang="nl-NL" dirty="0" err="1" smtClean="0"/>
              <a:t>Tegenwerpelijkheid</a:t>
            </a:r>
            <a:endParaRPr lang="nl-NL" dirty="0"/>
          </a:p>
        </p:txBody>
      </p:sp>
      <p:sp>
        <p:nvSpPr>
          <p:cNvPr id="3" name="Tijdelijke aanduiding voor inhoud 2"/>
          <p:cNvSpPr>
            <a:spLocks noGrp="1"/>
          </p:cNvSpPr>
          <p:nvPr>
            <p:ph idx="1"/>
          </p:nvPr>
        </p:nvSpPr>
        <p:spPr/>
        <p:txBody>
          <a:bodyPr>
            <a:normAutofit/>
          </a:bodyPr>
          <a:lstStyle/>
          <a:p>
            <a:pPr marL="342900" lvl="2" indent="-342900"/>
            <a:r>
              <a:rPr lang="nl-NL" sz="2600" dirty="0" smtClean="0">
                <a:solidFill>
                  <a:srgbClr val="9F1B2B"/>
                </a:solidFill>
                <a:latin typeface="+mn-lt"/>
              </a:rPr>
              <a:t>Wie </a:t>
            </a:r>
            <a:r>
              <a:rPr lang="nl-NL" sz="2600" dirty="0">
                <a:solidFill>
                  <a:srgbClr val="9F1B2B"/>
                </a:solidFill>
                <a:latin typeface="+mn-lt"/>
              </a:rPr>
              <a:t>heeft recht op vergoeding?</a:t>
            </a:r>
          </a:p>
          <a:p>
            <a:pPr lvl="1"/>
            <a:r>
              <a:rPr lang="nl-NL" sz="2600" dirty="0" smtClean="0"/>
              <a:t>Niet-dodelijk ongeval: </a:t>
            </a:r>
            <a:r>
              <a:rPr lang="nl-NL" sz="1800" dirty="0" smtClean="0"/>
              <a:t>slachtoffer</a:t>
            </a:r>
          </a:p>
          <a:p>
            <a:pPr lvl="1"/>
            <a:r>
              <a:rPr lang="nl-NL" sz="2600" dirty="0" smtClean="0"/>
              <a:t>Dodelijk ongeval: cascadesysteem met beperkte kring van rechthebbenden:</a:t>
            </a:r>
          </a:p>
          <a:p>
            <a:pPr lvl="2"/>
            <a:r>
              <a:rPr lang="nl-NL" sz="1900" dirty="0" smtClean="0"/>
              <a:t>Echtgenoot/wettelijk samenwonende partner </a:t>
            </a:r>
            <a:r>
              <a:rPr lang="nl-NL" sz="1900" dirty="0" err="1" smtClean="0"/>
              <a:t>o.v.</a:t>
            </a:r>
            <a:endParaRPr lang="nl-NL" sz="1900" dirty="0" smtClean="0"/>
          </a:p>
          <a:p>
            <a:pPr lvl="2"/>
            <a:r>
              <a:rPr lang="nl-NL" sz="1900" dirty="0" smtClean="0"/>
              <a:t>Kinderen</a:t>
            </a:r>
          </a:p>
          <a:p>
            <a:pPr lvl="2"/>
            <a:r>
              <a:rPr lang="nl-NL" sz="1900" dirty="0" smtClean="0"/>
              <a:t>Ascendenten</a:t>
            </a:r>
          </a:p>
          <a:p>
            <a:pPr lvl="2"/>
            <a:r>
              <a:rPr lang="nl-NL" sz="1900" dirty="0" smtClean="0"/>
              <a:t>Broers en zussen</a:t>
            </a:r>
            <a:endParaRPr lang="nl-NL" sz="1900" dirty="0"/>
          </a:p>
          <a:p>
            <a:pPr marL="342900" lvl="2" indent="-342900"/>
            <a:r>
              <a:rPr lang="nl-BE" sz="2600" dirty="0">
                <a:solidFill>
                  <a:srgbClr val="9F1B2B"/>
                </a:solidFill>
                <a:latin typeface="+mn-lt"/>
              </a:rPr>
              <a:t>Rechthebbenden botsen eveneens op immuniteit</a:t>
            </a:r>
          </a:p>
          <a:p>
            <a:pPr lvl="2">
              <a:buNone/>
            </a:pPr>
            <a:endParaRPr lang="nl-NL" dirty="0" smtClean="0"/>
          </a:p>
        </p:txBody>
      </p:sp>
    </p:spTree>
    <p:extLst>
      <p:ext uri="{BB962C8B-B14F-4D97-AF65-F5344CB8AC3E}">
        <p14:creationId xmlns:p14="http://schemas.microsoft.com/office/powerpoint/2010/main" val="501719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 Tegenwerpelijkheid</a:t>
            </a:r>
            <a:endParaRPr lang="nl-BE" dirty="0"/>
          </a:p>
        </p:txBody>
      </p:sp>
      <p:sp>
        <p:nvSpPr>
          <p:cNvPr id="3" name="Content Placeholder 2"/>
          <p:cNvSpPr>
            <a:spLocks noGrp="1"/>
          </p:cNvSpPr>
          <p:nvPr>
            <p:ph idx="1"/>
          </p:nvPr>
        </p:nvSpPr>
        <p:spPr/>
        <p:txBody>
          <a:bodyPr/>
          <a:lstStyle/>
          <a:p>
            <a:r>
              <a:rPr lang="nl-BE" sz="2600" dirty="0" smtClean="0"/>
              <a:t>Maar: wie is rechthebbende?</a:t>
            </a:r>
          </a:p>
          <a:p>
            <a:pPr marL="457200" lvl="1" indent="0">
              <a:buNone/>
            </a:pPr>
            <a:r>
              <a:rPr lang="nl-BE" sz="2000" b="1" dirty="0" err="1" smtClean="0"/>
              <a:t>Cass</a:t>
            </a:r>
            <a:r>
              <a:rPr lang="nl-BE" sz="2000" b="1" dirty="0" smtClean="0"/>
              <a:t>. 2 november 1994</a:t>
            </a:r>
          </a:p>
          <a:p>
            <a:pPr marL="457200" lvl="1" indent="0">
              <a:buNone/>
            </a:pPr>
            <a:r>
              <a:rPr lang="nl-BE" sz="2000" dirty="0"/>
              <a:t>	</a:t>
            </a:r>
            <a:r>
              <a:rPr lang="nl-BE" sz="2000" dirty="0" smtClean="0"/>
              <a:t>al wie wegens het ongeval op grond van burgerlijke 	aansprakelijkheid vergoeding zou kunnen vorderen</a:t>
            </a:r>
          </a:p>
          <a:p>
            <a:pPr marL="457200" lvl="1" indent="0">
              <a:buNone/>
            </a:pPr>
            <a:endParaRPr lang="nl-BE" sz="2000" dirty="0"/>
          </a:p>
          <a:p>
            <a:pPr marL="457200" lvl="1" indent="0">
              <a:buNone/>
            </a:pPr>
            <a:r>
              <a:rPr lang="nl-BE" sz="2000" b="1" dirty="0" smtClean="0"/>
              <a:t>Arbitragehof nr. 31/2001 1 maart 2001</a:t>
            </a:r>
          </a:p>
          <a:p>
            <a:pPr marL="457200" lvl="1" indent="0">
              <a:buNone/>
            </a:pPr>
            <a:r>
              <a:rPr lang="nl-BE" sz="2000" b="1" dirty="0" smtClean="0"/>
              <a:t>Arbitragehof nr. 52/2001 18 april 2001</a:t>
            </a:r>
          </a:p>
          <a:p>
            <a:pPr marL="457200" lvl="1" indent="0">
              <a:buNone/>
            </a:pPr>
            <a:r>
              <a:rPr lang="nl-BE" sz="2000" dirty="0"/>
              <a:t>	</a:t>
            </a:r>
            <a:r>
              <a:rPr lang="nl-BE" sz="2000" i="1" dirty="0" smtClean="0"/>
              <a:t>personen die recht kunnen hebben op de vergoedingen</a:t>
            </a:r>
          </a:p>
          <a:p>
            <a:pPr marL="457200" lvl="1" indent="0">
              <a:buNone/>
            </a:pPr>
            <a:endParaRPr lang="nl-BE" sz="2000" dirty="0" smtClean="0"/>
          </a:p>
          <a:p>
            <a:pPr marL="457200" lvl="1" indent="0">
              <a:buNone/>
            </a:pPr>
            <a:r>
              <a:rPr lang="nl-BE" sz="2000" b="1" dirty="0" smtClean="0"/>
              <a:t>Cass. 21 mei 2002 </a:t>
            </a:r>
            <a:r>
              <a:rPr lang="nl-BE" sz="2000" dirty="0" smtClean="0"/>
              <a:t>(moeder bij niet-dodelijk AO)</a:t>
            </a:r>
          </a:p>
          <a:p>
            <a:pPr marL="457200" lvl="1" indent="0">
              <a:buNone/>
            </a:pPr>
            <a:r>
              <a:rPr lang="nl-BE" sz="2000" dirty="0"/>
              <a:t>	</a:t>
            </a:r>
            <a:r>
              <a:rPr lang="nl-BE" sz="2000" i="1" dirty="0" smtClean="0"/>
              <a:t>personen die recht hebben op de vergoedingen</a:t>
            </a:r>
          </a:p>
          <a:p>
            <a:pPr marL="457200" lvl="1" indent="0">
              <a:buNone/>
            </a:pPr>
            <a:endParaRPr lang="nl-BE" sz="2600" dirty="0" smtClean="0">
              <a:solidFill>
                <a:srgbClr val="9F1B2B"/>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 </a:t>
            </a:r>
            <a:r>
              <a:rPr lang="nl-NL" dirty="0" err="1" smtClean="0"/>
              <a:t>Tegenwerpelijkheid</a:t>
            </a:r>
            <a:endParaRPr lang="nl-NL" dirty="0"/>
          </a:p>
        </p:txBody>
      </p:sp>
      <p:sp>
        <p:nvSpPr>
          <p:cNvPr id="3" name="Tijdelijke aanduiding voor inhoud 2"/>
          <p:cNvSpPr>
            <a:spLocks noGrp="1"/>
          </p:cNvSpPr>
          <p:nvPr>
            <p:ph idx="1"/>
          </p:nvPr>
        </p:nvSpPr>
        <p:spPr/>
        <p:txBody>
          <a:bodyPr/>
          <a:lstStyle/>
          <a:p>
            <a:r>
              <a:rPr lang="nl-NL" sz="2600" dirty="0" smtClean="0"/>
              <a:t>Discussie: </a:t>
            </a:r>
            <a:r>
              <a:rPr lang="nl-NL" sz="2600" i="1" dirty="0" smtClean="0"/>
              <a:t>effectieve</a:t>
            </a:r>
            <a:r>
              <a:rPr lang="nl-NL" sz="2600" dirty="0" smtClean="0"/>
              <a:t> rechthebbenden of </a:t>
            </a:r>
            <a:r>
              <a:rPr lang="nl-NL" sz="2600" i="1" dirty="0" smtClean="0"/>
              <a:t>potentiële</a:t>
            </a:r>
            <a:r>
              <a:rPr lang="nl-NL" sz="2600" dirty="0" smtClean="0"/>
              <a:t> rechthebbenden?</a:t>
            </a:r>
          </a:p>
          <a:p>
            <a:pPr lvl="1"/>
            <a:r>
              <a:rPr lang="nl-NL" b="1" dirty="0" err="1" smtClean="0"/>
              <a:t>Arbitragehof</a:t>
            </a:r>
            <a:r>
              <a:rPr lang="nl-NL" b="1" dirty="0" smtClean="0"/>
              <a:t> 1 maart 2001, 18 april 2001</a:t>
            </a:r>
            <a:endParaRPr lang="nl-NL" b="1" dirty="0"/>
          </a:p>
          <a:p>
            <a:pPr marL="457200" lvl="1" indent="0">
              <a:buNone/>
            </a:pPr>
            <a:endParaRPr lang="nl-NL" sz="1400" dirty="0" smtClean="0"/>
          </a:p>
          <a:p>
            <a:pPr marL="457200" lvl="1" indent="0">
              <a:buNone/>
            </a:pPr>
            <a:r>
              <a:rPr lang="nl-NL" sz="1600" dirty="0" smtClean="0"/>
              <a:t>“Rechthebbenden”</a:t>
            </a:r>
          </a:p>
          <a:p>
            <a:pPr marL="457200" lvl="1" indent="0">
              <a:buNone/>
            </a:pPr>
            <a:endParaRPr lang="nl-NL" sz="1600" dirty="0"/>
          </a:p>
          <a:p>
            <a:pPr marL="457200" lvl="1" indent="0">
              <a:buNone/>
            </a:pPr>
            <a:r>
              <a:rPr lang="nl-NL" sz="1600" dirty="0" smtClean="0"/>
              <a:t>= personen bedoeld in de artikelen 12 tot 17 van de Arbeidsongevallenwet, die de vaste vergoedingen </a:t>
            </a:r>
            <a:r>
              <a:rPr lang="nl-NL" sz="1600" u="sng" dirty="0" smtClean="0"/>
              <a:t>kunnen genieten </a:t>
            </a:r>
            <a:r>
              <a:rPr lang="nl-NL" sz="1600" dirty="0" smtClean="0"/>
              <a:t>waarin die wet voorziet</a:t>
            </a:r>
          </a:p>
          <a:p>
            <a:pPr marL="457200" lvl="1" indent="0">
              <a:buNone/>
            </a:pPr>
            <a:endParaRPr lang="nl-NL" sz="1600" dirty="0" smtClean="0"/>
          </a:p>
          <a:p>
            <a:pPr marL="457200" lvl="1" indent="0">
              <a:buNone/>
            </a:pPr>
            <a:r>
              <a:rPr lang="nl-NL" sz="1600" dirty="0" smtClean="0"/>
              <a:t>Ook potentiële rechthebbenden?</a:t>
            </a:r>
            <a:endParaRPr lang="nl-NL" sz="1600" dirty="0"/>
          </a:p>
          <a:p>
            <a:pPr marL="457200" lvl="1" indent="0">
              <a:buNone/>
            </a:pPr>
            <a:endParaRPr lang="nl-NL" sz="1600" dirty="0" smtClean="0"/>
          </a:p>
        </p:txBody>
      </p:sp>
    </p:spTree>
    <p:extLst>
      <p:ext uri="{BB962C8B-B14F-4D97-AF65-F5344CB8AC3E}">
        <p14:creationId xmlns:p14="http://schemas.microsoft.com/office/powerpoint/2010/main" val="3120040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 Tegenwerpelijkheid</a:t>
            </a:r>
            <a:endParaRPr lang="nl-BE" dirty="0"/>
          </a:p>
        </p:txBody>
      </p:sp>
      <p:sp>
        <p:nvSpPr>
          <p:cNvPr id="3" name="Tijdelijke aanduiding voor inhoud 2"/>
          <p:cNvSpPr>
            <a:spLocks noGrp="1"/>
          </p:cNvSpPr>
          <p:nvPr>
            <p:ph idx="1"/>
          </p:nvPr>
        </p:nvSpPr>
        <p:spPr/>
        <p:txBody>
          <a:bodyPr/>
          <a:lstStyle/>
          <a:p>
            <a:pPr lvl="1"/>
            <a:r>
              <a:rPr lang="nl-NL" b="1" dirty="0" err="1"/>
              <a:t>Cass</a:t>
            </a:r>
            <a:r>
              <a:rPr lang="nl-NL" b="1" dirty="0"/>
              <a:t>. 21 mei </a:t>
            </a:r>
            <a:r>
              <a:rPr lang="nl-NL" b="1" dirty="0" smtClean="0"/>
              <a:t>2002 </a:t>
            </a:r>
            <a:r>
              <a:rPr lang="nl-NL" sz="2400" dirty="0" smtClean="0"/>
              <a:t>(</a:t>
            </a:r>
            <a:r>
              <a:rPr lang="nl-NL" sz="2400" dirty="0" err="1" smtClean="0"/>
              <a:t>concl</a:t>
            </a:r>
            <a:r>
              <a:rPr lang="nl-NL" sz="2400" dirty="0" smtClean="0"/>
              <a:t>. Du </a:t>
            </a:r>
            <a:r>
              <a:rPr lang="nl-NL" sz="2400" dirty="0" err="1" smtClean="0"/>
              <a:t>Jardin</a:t>
            </a:r>
            <a:r>
              <a:rPr lang="nl-NL" sz="2400" dirty="0" smtClean="0"/>
              <a:t>)</a:t>
            </a:r>
            <a:endParaRPr lang="nl-NL" sz="2400" dirty="0"/>
          </a:p>
          <a:p>
            <a:pPr marL="457200" lvl="1" indent="0">
              <a:buNone/>
            </a:pPr>
            <a:r>
              <a:rPr lang="nl-BE" sz="1600" dirty="0" smtClean="0"/>
              <a:t>	context: ernstig maar niet dodelijk arbeidsongeval; moeder slachtoffer 	burgerlijke partij</a:t>
            </a:r>
            <a:endParaRPr lang="nl-NL" sz="1600" dirty="0" smtClean="0"/>
          </a:p>
          <a:p>
            <a:pPr marL="457200" lvl="1" indent="0">
              <a:buNone/>
            </a:pPr>
            <a:r>
              <a:rPr lang="nl-NL" sz="1600" dirty="0" smtClean="0"/>
              <a:t>	</a:t>
            </a:r>
          </a:p>
          <a:p>
            <a:pPr marL="857250" lvl="2" indent="0">
              <a:buNone/>
            </a:pPr>
            <a:r>
              <a:rPr lang="nl-NL" sz="1600" dirty="0" smtClean="0"/>
              <a:t>“Rechthebbenden” = personen bedoeld in de artikelen 12 tot 17 van de Arbeidsongevallenwet die </a:t>
            </a:r>
            <a:r>
              <a:rPr lang="nl-NL" sz="1600" u="sng" dirty="0" smtClean="0"/>
              <a:t>recht hebben </a:t>
            </a:r>
            <a:r>
              <a:rPr lang="nl-NL" sz="1600" dirty="0" smtClean="0"/>
              <a:t>op de vergoedingen waarin de wet voorziet</a:t>
            </a:r>
          </a:p>
          <a:p>
            <a:pPr lvl="1"/>
            <a:r>
              <a:rPr lang="nl-NL" b="1" dirty="0" err="1" smtClean="0"/>
              <a:t>Cass</a:t>
            </a:r>
            <a:r>
              <a:rPr lang="nl-NL" b="1" dirty="0"/>
              <a:t>. 10 maart 2015</a:t>
            </a:r>
          </a:p>
          <a:p>
            <a:pPr marL="457200" lvl="1" indent="0">
              <a:buNone/>
            </a:pPr>
            <a:r>
              <a:rPr lang="nl-BE" sz="1600" dirty="0" smtClean="0">
                <a:solidFill>
                  <a:srgbClr val="000000"/>
                </a:solidFill>
              </a:rPr>
              <a:t>	context: dodelijk arbeidsongeval; 11 burgerlijke partijen (samenwonende 	partner; minderjarige kinderen; ouders; broers en zussen</a:t>
            </a:r>
            <a:endParaRPr lang="nl-NL" sz="1600" dirty="0" smtClean="0">
              <a:solidFill>
                <a:srgbClr val="000000"/>
              </a:solidFill>
            </a:endParaRPr>
          </a:p>
          <a:p>
            <a:pPr marL="457200" lvl="1" indent="0">
              <a:buNone/>
            </a:pPr>
            <a:endParaRPr lang="nl-NL" sz="1600" dirty="0" smtClean="0">
              <a:solidFill>
                <a:srgbClr val="000000"/>
              </a:solidFill>
            </a:endParaRPr>
          </a:p>
          <a:p>
            <a:pPr marL="457200" lvl="1" indent="0">
              <a:buNone/>
            </a:pPr>
            <a:r>
              <a:rPr lang="nl-NL" sz="1600" dirty="0" smtClean="0">
                <a:solidFill>
                  <a:srgbClr val="000000"/>
                </a:solidFill>
              </a:rPr>
              <a:t>	“</a:t>
            </a:r>
            <a:r>
              <a:rPr lang="nl-NL" sz="1600" dirty="0">
                <a:solidFill>
                  <a:srgbClr val="000000"/>
                </a:solidFill>
              </a:rPr>
              <a:t>Rechthebbenden</a:t>
            </a:r>
            <a:r>
              <a:rPr lang="nl-NL" sz="1600" dirty="0" smtClean="0">
                <a:solidFill>
                  <a:srgbClr val="000000"/>
                </a:solidFill>
              </a:rPr>
              <a:t>” </a:t>
            </a:r>
            <a:r>
              <a:rPr lang="nl-NL" sz="1600" dirty="0" smtClean="0"/>
              <a:t>= personen die de vergoedingen </a:t>
            </a:r>
            <a:r>
              <a:rPr lang="nl-NL" sz="1600" u="sng" dirty="0" smtClean="0"/>
              <a:t>kunnen genieten </a:t>
            </a:r>
            <a:r>
              <a:rPr lang="nl-NL" sz="1600" dirty="0" smtClean="0"/>
              <a:t>	waarin die wet voorziet. </a:t>
            </a:r>
            <a:r>
              <a:rPr lang="nl-NL" sz="1600" dirty="0" err="1" smtClean="0"/>
              <a:t>Quid</a:t>
            </a:r>
            <a:r>
              <a:rPr lang="nl-NL" sz="1600" dirty="0" smtClean="0"/>
              <a:t> vergoeding begrafeniskosten?</a:t>
            </a:r>
          </a:p>
          <a:p>
            <a:pPr marL="457200" lvl="1" indent="0">
              <a:buNone/>
            </a:pPr>
            <a:endParaRPr lang="nl-NL" sz="1400" dirty="0"/>
          </a:p>
          <a:p>
            <a:pPr marL="457200" lvl="1" indent="0">
              <a:buNone/>
            </a:pPr>
            <a:endParaRPr lang="nl-NL" sz="1400" dirty="0"/>
          </a:p>
          <a:p>
            <a:pPr marL="0" indent="0">
              <a:buNone/>
            </a:pPr>
            <a:endParaRPr lang="nl-BE" dirty="0"/>
          </a:p>
        </p:txBody>
      </p:sp>
    </p:spTree>
    <p:extLst>
      <p:ext uri="{BB962C8B-B14F-4D97-AF65-F5344CB8AC3E}">
        <p14:creationId xmlns:p14="http://schemas.microsoft.com/office/powerpoint/2010/main" val="3087370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 Ruimer kader: </a:t>
            </a:r>
            <a:r>
              <a:rPr lang="nl-BE" dirty="0" err="1" smtClean="0"/>
              <a:t>HvJ</a:t>
            </a:r>
            <a:r>
              <a:rPr lang="nl-BE" dirty="0" smtClean="0"/>
              <a:t>, EVA-hof</a:t>
            </a:r>
            <a:endParaRPr lang="nl-BE" dirty="0"/>
          </a:p>
        </p:txBody>
      </p:sp>
      <p:sp>
        <p:nvSpPr>
          <p:cNvPr id="3" name="Tijdelijke aanduiding voor inhoud 2"/>
          <p:cNvSpPr>
            <a:spLocks noGrp="1"/>
          </p:cNvSpPr>
          <p:nvPr>
            <p:ph idx="1"/>
          </p:nvPr>
        </p:nvSpPr>
        <p:spPr/>
        <p:txBody>
          <a:bodyPr/>
          <a:lstStyle/>
          <a:p>
            <a:r>
              <a:rPr lang="nl-BE" sz="2400" dirty="0" smtClean="0"/>
              <a:t>artikel 5 Kaderrichtlijn 89/391</a:t>
            </a:r>
          </a:p>
          <a:p>
            <a:pPr marL="0" indent="0">
              <a:buNone/>
            </a:pPr>
            <a:endParaRPr lang="nl-BE" sz="1600" dirty="0" smtClean="0"/>
          </a:p>
          <a:p>
            <a:pPr marL="0" indent="0">
              <a:buNone/>
            </a:pPr>
            <a:r>
              <a:rPr lang="nl-BE" sz="1600" dirty="0" smtClean="0">
                <a:solidFill>
                  <a:schemeClr val="tx1"/>
                </a:solidFill>
              </a:rPr>
              <a:t>1</a:t>
            </a:r>
            <a:r>
              <a:rPr lang="nl-BE" sz="1600" dirty="0">
                <a:solidFill>
                  <a:schemeClr val="tx1"/>
                </a:solidFill>
              </a:rPr>
              <a:t>. </a:t>
            </a:r>
            <a:r>
              <a:rPr lang="nl-BE" sz="1600" dirty="0" smtClean="0">
                <a:solidFill>
                  <a:schemeClr val="tx1"/>
                </a:solidFill>
              </a:rPr>
              <a:t>Werkgever moet zorgen </a:t>
            </a:r>
            <a:r>
              <a:rPr lang="nl-BE" sz="1600" dirty="0">
                <a:solidFill>
                  <a:schemeClr val="tx1"/>
                </a:solidFill>
              </a:rPr>
              <a:t>voor de veiligheid en de gezondheid van de werknemers inzake alle met het werk verbonden aspecten.</a:t>
            </a:r>
          </a:p>
          <a:p>
            <a:endParaRPr lang="nl-BE" sz="1600" dirty="0">
              <a:solidFill>
                <a:schemeClr val="tx1"/>
              </a:solidFill>
            </a:endParaRPr>
          </a:p>
          <a:p>
            <a:pPr marL="0" indent="0">
              <a:buNone/>
            </a:pPr>
            <a:r>
              <a:rPr lang="nl-BE" sz="1600" dirty="0">
                <a:solidFill>
                  <a:schemeClr val="tx1"/>
                </a:solidFill>
              </a:rPr>
              <a:t>2</a:t>
            </a:r>
            <a:r>
              <a:rPr lang="nl-BE" sz="1600" dirty="0" smtClean="0">
                <a:solidFill>
                  <a:schemeClr val="tx1"/>
                </a:solidFill>
              </a:rPr>
              <a:t>. Een </a:t>
            </a:r>
            <a:r>
              <a:rPr lang="nl-BE" sz="1600" dirty="0">
                <a:solidFill>
                  <a:schemeClr val="tx1"/>
                </a:solidFill>
              </a:rPr>
              <a:t>beroep </a:t>
            </a:r>
            <a:r>
              <a:rPr lang="nl-BE" sz="1600" dirty="0" smtClean="0">
                <a:solidFill>
                  <a:schemeClr val="tx1"/>
                </a:solidFill>
              </a:rPr>
              <a:t>op externe deskundigen ontslaat hem </a:t>
            </a:r>
            <a:r>
              <a:rPr lang="nl-BE" sz="1600" dirty="0">
                <a:solidFill>
                  <a:schemeClr val="tx1"/>
                </a:solidFill>
              </a:rPr>
              <a:t>niet van zijn </a:t>
            </a:r>
            <a:r>
              <a:rPr lang="nl-BE" sz="1600" dirty="0" smtClean="0">
                <a:solidFill>
                  <a:schemeClr val="tx1"/>
                </a:solidFill>
              </a:rPr>
              <a:t>verantwoordelijkheid.</a:t>
            </a:r>
            <a:endParaRPr lang="nl-BE" sz="1600" dirty="0">
              <a:solidFill>
                <a:schemeClr val="tx1"/>
              </a:solidFill>
            </a:endParaRPr>
          </a:p>
          <a:p>
            <a:endParaRPr lang="nl-BE" sz="1600" dirty="0">
              <a:solidFill>
                <a:schemeClr val="tx1"/>
              </a:solidFill>
            </a:endParaRPr>
          </a:p>
          <a:p>
            <a:pPr marL="0" indent="0">
              <a:buNone/>
            </a:pPr>
            <a:r>
              <a:rPr lang="nl-BE" sz="1600" dirty="0">
                <a:solidFill>
                  <a:schemeClr val="tx1"/>
                </a:solidFill>
              </a:rPr>
              <a:t>3. De verplichtingen van de werknemers </a:t>
            </a:r>
            <a:r>
              <a:rPr lang="nl-BE" sz="1600" dirty="0" smtClean="0">
                <a:solidFill>
                  <a:schemeClr val="tx1"/>
                </a:solidFill>
              </a:rPr>
              <a:t>doen </a:t>
            </a:r>
            <a:r>
              <a:rPr lang="nl-BE" sz="1600" dirty="0">
                <a:solidFill>
                  <a:schemeClr val="tx1"/>
                </a:solidFill>
              </a:rPr>
              <a:t>geen afbreuk aan het beginsel van de verantwoordelijkheid van de werkgever</a:t>
            </a:r>
            <a:r>
              <a:rPr lang="nl-BE" sz="1600" dirty="0" smtClean="0">
                <a:solidFill>
                  <a:schemeClr val="tx1"/>
                </a:solidFill>
              </a:rPr>
              <a:t>.</a:t>
            </a:r>
          </a:p>
          <a:p>
            <a:pPr marL="0" indent="0">
              <a:buNone/>
            </a:pPr>
            <a:endParaRPr lang="nl-BE" sz="1600" dirty="0">
              <a:solidFill>
                <a:schemeClr val="tx1"/>
              </a:solidFill>
            </a:endParaRPr>
          </a:p>
          <a:p>
            <a:pPr marL="0" indent="0">
              <a:buNone/>
            </a:pPr>
            <a:r>
              <a:rPr lang="nl-BE" sz="1600" dirty="0" smtClean="0">
                <a:solidFill>
                  <a:schemeClr val="tx1"/>
                </a:solidFill>
              </a:rPr>
              <a:t>4.</a:t>
            </a:r>
            <a:r>
              <a:rPr lang="nl-BE" sz="1600" dirty="0">
                <a:solidFill>
                  <a:srgbClr val="000000"/>
                </a:solidFill>
              </a:rPr>
              <a:t> Lidstaten </a:t>
            </a:r>
            <a:r>
              <a:rPr lang="nl-BE" sz="1600" dirty="0" smtClean="0">
                <a:solidFill>
                  <a:srgbClr val="000000"/>
                </a:solidFill>
              </a:rPr>
              <a:t> kunnen verantwoordelijkheid werkgever verminderen of uitsluiten </a:t>
            </a:r>
            <a:r>
              <a:rPr lang="nl-BE" sz="1600" dirty="0">
                <a:solidFill>
                  <a:srgbClr val="000000"/>
                </a:solidFill>
              </a:rPr>
              <a:t>voor feiten die te wijten zijn aan abnormale en onvoorzienbare omstandigheden buiten de wil van de werkgevers of buitengewone gebeurtenissen</a:t>
            </a:r>
            <a:endParaRPr lang="nl-BE" sz="1600" dirty="0">
              <a:solidFill>
                <a:schemeClr val="tx1"/>
              </a:solidFill>
            </a:endParaRPr>
          </a:p>
          <a:p>
            <a:endParaRPr lang="nl-BE" sz="1600" dirty="0"/>
          </a:p>
        </p:txBody>
      </p:sp>
    </p:spTree>
    <p:extLst>
      <p:ext uri="{BB962C8B-B14F-4D97-AF65-F5344CB8AC3E}">
        <p14:creationId xmlns:p14="http://schemas.microsoft.com/office/powerpoint/2010/main" val="1203800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 Ruimer kader: </a:t>
            </a:r>
            <a:r>
              <a:rPr lang="nl-BE" dirty="0" err="1"/>
              <a:t>HvJ</a:t>
            </a:r>
            <a:r>
              <a:rPr lang="nl-BE" dirty="0"/>
              <a:t>, EVA-Hof</a:t>
            </a:r>
          </a:p>
        </p:txBody>
      </p:sp>
      <p:sp>
        <p:nvSpPr>
          <p:cNvPr id="3" name="Tijdelijke aanduiding voor inhoud 2"/>
          <p:cNvSpPr>
            <a:spLocks noGrp="1"/>
          </p:cNvSpPr>
          <p:nvPr>
            <p:ph idx="1"/>
          </p:nvPr>
        </p:nvSpPr>
        <p:spPr/>
        <p:txBody>
          <a:bodyPr/>
          <a:lstStyle/>
          <a:p>
            <a:r>
              <a:rPr lang="nl-BE" sz="2400" b="1" dirty="0" err="1"/>
              <a:t>HvJ</a:t>
            </a:r>
            <a:r>
              <a:rPr lang="nl-BE" sz="2400" b="1" dirty="0"/>
              <a:t> 14 juni 2007</a:t>
            </a:r>
            <a:r>
              <a:rPr lang="nl-BE" sz="2400" dirty="0"/>
              <a:t>, Commissie v. Verenigd </a:t>
            </a:r>
            <a:r>
              <a:rPr lang="nl-BE" sz="2400" dirty="0" smtClean="0"/>
              <a:t>Koninkrijk</a:t>
            </a:r>
          </a:p>
          <a:p>
            <a:endParaRPr lang="nl-BE" sz="2000" dirty="0"/>
          </a:p>
          <a:p>
            <a:pPr lvl="1"/>
            <a:r>
              <a:rPr lang="nl-BE" sz="2000" dirty="0" smtClean="0"/>
              <a:t>Common </a:t>
            </a:r>
            <a:r>
              <a:rPr lang="nl-BE" sz="2000" dirty="0" err="1" smtClean="0"/>
              <a:t>law</a:t>
            </a:r>
            <a:r>
              <a:rPr lang="nl-BE" sz="2000" dirty="0" smtClean="0"/>
              <a:t>: verplichting werkgever </a:t>
            </a:r>
            <a:r>
              <a:rPr lang="nl-BE" sz="2000" i="1" dirty="0" smtClean="0"/>
              <a:t>‘voor zover dit redelijkerwijze mogelijk is’</a:t>
            </a:r>
            <a:r>
              <a:rPr lang="nl-BE" sz="2000" dirty="0" smtClean="0"/>
              <a:t> (SFAIRP)</a:t>
            </a:r>
          </a:p>
          <a:p>
            <a:pPr lvl="1"/>
            <a:r>
              <a:rPr lang="nl-BE" sz="2000" dirty="0" err="1" smtClean="0"/>
              <a:t>Adv.Gen</a:t>
            </a:r>
            <a:r>
              <a:rPr lang="nl-BE" sz="2000" dirty="0" smtClean="0"/>
              <a:t>. </a:t>
            </a:r>
            <a:r>
              <a:rPr lang="nl-BE" sz="2000" dirty="0" err="1" smtClean="0"/>
              <a:t>Mengozzi</a:t>
            </a:r>
            <a:r>
              <a:rPr lang="nl-BE" sz="2000" dirty="0" smtClean="0"/>
              <a:t>: strijdig met art. 5</a:t>
            </a:r>
          </a:p>
          <a:p>
            <a:pPr lvl="1"/>
            <a:r>
              <a:rPr lang="nl-BE" sz="2000" dirty="0" err="1" smtClean="0"/>
              <a:t>HvJ</a:t>
            </a:r>
            <a:r>
              <a:rPr lang="nl-BE" sz="2000" dirty="0" smtClean="0"/>
              <a:t>: beroep afgewezen</a:t>
            </a:r>
          </a:p>
          <a:p>
            <a:pPr lvl="2"/>
            <a:r>
              <a:rPr lang="nl-BE" sz="1600" dirty="0" smtClean="0"/>
              <a:t>Art. 5, lid 1: tekst legt geen </a:t>
            </a:r>
            <a:r>
              <a:rPr lang="nl-BE" sz="1600" dirty="0" err="1" smtClean="0"/>
              <a:t>risico-aansprakelijkheid</a:t>
            </a:r>
            <a:r>
              <a:rPr lang="nl-BE" sz="1600" dirty="0" smtClean="0"/>
              <a:t> op;</a:t>
            </a:r>
          </a:p>
          <a:p>
            <a:pPr lvl="2"/>
            <a:r>
              <a:rPr lang="nl-BE" sz="1600" dirty="0" smtClean="0"/>
              <a:t>Weigering om soortgelijke clausule in de richtlijn op te nemen laat niet toe om te besluiten tot ongeldigheid ervan</a:t>
            </a:r>
          </a:p>
          <a:p>
            <a:pPr lvl="2"/>
            <a:r>
              <a:rPr lang="nl-BE" sz="1600" dirty="0" smtClean="0"/>
              <a:t>Systematiek art. 5 wijst niet op </a:t>
            </a:r>
            <a:r>
              <a:rPr lang="nl-BE" sz="1600" dirty="0" err="1" smtClean="0"/>
              <a:t>risico-aansprakelijkheid</a:t>
            </a:r>
            <a:endParaRPr lang="nl-BE" sz="1600" dirty="0" smtClean="0"/>
          </a:p>
          <a:p>
            <a:pPr lvl="2"/>
            <a:r>
              <a:rPr lang="nl-BE" sz="1600" dirty="0" smtClean="0"/>
              <a:t>Doel van de richtlijn kan door andere middelen bereikt worden dan door invoering </a:t>
            </a:r>
            <a:r>
              <a:rPr lang="nl-BE" sz="1600" dirty="0" err="1" smtClean="0"/>
              <a:t>risico-aansprakelijkheid</a:t>
            </a:r>
            <a:endParaRPr lang="nl-BE" sz="1600" dirty="0" smtClean="0"/>
          </a:p>
          <a:p>
            <a:pPr lvl="2"/>
            <a:endParaRPr lang="nl-BE" sz="1600" dirty="0"/>
          </a:p>
          <a:p>
            <a:pPr marL="0" indent="0">
              <a:buNone/>
            </a:pPr>
            <a:endParaRPr lang="nl-BE" dirty="0"/>
          </a:p>
        </p:txBody>
      </p:sp>
    </p:spTree>
    <p:extLst>
      <p:ext uri="{BB962C8B-B14F-4D97-AF65-F5344CB8AC3E}">
        <p14:creationId xmlns:p14="http://schemas.microsoft.com/office/powerpoint/2010/main" val="2405683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3439" y="1124744"/>
            <a:ext cx="7772400" cy="913656"/>
          </a:xfrm>
        </p:spPr>
        <p:txBody>
          <a:bodyPr/>
          <a:lstStyle/>
          <a:p>
            <a:r>
              <a:rPr lang="nl-BE" dirty="0" smtClean="0"/>
              <a:t>structuur</a:t>
            </a:r>
            <a:endParaRPr lang="nl-NL" dirty="0"/>
          </a:p>
        </p:txBody>
      </p:sp>
      <p:sp>
        <p:nvSpPr>
          <p:cNvPr id="3" name="Tijdelijke aanduiding voor inhoud 2"/>
          <p:cNvSpPr>
            <a:spLocks noGrp="1"/>
          </p:cNvSpPr>
          <p:nvPr>
            <p:ph idx="1"/>
          </p:nvPr>
        </p:nvSpPr>
        <p:spPr>
          <a:xfrm>
            <a:off x="703439" y="2073878"/>
            <a:ext cx="7772400" cy="4383360"/>
          </a:xfrm>
        </p:spPr>
        <p:txBody>
          <a:bodyPr/>
          <a:lstStyle/>
          <a:p>
            <a:pPr marL="457200" indent="-457200">
              <a:buAutoNum type="alphaUcPeriod"/>
            </a:pPr>
            <a:r>
              <a:rPr lang="nl-BE" sz="2000" b="1" dirty="0" smtClean="0">
                <a:solidFill>
                  <a:schemeClr val="tx1"/>
                </a:solidFill>
              </a:rPr>
              <a:t>Principe</a:t>
            </a:r>
          </a:p>
          <a:p>
            <a:pPr lvl="1" indent="-342900">
              <a:buFont typeface="Arial" panose="020B0604020202020204" pitchFamily="34" charset="0"/>
              <a:buChar char="•"/>
            </a:pPr>
            <a:r>
              <a:rPr lang="nl-BE" sz="1600" dirty="0" smtClean="0"/>
              <a:t>Oorsprong</a:t>
            </a:r>
          </a:p>
          <a:p>
            <a:pPr lvl="1" indent="-342900">
              <a:buFont typeface="Arial" panose="020B0604020202020204" pitchFamily="34" charset="0"/>
              <a:buChar char="•"/>
            </a:pPr>
            <a:r>
              <a:rPr lang="nl-BE" sz="1600" dirty="0" smtClean="0"/>
              <a:t>Betekenis vandaag</a:t>
            </a:r>
          </a:p>
          <a:p>
            <a:pPr marL="0" indent="0">
              <a:buNone/>
            </a:pPr>
            <a:r>
              <a:rPr lang="nl-BE" sz="2000" b="1" dirty="0" smtClean="0">
                <a:solidFill>
                  <a:schemeClr val="tx1"/>
                </a:solidFill>
              </a:rPr>
              <a:t>B. Begunstigden</a:t>
            </a:r>
          </a:p>
          <a:p>
            <a:pPr lvl="1">
              <a:buFont typeface="Arial" panose="020B0604020202020204" pitchFamily="34" charset="0"/>
              <a:buChar char="•"/>
            </a:pPr>
            <a:r>
              <a:rPr lang="nl-BE" sz="1600" dirty="0" smtClean="0">
                <a:solidFill>
                  <a:schemeClr val="tx1"/>
                </a:solidFill>
              </a:rPr>
              <a:t>Algemeen</a:t>
            </a:r>
          </a:p>
          <a:p>
            <a:pPr lvl="1">
              <a:buFont typeface="Arial" panose="020B0604020202020204" pitchFamily="34" charset="0"/>
              <a:buChar char="•"/>
            </a:pPr>
            <a:r>
              <a:rPr lang="nl-BE" sz="1600" dirty="0" smtClean="0">
                <a:solidFill>
                  <a:schemeClr val="tx1"/>
                </a:solidFill>
              </a:rPr>
              <a:t>Twee bijzondere gevallen</a:t>
            </a:r>
          </a:p>
          <a:p>
            <a:pPr marL="0" indent="0">
              <a:buNone/>
            </a:pPr>
            <a:r>
              <a:rPr lang="nl-BE" sz="2000" b="1" dirty="0" smtClean="0">
                <a:solidFill>
                  <a:schemeClr val="tx1"/>
                </a:solidFill>
              </a:rPr>
              <a:t>C. Uitzonderingen</a:t>
            </a:r>
          </a:p>
          <a:p>
            <a:pPr lvl="1">
              <a:buFont typeface="Arial" panose="020B0604020202020204" pitchFamily="34" charset="0"/>
              <a:buChar char="•"/>
            </a:pPr>
            <a:r>
              <a:rPr lang="nl-BE" sz="1600" dirty="0" smtClean="0">
                <a:solidFill>
                  <a:srgbClr val="000000"/>
                </a:solidFill>
              </a:rPr>
              <a:t>Verkeersongeval</a:t>
            </a:r>
            <a:endParaRPr lang="nl-BE" sz="1600" dirty="0">
              <a:solidFill>
                <a:srgbClr val="000000"/>
              </a:solidFill>
            </a:endParaRPr>
          </a:p>
          <a:p>
            <a:pPr lvl="1">
              <a:buFont typeface="Arial" panose="020B0604020202020204" pitchFamily="34" charset="0"/>
              <a:buChar char="•"/>
            </a:pPr>
            <a:r>
              <a:rPr lang="nl-BE" sz="1600" dirty="0" smtClean="0">
                <a:solidFill>
                  <a:srgbClr val="000000"/>
                </a:solidFill>
              </a:rPr>
              <a:t>Zwaarwichtige overtreding</a:t>
            </a:r>
            <a:endParaRPr lang="nl-BE" sz="1600" dirty="0">
              <a:solidFill>
                <a:srgbClr val="000000"/>
              </a:solidFill>
            </a:endParaRPr>
          </a:p>
          <a:p>
            <a:pPr marL="0" indent="0">
              <a:buNone/>
            </a:pPr>
            <a:r>
              <a:rPr lang="nl-BE" sz="2000" b="1" dirty="0" smtClean="0">
                <a:solidFill>
                  <a:schemeClr val="tx1"/>
                </a:solidFill>
              </a:rPr>
              <a:t>D. </a:t>
            </a:r>
            <a:r>
              <a:rPr lang="nl-BE" sz="2000" b="1" dirty="0" err="1" smtClean="0">
                <a:solidFill>
                  <a:schemeClr val="tx1"/>
                </a:solidFill>
              </a:rPr>
              <a:t>Tegenwerpelijkheid</a:t>
            </a:r>
            <a:endParaRPr lang="nl-BE" sz="2000" b="1" dirty="0" smtClean="0">
              <a:solidFill>
                <a:schemeClr val="tx1"/>
              </a:solidFill>
            </a:endParaRPr>
          </a:p>
          <a:p>
            <a:pPr lvl="1">
              <a:buFont typeface="Arial" panose="020B0604020202020204" pitchFamily="34" charset="0"/>
              <a:buChar char="•"/>
            </a:pPr>
            <a:r>
              <a:rPr lang="nl-BE" sz="1600" dirty="0" smtClean="0">
                <a:solidFill>
                  <a:srgbClr val="000000"/>
                </a:solidFill>
              </a:rPr>
              <a:t>rechthebbenden</a:t>
            </a:r>
            <a:endParaRPr lang="nl-BE" sz="2000" dirty="0" smtClean="0">
              <a:solidFill>
                <a:schemeClr val="tx1"/>
              </a:solidFill>
            </a:endParaRPr>
          </a:p>
          <a:p>
            <a:pPr marL="0" indent="0">
              <a:buNone/>
            </a:pPr>
            <a:r>
              <a:rPr lang="nl-BE" sz="2000" b="1" dirty="0" smtClean="0">
                <a:solidFill>
                  <a:schemeClr val="tx1"/>
                </a:solidFill>
              </a:rPr>
              <a:t>E. Breder kader</a:t>
            </a:r>
          </a:p>
          <a:p>
            <a:pPr lvl="1">
              <a:buFont typeface="Arial" panose="020B0604020202020204" pitchFamily="34" charset="0"/>
              <a:buChar char="•"/>
            </a:pPr>
            <a:r>
              <a:rPr lang="nl-BE" sz="2000" dirty="0" err="1" smtClean="0">
                <a:solidFill>
                  <a:schemeClr val="tx1"/>
                </a:solidFill>
              </a:rPr>
              <a:t>HvJ</a:t>
            </a:r>
            <a:r>
              <a:rPr lang="nl-BE" sz="2000" dirty="0" smtClean="0">
                <a:solidFill>
                  <a:schemeClr val="tx1"/>
                </a:solidFill>
              </a:rPr>
              <a:t> en Eva Hof</a:t>
            </a:r>
          </a:p>
          <a:p>
            <a:pPr marL="0" indent="0">
              <a:buNone/>
            </a:pPr>
            <a:endParaRPr lang="nl-NL" sz="1600" dirty="0" smtClean="0"/>
          </a:p>
        </p:txBody>
      </p:sp>
    </p:spTree>
    <p:extLst>
      <p:ext uri="{BB962C8B-B14F-4D97-AF65-F5344CB8AC3E}">
        <p14:creationId xmlns:p14="http://schemas.microsoft.com/office/powerpoint/2010/main" val="154954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 Ruimer kader: </a:t>
            </a:r>
            <a:r>
              <a:rPr lang="nl-BE" dirty="0" err="1"/>
              <a:t>HvJ</a:t>
            </a:r>
            <a:r>
              <a:rPr lang="nl-BE" dirty="0"/>
              <a:t>, EVA-Hof</a:t>
            </a:r>
          </a:p>
        </p:txBody>
      </p:sp>
      <p:sp>
        <p:nvSpPr>
          <p:cNvPr id="3" name="Tijdelijke aanduiding voor inhoud 2"/>
          <p:cNvSpPr>
            <a:spLocks noGrp="1"/>
          </p:cNvSpPr>
          <p:nvPr>
            <p:ph idx="1"/>
          </p:nvPr>
        </p:nvSpPr>
        <p:spPr/>
        <p:txBody>
          <a:bodyPr/>
          <a:lstStyle/>
          <a:p>
            <a:r>
              <a:rPr lang="nl-BE" sz="2400" b="1" dirty="0" smtClean="0"/>
              <a:t>EVA-Hof </a:t>
            </a:r>
            <a:r>
              <a:rPr lang="nl-BE" sz="2400" b="1" dirty="0"/>
              <a:t>E-2/10, 10 december 2010</a:t>
            </a:r>
            <a:r>
              <a:rPr lang="nl-BE" sz="2400" dirty="0"/>
              <a:t>, Pór </a:t>
            </a:r>
            <a:r>
              <a:rPr lang="nl-BE" sz="2400" dirty="0" err="1"/>
              <a:t>Kolbeinsson</a:t>
            </a:r>
            <a:r>
              <a:rPr lang="nl-BE" sz="2400" dirty="0"/>
              <a:t> v. </a:t>
            </a:r>
            <a:r>
              <a:rPr lang="nl-BE" sz="2400" dirty="0" err="1"/>
              <a:t>the</a:t>
            </a:r>
            <a:r>
              <a:rPr lang="nl-BE" sz="2400" dirty="0"/>
              <a:t> </a:t>
            </a:r>
            <a:r>
              <a:rPr lang="nl-BE" sz="2400" dirty="0" err="1"/>
              <a:t>Icelandic</a:t>
            </a:r>
            <a:r>
              <a:rPr lang="nl-BE" sz="2400" dirty="0"/>
              <a:t> </a:t>
            </a:r>
            <a:r>
              <a:rPr lang="nl-BE" sz="2400" dirty="0" smtClean="0"/>
              <a:t>State</a:t>
            </a:r>
          </a:p>
          <a:p>
            <a:endParaRPr lang="nl-BE" sz="2000" dirty="0"/>
          </a:p>
          <a:p>
            <a:pPr lvl="1"/>
            <a:r>
              <a:rPr lang="nl-BE" sz="2000" dirty="0" smtClean="0"/>
              <a:t>Ongeval 2001: geen valbeveiliging / ook fout werknemer</a:t>
            </a:r>
          </a:p>
          <a:p>
            <a:pPr lvl="1"/>
            <a:r>
              <a:rPr lang="nl-BE" sz="2000" dirty="0" smtClean="0"/>
              <a:t>Wel dekking via sociale zekerheid / geen </a:t>
            </a:r>
            <a:r>
              <a:rPr lang="nl-BE" sz="2000" dirty="0" err="1" smtClean="0"/>
              <a:t>ba</a:t>
            </a:r>
            <a:r>
              <a:rPr lang="nl-BE" sz="2000" dirty="0" smtClean="0"/>
              <a:t>-vergoeding</a:t>
            </a:r>
          </a:p>
          <a:p>
            <a:pPr lvl="1"/>
            <a:r>
              <a:rPr lang="nl-BE" sz="2000" dirty="0" smtClean="0"/>
              <a:t>Miskent </a:t>
            </a:r>
            <a:r>
              <a:rPr lang="nl-BE" sz="2000" dirty="0"/>
              <a:t>principe van </a:t>
            </a:r>
            <a:r>
              <a:rPr lang="nl-BE" sz="2000" dirty="0" smtClean="0"/>
              <a:t>eindverantwoordelijkheid werkgever </a:t>
            </a:r>
          </a:p>
          <a:p>
            <a:pPr lvl="1"/>
            <a:r>
              <a:rPr lang="nl-BE" sz="2000" dirty="0" smtClean="0"/>
              <a:t>Strafsanctie en dekking door verzekering zonder verhaal op werkgever volstaat niet</a:t>
            </a:r>
            <a:endParaRPr lang="nl-BE" sz="2000" dirty="0"/>
          </a:p>
          <a:p>
            <a:pPr lvl="1"/>
            <a:r>
              <a:rPr lang="nl-BE" sz="2000" dirty="0" smtClean="0"/>
              <a:t>Gevolgen voor Belgische </a:t>
            </a:r>
            <a:r>
              <a:rPr lang="nl-BE" sz="2000" dirty="0"/>
              <a:t>arbeidsongevallenregeling</a:t>
            </a:r>
            <a:r>
              <a:rPr lang="nl-BE" sz="2000" dirty="0" smtClean="0"/>
              <a:t>?</a:t>
            </a:r>
          </a:p>
          <a:p>
            <a:pPr lvl="2"/>
            <a:r>
              <a:rPr lang="nl-BE" sz="1600" dirty="0" smtClean="0"/>
              <a:t>Immuniteit op zich allicht geen probleem</a:t>
            </a:r>
          </a:p>
          <a:p>
            <a:pPr lvl="2"/>
            <a:r>
              <a:rPr lang="nl-BE" sz="1600" dirty="0" smtClean="0"/>
              <a:t>Laatste lid art. 46, § 1, 7°problematisch</a:t>
            </a:r>
            <a:endParaRPr lang="nl-BE" sz="1600" dirty="0"/>
          </a:p>
          <a:p>
            <a:pPr marL="0" indent="0">
              <a:buNone/>
            </a:pPr>
            <a:endParaRPr lang="nl-BE" dirty="0"/>
          </a:p>
        </p:txBody>
      </p:sp>
    </p:spTree>
    <p:extLst>
      <p:ext uri="{BB962C8B-B14F-4D97-AF65-F5344CB8AC3E}">
        <p14:creationId xmlns:p14="http://schemas.microsoft.com/office/powerpoint/2010/main" val="2368052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Slotbeschouwing</a:t>
            </a:r>
            <a:endParaRPr lang="nl-BE"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BE" sz="2400" dirty="0"/>
              <a:t>Burgerlijke immuniteit houdt principieel stand</a:t>
            </a:r>
          </a:p>
          <a:p>
            <a:pPr>
              <a:buFont typeface="Arial" panose="020B0604020202020204" pitchFamily="34" charset="0"/>
              <a:buChar char="¬"/>
            </a:pPr>
            <a:endParaRPr lang="nl-BE" sz="2400" dirty="0"/>
          </a:p>
          <a:p>
            <a:pPr>
              <a:buFont typeface="Arial" panose="020B0604020202020204" pitchFamily="34" charset="0"/>
              <a:buChar char="¬"/>
            </a:pPr>
            <a:r>
              <a:rPr lang="nl-BE" sz="2400" dirty="0"/>
              <a:t>Komt gehavend uit twintig jaar rechtspraak</a:t>
            </a:r>
          </a:p>
          <a:p>
            <a:pPr lvl="1">
              <a:buFont typeface="Arial" panose="020B0604020202020204" pitchFamily="34" charset="0"/>
              <a:buChar char="¬"/>
            </a:pPr>
            <a:r>
              <a:rPr lang="nl-BE" sz="2000" dirty="0"/>
              <a:t>Conform tijdsgeest, maar niet steeds sterk onderbouwd</a:t>
            </a:r>
          </a:p>
          <a:p>
            <a:pPr lvl="1">
              <a:buFont typeface="Arial" panose="020B0604020202020204" pitchFamily="34" charset="0"/>
              <a:buChar char="¬"/>
            </a:pPr>
            <a:r>
              <a:rPr lang="nl-BE" sz="2000" dirty="0"/>
              <a:t>Aantal ongelijkheden weggewerkt, aantal nieuwe gecreëerd</a:t>
            </a:r>
          </a:p>
          <a:p>
            <a:pPr lvl="1">
              <a:buFont typeface="Arial" panose="020B0604020202020204" pitchFamily="34" charset="0"/>
              <a:buChar char="¬"/>
            </a:pPr>
            <a:r>
              <a:rPr lang="nl-BE" sz="2000" dirty="0"/>
              <a:t>Nog cruciale vragen onbeantwoord</a:t>
            </a:r>
          </a:p>
          <a:p>
            <a:pPr>
              <a:buFont typeface="Arial" panose="020B0604020202020204" pitchFamily="34" charset="0"/>
              <a:buChar char="•"/>
            </a:pPr>
            <a:endParaRPr lang="nl-BE" dirty="0" smtClean="0">
              <a:solidFill>
                <a:schemeClr val="tx1"/>
              </a:solidFill>
            </a:endParaRPr>
          </a:p>
          <a:p>
            <a:pPr>
              <a:buFont typeface="Arial" panose="020B0604020202020204" pitchFamily="34" charset="0"/>
              <a:buChar char="¬"/>
            </a:pPr>
            <a:r>
              <a:rPr lang="nl-BE" sz="2400" dirty="0"/>
              <a:t>Impact Europese rechtspraak onduidelijk</a:t>
            </a:r>
          </a:p>
          <a:p>
            <a:pPr>
              <a:buFont typeface="Arial" panose="020B0604020202020204" pitchFamily="34" charset="0"/>
              <a:buChar char="•"/>
            </a:pPr>
            <a:endParaRPr lang="nl-BE" dirty="0" smtClean="0">
              <a:solidFill>
                <a:schemeClr val="tx1"/>
              </a:solidFill>
            </a:endParaRPr>
          </a:p>
          <a:p>
            <a:pPr>
              <a:buFont typeface="Arial" panose="020B0604020202020204" pitchFamily="34" charset="0"/>
              <a:buChar char="•"/>
            </a:pPr>
            <a:endParaRPr lang="nl-BE" dirty="0"/>
          </a:p>
        </p:txBody>
      </p:sp>
    </p:spTree>
    <p:extLst>
      <p:ext uri="{BB962C8B-B14F-4D97-AF65-F5344CB8AC3E}">
        <p14:creationId xmlns:p14="http://schemas.microsoft.com/office/powerpoint/2010/main" val="350012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idx="4294967295"/>
          </p:nvPr>
        </p:nvSpPr>
        <p:spPr>
          <a:xfrm>
            <a:off x="827088" y="1196975"/>
            <a:ext cx="7772400" cy="914400"/>
          </a:xfrm>
        </p:spPr>
        <p:txBody>
          <a:bodyPr/>
          <a:lstStyle/>
          <a:p>
            <a:pPr eaLnBrk="1" hangingPunct="1"/>
            <a:r>
              <a:rPr lang="nl-BE" altLang="nl-BE" sz="3600" smtClean="0"/>
              <a:t>Tot slot</a:t>
            </a:r>
          </a:p>
        </p:txBody>
      </p:sp>
      <p:sp>
        <p:nvSpPr>
          <p:cNvPr id="58372" name="Tijdelijke aanduiding voor inhoud 2"/>
          <p:cNvSpPr>
            <a:spLocks noGrp="1"/>
          </p:cNvSpPr>
          <p:nvPr>
            <p:ph idx="4294967295"/>
          </p:nvPr>
        </p:nvSpPr>
        <p:spPr>
          <a:xfrm>
            <a:off x="539552" y="2286000"/>
            <a:ext cx="8352928" cy="4191000"/>
          </a:xfrm>
        </p:spPr>
        <p:txBody>
          <a:bodyPr/>
          <a:lstStyle/>
          <a:p>
            <a:pPr marL="0" indent="0" eaLnBrk="1" hangingPunct="1">
              <a:buFontTx/>
              <a:buNone/>
              <a:defRPr/>
            </a:pPr>
            <a:r>
              <a:rPr lang="nl-BE" altLang="nl-BE" dirty="0" smtClean="0">
                <a:ea typeface="+mn-ea"/>
              </a:rPr>
              <a:t>Q (&amp; A) ?</a:t>
            </a:r>
          </a:p>
          <a:p>
            <a:pPr eaLnBrk="1" hangingPunct="1">
              <a:buFontTx/>
              <a:buNone/>
              <a:defRPr/>
            </a:pPr>
            <a:endParaRPr lang="nl-BE" altLang="nl-BE" sz="1000" b="1" dirty="0" smtClean="0">
              <a:ea typeface="+mn-ea"/>
            </a:endParaRPr>
          </a:p>
          <a:p>
            <a:pPr eaLnBrk="1" hangingPunct="1">
              <a:buFontTx/>
              <a:buNone/>
              <a:defRPr/>
            </a:pPr>
            <a:endParaRPr lang="nl-BE" altLang="nl-BE" sz="1000" b="1" dirty="0" smtClean="0">
              <a:ea typeface="+mn-ea"/>
            </a:endParaRPr>
          </a:p>
          <a:p>
            <a:pPr eaLnBrk="1" hangingPunct="1">
              <a:buFontTx/>
              <a:buNone/>
              <a:defRPr/>
            </a:pPr>
            <a:r>
              <a:rPr lang="nl-BE" altLang="nl-BE" sz="2000" b="1" dirty="0" smtClean="0">
                <a:ea typeface="+mn-ea"/>
              </a:rPr>
              <a:t>Chris Persyn</a:t>
            </a:r>
          </a:p>
          <a:p>
            <a:pPr eaLnBrk="1" hangingPunct="1">
              <a:buFontTx/>
              <a:buNone/>
              <a:defRPr/>
            </a:pPr>
            <a:r>
              <a:rPr lang="nl-BE" altLang="nl-BE" sz="2000" b="1" dirty="0" smtClean="0">
                <a:ea typeface="+mn-ea"/>
              </a:rPr>
              <a:t>Charline Bulteel</a:t>
            </a:r>
          </a:p>
          <a:p>
            <a:pPr eaLnBrk="1" hangingPunct="1">
              <a:buFontTx/>
              <a:buNone/>
              <a:defRPr/>
            </a:pPr>
            <a:r>
              <a:rPr lang="nl-BE" altLang="nl-BE" sz="2000" dirty="0" smtClean="0">
                <a:solidFill>
                  <a:srgbClr val="6B635D"/>
                </a:solidFill>
                <a:ea typeface="+mn-ea"/>
              </a:rPr>
              <a:t>Advocaat</a:t>
            </a:r>
          </a:p>
          <a:p>
            <a:pPr eaLnBrk="1" hangingPunct="1">
              <a:buFontTx/>
              <a:buNone/>
              <a:defRPr/>
            </a:pPr>
            <a:r>
              <a:rPr lang="nl-BE" altLang="nl-BE" sz="2000" dirty="0" smtClean="0">
                <a:solidFill>
                  <a:srgbClr val="6B635D"/>
                </a:solidFill>
                <a:ea typeface="+mn-ea"/>
              </a:rPr>
              <a:t>Ezelstraat 25</a:t>
            </a:r>
          </a:p>
          <a:p>
            <a:pPr eaLnBrk="1" hangingPunct="1">
              <a:buFontTx/>
              <a:buNone/>
              <a:defRPr/>
            </a:pPr>
            <a:r>
              <a:rPr lang="nl-BE" altLang="nl-BE" sz="2000" dirty="0" smtClean="0">
                <a:solidFill>
                  <a:srgbClr val="6B635D"/>
                </a:solidFill>
                <a:ea typeface="+mn-ea"/>
              </a:rPr>
              <a:t>8000 Brugge</a:t>
            </a:r>
          </a:p>
          <a:p>
            <a:pPr eaLnBrk="1" hangingPunct="1">
              <a:buFont typeface="Wingdings" panose="05000000000000000000" pitchFamily="2" charset="2"/>
              <a:buChar char="("/>
              <a:defRPr/>
            </a:pPr>
            <a:r>
              <a:rPr lang="nl-BE" altLang="nl-BE" sz="2000" dirty="0" smtClean="0">
                <a:solidFill>
                  <a:srgbClr val="6B635D"/>
                </a:solidFill>
                <a:ea typeface="+mn-ea"/>
                <a:sym typeface="Wingdings" panose="05000000000000000000" pitchFamily="2" charset="2"/>
              </a:rPr>
              <a:t>050 33 82 91</a:t>
            </a:r>
          </a:p>
          <a:p>
            <a:pPr eaLnBrk="1" hangingPunct="1">
              <a:buFontTx/>
              <a:buNone/>
              <a:defRPr/>
            </a:pPr>
            <a:r>
              <a:rPr lang="nl-BE" altLang="nl-BE" sz="2000" dirty="0" smtClean="0">
                <a:solidFill>
                  <a:srgbClr val="6B635D"/>
                </a:solidFill>
                <a:ea typeface="+mn-ea"/>
                <a:sym typeface="Wingdings" panose="05000000000000000000" pitchFamily="2" charset="2"/>
              </a:rPr>
              <a:t>   050 47 16 59</a:t>
            </a:r>
          </a:p>
          <a:p>
            <a:pPr eaLnBrk="1" hangingPunct="1">
              <a:buFont typeface="Wingdings" panose="05000000000000000000" pitchFamily="2" charset="2"/>
              <a:buChar char=":"/>
              <a:defRPr/>
            </a:pPr>
            <a:r>
              <a:rPr lang="nl-BE" altLang="nl-BE" sz="2000" dirty="0" smtClean="0">
                <a:solidFill>
                  <a:srgbClr val="6B635D"/>
                </a:solidFill>
                <a:ea typeface="+mn-ea"/>
                <a:sym typeface="Wingdings" panose="05000000000000000000" pitchFamily="2" charset="2"/>
              </a:rPr>
              <a:t>chris.persyn@crivits-persyn.be &amp; charline.bulteel@crivits-persyn.be</a:t>
            </a:r>
          </a:p>
          <a:p>
            <a:pPr marL="0" indent="0" eaLnBrk="1" hangingPunct="1">
              <a:buFontTx/>
              <a:buNone/>
              <a:defRPr/>
            </a:pPr>
            <a:endParaRPr lang="nl-BE" altLang="nl-BE" dirty="0" smtClean="0">
              <a:ea typeface="+mn-ea"/>
            </a:endParaRPr>
          </a:p>
        </p:txBody>
      </p:sp>
      <p:sp>
        <p:nvSpPr>
          <p:cNvPr id="47108" name="Tijdelijke aanduiding voor datum 3"/>
          <p:cNvSpPr txBox="1">
            <a:spLocks noGrp="1"/>
          </p:cNvSpPr>
          <p:nvPr/>
        </p:nvSpPr>
        <p:spPr bwMode="auto">
          <a:xfrm>
            <a:off x="685800" y="65532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800">
                <a:solidFill>
                  <a:srgbClr val="9F1B2B"/>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endParaRPr lang="en-US" altLang="nl-BE" sz="1400">
              <a:solidFill>
                <a:schemeClr val="tx1"/>
              </a:solidFill>
            </a:endParaRPr>
          </a:p>
        </p:txBody>
      </p:sp>
      <p:sp>
        <p:nvSpPr>
          <p:cNvPr id="47109" name="Tijdelijke aanduiding voor dianummer 2"/>
          <p:cNvSpPr>
            <a:spLocks noGrp="1"/>
          </p:cNvSpPr>
          <p:nvPr>
            <p:ph type="sldNum" sz="quarter" idx="12"/>
          </p:nvPr>
        </p:nvSpPr>
        <p:spPr>
          <a:noFill/>
        </p:spPr>
        <p:txBody>
          <a:bodyPr/>
          <a:lstStyle>
            <a:lvl1pPr>
              <a:spcBef>
                <a:spcPct val="20000"/>
              </a:spcBef>
              <a:buChar char="¬"/>
              <a:defRPr sz="2800">
                <a:solidFill>
                  <a:srgbClr val="9F1B2B"/>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AABA016C-0382-4FF4-AB89-8BE98D46469E}" type="slidenum">
              <a:rPr lang="en-US" altLang="nl-BE" sz="1200" smtClean="0">
                <a:solidFill>
                  <a:schemeClr val="tx1"/>
                </a:solidFill>
              </a:rPr>
              <a:pPr>
                <a:spcBef>
                  <a:spcPct val="0"/>
                </a:spcBef>
                <a:buFontTx/>
                <a:buNone/>
              </a:pPr>
              <a:t>22</a:t>
            </a:fld>
            <a:endParaRPr lang="en-US" altLang="nl-BE" sz="1200" smtClean="0">
              <a:solidFill>
                <a:schemeClr val="tx1"/>
              </a:solidFill>
            </a:endParaRPr>
          </a:p>
        </p:txBody>
      </p:sp>
    </p:spTree>
    <p:extLst>
      <p:ext uri="{BB962C8B-B14F-4D97-AF65-F5344CB8AC3E}">
        <p14:creationId xmlns:p14="http://schemas.microsoft.com/office/powerpoint/2010/main" val="4237902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 Principe</a:t>
            </a:r>
            <a:endParaRPr lang="nl-NL" dirty="0"/>
          </a:p>
        </p:txBody>
      </p:sp>
      <p:sp>
        <p:nvSpPr>
          <p:cNvPr id="3" name="Tijdelijke aanduiding voor inhoud 2"/>
          <p:cNvSpPr>
            <a:spLocks noGrp="1"/>
          </p:cNvSpPr>
          <p:nvPr>
            <p:ph idx="1"/>
          </p:nvPr>
        </p:nvSpPr>
        <p:spPr/>
        <p:txBody>
          <a:bodyPr/>
          <a:lstStyle/>
          <a:p>
            <a:pPr marL="0" indent="0">
              <a:buNone/>
            </a:pPr>
            <a:endParaRPr lang="nl-NL" sz="1600" dirty="0" smtClean="0"/>
          </a:p>
          <a:p>
            <a:pPr lvl="0"/>
            <a:r>
              <a:rPr lang="nl-NL" sz="2600" dirty="0" smtClean="0"/>
              <a:t>Sluitstuk </a:t>
            </a:r>
            <a:r>
              <a:rPr lang="nl-NL" sz="2600" dirty="0"/>
              <a:t>van historisch compromis </a:t>
            </a:r>
            <a:r>
              <a:rPr lang="nl-NL" sz="2600" dirty="0" smtClean="0"/>
              <a:t>1903</a:t>
            </a:r>
          </a:p>
          <a:p>
            <a:r>
              <a:rPr lang="nl-NL" sz="2600" dirty="0" smtClean="0"/>
              <a:t>Tegengewicht objectieve aansprakelijkheid</a:t>
            </a:r>
          </a:p>
          <a:p>
            <a:pPr lvl="0"/>
            <a:r>
              <a:rPr lang="nl-NL" sz="2600" dirty="0" smtClean="0"/>
              <a:t>Immuniteitsprincipe houdt stand</a:t>
            </a:r>
          </a:p>
          <a:p>
            <a:pPr lvl="1"/>
            <a:r>
              <a:rPr lang="nl-NL" sz="1800" b="1" dirty="0" err="1" smtClean="0"/>
              <a:t>Arbitragehof</a:t>
            </a:r>
            <a:r>
              <a:rPr lang="nl-NL" sz="1800" b="1" dirty="0" smtClean="0"/>
              <a:t> nr. 47/2002, 13 maart 2002</a:t>
            </a:r>
          </a:p>
          <a:p>
            <a:pPr lvl="1"/>
            <a:r>
              <a:rPr lang="nl-NL" sz="1800" b="1" dirty="0" err="1" smtClean="0"/>
              <a:t>Arbitragehof</a:t>
            </a:r>
            <a:r>
              <a:rPr lang="nl-NL" sz="1800" b="1" dirty="0" smtClean="0"/>
              <a:t> </a:t>
            </a:r>
            <a:r>
              <a:rPr lang="nl-NL" sz="1800" b="1" dirty="0"/>
              <a:t>nr. 115/2002, 26 juni </a:t>
            </a:r>
            <a:r>
              <a:rPr lang="nl-NL" sz="1800" b="1" dirty="0" smtClean="0"/>
              <a:t>2002</a:t>
            </a:r>
            <a:endParaRPr lang="nl-NL" sz="1800" b="1" dirty="0"/>
          </a:p>
          <a:p>
            <a:pPr lvl="2"/>
            <a:r>
              <a:rPr lang="nl-NL" sz="1600" dirty="0" smtClean="0"/>
              <a:t>Link </a:t>
            </a:r>
            <a:r>
              <a:rPr lang="nl-NL" sz="1600" dirty="0"/>
              <a:t>met artikel 18 van de Arbeidsovereenkomstenwet</a:t>
            </a:r>
          </a:p>
          <a:p>
            <a:pPr lvl="0"/>
            <a:r>
              <a:rPr lang="nl-NL" sz="2600" dirty="0"/>
              <a:t>Absoluut karakter</a:t>
            </a:r>
            <a:r>
              <a:rPr lang="nl-NL" sz="2600" dirty="0" smtClean="0"/>
              <a:t>?</a:t>
            </a:r>
            <a:r>
              <a:rPr lang="nl-BE" sz="2600" dirty="0"/>
              <a:t> </a:t>
            </a:r>
            <a:endParaRPr lang="nl-BE" sz="2600" dirty="0" smtClean="0"/>
          </a:p>
          <a:p>
            <a:pPr lvl="1"/>
            <a:r>
              <a:rPr lang="nl-BE" sz="1800" b="1" dirty="0" err="1" smtClean="0"/>
              <a:t>Cass</a:t>
            </a:r>
            <a:r>
              <a:rPr lang="nl-BE" sz="1800" b="1" dirty="0" smtClean="0"/>
              <a:t>. 21 januari 1986</a:t>
            </a:r>
          </a:p>
          <a:p>
            <a:pPr lvl="1"/>
            <a:r>
              <a:rPr lang="nl-BE" sz="1800" b="1" dirty="0" err="1" smtClean="0"/>
              <a:t>Arbitragehof</a:t>
            </a:r>
            <a:r>
              <a:rPr lang="nl-BE" sz="1800" b="1" dirty="0" smtClean="0"/>
              <a:t> </a:t>
            </a:r>
            <a:r>
              <a:rPr lang="nl-BE" sz="1800" b="1" dirty="0"/>
              <a:t>nr. 31/2001, 1 maart 2001</a:t>
            </a:r>
            <a:endParaRPr lang="nl-NL" sz="1800" b="1" dirty="0"/>
          </a:p>
          <a:p>
            <a:pPr marL="914400" lvl="2" indent="0">
              <a:buNone/>
            </a:pPr>
            <a:endParaRPr lang="nl-NL" sz="1800" b="1" dirty="0"/>
          </a:p>
        </p:txBody>
      </p:sp>
    </p:spTree>
    <p:extLst>
      <p:ext uri="{BB962C8B-B14F-4D97-AF65-F5344CB8AC3E}">
        <p14:creationId xmlns:p14="http://schemas.microsoft.com/office/powerpoint/2010/main" val="1049557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 Begunstigden</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sz="1200" dirty="0" smtClean="0"/>
          </a:p>
          <a:p>
            <a:r>
              <a:rPr lang="nl-NL" sz="2600" dirty="0" smtClean="0"/>
              <a:t>Werkgever, aangestelde, lasthebber</a:t>
            </a:r>
          </a:p>
          <a:p>
            <a:r>
              <a:rPr lang="nl-NL" sz="2600" dirty="0" smtClean="0"/>
              <a:t>Bijzonder geval: uitzendarbeid</a:t>
            </a:r>
          </a:p>
          <a:p>
            <a:pPr lvl="1"/>
            <a:r>
              <a:rPr lang="nl-NL" sz="1800" b="1" dirty="0" err="1">
                <a:solidFill>
                  <a:schemeClr val="tx1"/>
                </a:solidFill>
              </a:rPr>
              <a:t>Arbitragehof</a:t>
            </a:r>
            <a:r>
              <a:rPr lang="nl-NL" sz="1800" b="1" dirty="0">
                <a:solidFill>
                  <a:schemeClr val="tx1"/>
                </a:solidFill>
              </a:rPr>
              <a:t> 88/2005 11 mei 2005</a:t>
            </a:r>
          </a:p>
          <a:p>
            <a:pPr marL="0" indent="0">
              <a:buNone/>
            </a:pPr>
            <a:r>
              <a:rPr lang="nl-NL" sz="1600" dirty="0" smtClean="0"/>
              <a:t>	(</a:t>
            </a:r>
            <a:r>
              <a:rPr lang="nl-NL" sz="1600" dirty="0"/>
              <a:t>a) Gebruiker</a:t>
            </a:r>
          </a:p>
          <a:p>
            <a:pPr lvl="2"/>
            <a:r>
              <a:rPr lang="nl-NL" sz="1200" dirty="0"/>
              <a:t>Situatie gebruiker is vergelijkbaar met die van de werkgever (zie B.7.3)</a:t>
            </a:r>
          </a:p>
          <a:p>
            <a:pPr lvl="2"/>
            <a:r>
              <a:rPr lang="nl-NL" sz="1200" dirty="0"/>
              <a:t>Maar: </a:t>
            </a:r>
          </a:p>
          <a:p>
            <a:pPr lvl="3"/>
            <a:r>
              <a:rPr lang="nl-NL" sz="1200" dirty="0"/>
              <a:t>Financiële last verzekeringspremie bij uitzendbureau</a:t>
            </a:r>
          </a:p>
          <a:p>
            <a:pPr lvl="3"/>
            <a:r>
              <a:rPr lang="nl-NL" sz="1200" dirty="0"/>
              <a:t>Vrijheid om beroep te doen op uitzendarbeid</a:t>
            </a:r>
          </a:p>
          <a:p>
            <a:pPr lvl="2"/>
            <a:r>
              <a:rPr lang="nl-NL" sz="1200" dirty="0"/>
              <a:t>Geen schending</a:t>
            </a:r>
          </a:p>
          <a:p>
            <a:pPr marL="0" indent="0">
              <a:buNone/>
            </a:pPr>
            <a:r>
              <a:rPr lang="nl-NL" sz="1600" dirty="0" smtClean="0"/>
              <a:t>	(</a:t>
            </a:r>
            <a:r>
              <a:rPr lang="nl-NL" sz="1600" dirty="0"/>
              <a:t>b) </a:t>
            </a:r>
            <a:r>
              <a:rPr lang="nl-NL" sz="1600" dirty="0" smtClean="0"/>
              <a:t>Lasthebber </a:t>
            </a:r>
            <a:r>
              <a:rPr lang="nl-NL" sz="1600" dirty="0"/>
              <a:t>gebruiker</a:t>
            </a:r>
          </a:p>
          <a:p>
            <a:pPr lvl="2"/>
            <a:r>
              <a:rPr lang="nl-NL" sz="1200" dirty="0"/>
              <a:t>Schending</a:t>
            </a:r>
          </a:p>
          <a:p>
            <a:pPr marL="0" indent="0">
              <a:buNone/>
            </a:pPr>
            <a:r>
              <a:rPr lang="nl-NL" sz="1600" dirty="0" smtClean="0"/>
              <a:t>	(</a:t>
            </a:r>
            <a:r>
              <a:rPr lang="nl-NL" sz="1600" dirty="0"/>
              <a:t>c) Aangestelde gebruiker</a:t>
            </a:r>
          </a:p>
          <a:p>
            <a:pPr lvl="2"/>
            <a:r>
              <a:rPr lang="nl-NL" sz="1200" dirty="0"/>
              <a:t>Schending</a:t>
            </a:r>
          </a:p>
          <a:p>
            <a:pPr marL="0" indent="0">
              <a:buNone/>
            </a:pPr>
            <a:endParaRPr lang="nl-NL" sz="2600" dirty="0" smtClean="0"/>
          </a:p>
          <a:p>
            <a:endParaRPr lang="nl-NL" sz="1600" dirty="0">
              <a:solidFill>
                <a:schemeClr val="tx1"/>
              </a:solidFill>
            </a:endParaRPr>
          </a:p>
        </p:txBody>
      </p:sp>
    </p:spTree>
    <p:extLst>
      <p:ext uri="{BB962C8B-B14F-4D97-AF65-F5344CB8AC3E}">
        <p14:creationId xmlns:p14="http://schemas.microsoft.com/office/powerpoint/2010/main" val="1789707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 Begunstigden</a:t>
            </a:r>
            <a:endParaRPr lang="nl-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8855672"/>
              </p:ext>
            </p:extLst>
          </p:nvPr>
        </p:nvGraphicFramePr>
        <p:xfrm>
          <a:off x="685800" y="2269893"/>
          <a:ext cx="7963091" cy="3848963"/>
        </p:xfrm>
        <a:graphic>
          <a:graphicData uri="http://schemas.openxmlformats.org/drawingml/2006/table">
            <a:tbl>
              <a:tblPr firstRow="1" bandRow="1">
                <a:tableStyleId>{5C22544A-7EE6-4342-B048-85BDC9FD1C3A}</a:tableStyleId>
              </a:tblPr>
              <a:tblGrid>
                <a:gridCol w="1347280"/>
                <a:gridCol w="3453319"/>
                <a:gridCol w="3162492"/>
              </a:tblGrid>
              <a:tr h="605921">
                <a:tc>
                  <a:txBody>
                    <a:bodyPr/>
                    <a:lstStyle/>
                    <a:p>
                      <a:pPr algn="ctr"/>
                      <a:r>
                        <a:rPr lang="nl-BE" dirty="0" smtClean="0"/>
                        <a:t>Hypothese</a:t>
                      </a:r>
                      <a:endParaRPr lang="nl-BE" dirty="0"/>
                    </a:p>
                  </a:txBody>
                  <a:tcPr marL="86360" marR="86360">
                    <a:solidFill>
                      <a:srgbClr val="9F1B2B"/>
                    </a:solidFill>
                  </a:tcPr>
                </a:tc>
                <a:tc>
                  <a:txBody>
                    <a:bodyPr/>
                    <a:lstStyle/>
                    <a:p>
                      <a:pPr algn="ctr"/>
                      <a:endParaRPr lang="nl-BE" dirty="0"/>
                    </a:p>
                  </a:txBody>
                  <a:tcPr marL="86360" marR="86360">
                    <a:solidFill>
                      <a:srgbClr val="9F1B2B"/>
                    </a:solidFill>
                  </a:tcPr>
                </a:tc>
                <a:tc>
                  <a:txBody>
                    <a:bodyPr/>
                    <a:lstStyle/>
                    <a:p>
                      <a:pPr algn="ctr"/>
                      <a:r>
                        <a:rPr lang="nl-BE" dirty="0" smtClean="0"/>
                        <a:t>Immuniteit?</a:t>
                      </a:r>
                      <a:endParaRPr lang="nl-BE" dirty="0"/>
                    </a:p>
                  </a:txBody>
                  <a:tcPr marL="86360" marR="86360">
                    <a:solidFill>
                      <a:srgbClr val="9F1B2B"/>
                    </a:solidFill>
                  </a:tcPr>
                </a:tc>
              </a:tr>
              <a:tr h="550053">
                <a:tc>
                  <a:txBody>
                    <a:bodyPr/>
                    <a:lstStyle/>
                    <a:p>
                      <a:pPr algn="ctr"/>
                      <a:r>
                        <a:rPr lang="nl-BE" dirty="0" smtClean="0"/>
                        <a:t>1</a:t>
                      </a:r>
                      <a:endParaRPr lang="nl-BE" dirty="0"/>
                    </a:p>
                  </a:txBody>
                  <a:tcPr marL="86360" marR="86360">
                    <a:noFill/>
                  </a:tcPr>
                </a:tc>
                <a:tc>
                  <a:txBody>
                    <a:bodyPr/>
                    <a:lstStyle/>
                    <a:p>
                      <a:r>
                        <a:rPr lang="nl-BE" dirty="0" smtClean="0"/>
                        <a:t>Uitzendkracht veroorzaakt schade aan vaste werknemer</a:t>
                      </a:r>
                      <a:endParaRPr lang="nl-BE" dirty="0"/>
                    </a:p>
                  </a:txBody>
                  <a:tcPr marL="86360" marR="86360">
                    <a:noFill/>
                  </a:tcPr>
                </a:tc>
                <a:tc>
                  <a:txBody>
                    <a:bodyPr/>
                    <a:lstStyle/>
                    <a:p>
                      <a:r>
                        <a:rPr lang="nl-BE" dirty="0" smtClean="0"/>
                        <a:t>Ja, uitzendkracht is aangestelde van de gebruiker (werkt de facto onder het gezag van de gebruiker)</a:t>
                      </a:r>
                      <a:endParaRPr lang="nl-BE" dirty="0"/>
                    </a:p>
                  </a:txBody>
                  <a:tcPr marL="86360" marR="86360">
                    <a:noFill/>
                  </a:tcPr>
                </a:tc>
              </a:tr>
              <a:tr h="865602">
                <a:tc>
                  <a:txBody>
                    <a:bodyPr/>
                    <a:lstStyle/>
                    <a:p>
                      <a:pPr algn="ctr"/>
                      <a:r>
                        <a:rPr lang="nl-BE" dirty="0" smtClean="0"/>
                        <a:t>2</a:t>
                      </a:r>
                      <a:endParaRPr lang="nl-BE" dirty="0"/>
                    </a:p>
                  </a:txBody>
                  <a:tcPr marL="86360" marR="86360">
                    <a:noFill/>
                  </a:tcPr>
                </a:tc>
                <a:tc>
                  <a:txBody>
                    <a:bodyPr/>
                    <a:lstStyle/>
                    <a:p>
                      <a:r>
                        <a:rPr lang="nl-BE" dirty="0" smtClean="0"/>
                        <a:t>Aangestelde/Lasthebber veroorzaakt</a:t>
                      </a:r>
                      <a:r>
                        <a:rPr lang="nl-BE" baseline="0" dirty="0" smtClean="0"/>
                        <a:t> schade aan uitzendkracht</a:t>
                      </a:r>
                      <a:endParaRPr lang="nl-BE" dirty="0"/>
                    </a:p>
                  </a:txBody>
                  <a:tcPr marL="86360" marR="86360">
                    <a:noFill/>
                  </a:tcPr>
                </a:tc>
                <a:tc>
                  <a:txBody>
                    <a:bodyPr/>
                    <a:lstStyle/>
                    <a:p>
                      <a:r>
                        <a:rPr lang="nl-BE" dirty="0" smtClean="0"/>
                        <a:t>Ja, </a:t>
                      </a:r>
                      <a:r>
                        <a:rPr lang="nl-BE" b="1" dirty="0" smtClean="0"/>
                        <a:t>Arbitragehof </a:t>
                      </a:r>
                      <a:r>
                        <a:rPr lang="nl-BE" b="1" baseline="0" dirty="0" smtClean="0"/>
                        <a:t>11 mei 2005</a:t>
                      </a:r>
                      <a:endParaRPr lang="nl-BE" b="1" dirty="0"/>
                    </a:p>
                  </a:txBody>
                  <a:tcPr marL="86360" marR="86360">
                    <a:noFill/>
                  </a:tcPr>
                </a:tc>
              </a:tr>
              <a:tr h="865602">
                <a:tc>
                  <a:txBody>
                    <a:bodyPr/>
                    <a:lstStyle/>
                    <a:p>
                      <a:pPr algn="ctr"/>
                      <a:r>
                        <a:rPr lang="nl-BE" dirty="0" smtClean="0"/>
                        <a:t>3</a:t>
                      </a:r>
                      <a:endParaRPr lang="nl-BE" dirty="0"/>
                    </a:p>
                  </a:txBody>
                  <a:tcPr marL="86360" marR="86360">
                    <a:noFill/>
                  </a:tcPr>
                </a:tc>
                <a:tc>
                  <a:txBody>
                    <a:bodyPr/>
                    <a:lstStyle/>
                    <a:p>
                      <a:r>
                        <a:rPr lang="nl-BE" dirty="0" smtClean="0"/>
                        <a:t>Gebruiker veroorzaakt</a:t>
                      </a:r>
                      <a:r>
                        <a:rPr lang="nl-BE" baseline="0" dirty="0" smtClean="0"/>
                        <a:t> schade aan uitzendkracht</a:t>
                      </a:r>
                      <a:endParaRPr lang="nl-BE" dirty="0"/>
                    </a:p>
                  </a:txBody>
                  <a:tcPr marL="86360" marR="86360">
                    <a:noFill/>
                  </a:tcPr>
                </a:tc>
                <a:tc>
                  <a:txBody>
                    <a:bodyPr/>
                    <a:lstStyle/>
                    <a:p>
                      <a:r>
                        <a:rPr lang="nl-BE" dirty="0" smtClean="0"/>
                        <a:t>Nee,</a:t>
                      </a:r>
                      <a:r>
                        <a:rPr lang="nl-BE" baseline="0" dirty="0" smtClean="0"/>
                        <a:t> </a:t>
                      </a:r>
                      <a:r>
                        <a:rPr lang="nl-BE" b="1" baseline="0" dirty="0" smtClean="0"/>
                        <a:t>Arbitragehof 11 mei 2005</a:t>
                      </a:r>
                      <a:endParaRPr lang="nl-BE" b="1" dirty="0"/>
                    </a:p>
                  </a:txBody>
                  <a:tcPr marL="86360" marR="86360">
                    <a:noFill/>
                  </a:tcPr>
                </a:tc>
              </a:tr>
            </a:tbl>
          </a:graphicData>
        </a:graphic>
      </p:graphicFrame>
    </p:spTree>
    <p:extLst>
      <p:ext uri="{BB962C8B-B14F-4D97-AF65-F5344CB8AC3E}">
        <p14:creationId xmlns:p14="http://schemas.microsoft.com/office/powerpoint/2010/main" val="2584165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 Begunstigden</a:t>
            </a:r>
            <a:endParaRPr lang="nl-BE" dirty="0"/>
          </a:p>
        </p:txBody>
      </p:sp>
      <p:sp>
        <p:nvSpPr>
          <p:cNvPr id="3" name="Tijdelijke aanduiding voor inhoud 2"/>
          <p:cNvSpPr>
            <a:spLocks noGrp="1"/>
          </p:cNvSpPr>
          <p:nvPr>
            <p:ph idx="1"/>
          </p:nvPr>
        </p:nvSpPr>
        <p:spPr/>
        <p:txBody>
          <a:bodyPr/>
          <a:lstStyle/>
          <a:p>
            <a:r>
              <a:rPr lang="nl-BE" sz="2600" dirty="0" smtClean="0"/>
              <a:t>Bijzonder geval: IBO</a:t>
            </a:r>
          </a:p>
          <a:p>
            <a:pPr marL="0" indent="0">
              <a:buNone/>
            </a:pPr>
            <a:endParaRPr lang="nl-BE" sz="2600" dirty="0" smtClean="0"/>
          </a:p>
          <a:p>
            <a:r>
              <a:rPr lang="nl-BE" sz="1800" b="1" dirty="0" err="1" smtClean="0">
                <a:solidFill>
                  <a:schemeClr val="tx1"/>
                </a:solidFill>
              </a:rPr>
              <a:t>GwH</a:t>
            </a:r>
            <a:r>
              <a:rPr lang="nl-BE" sz="1800" b="1" dirty="0" smtClean="0">
                <a:solidFill>
                  <a:schemeClr val="tx1"/>
                </a:solidFill>
              </a:rPr>
              <a:t> nr. 51/2016, 24 maart 2016</a:t>
            </a:r>
          </a:p>
          <a:p>
            <a:pPr lvl="1"/>
            <a:r>
              <a:rPr lang="nl-BE" sz="1800" dirty="0" smtClean="0"/>
              <a:t>Driehoeksverhouding: WG-cursist-VDAB</a:t>
            </a:r>
          </a:p>
          <a:p>
            <a:pPr lvl="1"/>
            <a:r>
              <a:rPr lang="nl-BE" sz="1800" dirty="0" smtClean="0"/>
              <a:t>Geen AOK tussen cursist en WG</a:t>
            </a:r>
          </a:p>
          <a:p>
            <a:pPr lvl="2"/>
            <a:r>
              <a:rPr lang="nl-BE" sz="1800" dirty="0" smtClean="0"/>
              <a:t>Geen loon verschuldigd</a:t>
            </a:r>
          </a:p>
          <a:p>
            <a:pPr lvl="2"/>
            <a:r>
              <a:rPr lang="nl-BE" sz="1800" dirty="0" smtClean="0"/>
              <a:t>Geen RSZ, dus geen financiering FAO</a:t>
            </a:r>
          </a:p>
          <a:p>
            <a:pPr lvl="1"/>
            <a:r>
              <a:rPr lang="nl-BE" sz="1800" dirty="0" smtClean="0"/>
              <a:t>Geen schending</a:t>
            </a:r>
            <a:endParaRPr lang="nl-BE" sz="1800" dirty="0"/>
          </a:p>
        </p:txBody>
      </p:sp>
    </p:spTree>
    <p:extLst>
      <p:ext uri="{BB962C8B-B14F-4D97-AF65-F5344CB8AC3E}">
        <p14:creationId xmlns:p14="http://schemas.microsoft.com/office/powerpoint/2010/main" val="3899267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 Uitzonderingen</a:t>
            </a:r>
            <a:endParaRPr lang="nl-NL" dirty="0"/>
          </a:p>
        </p:txBody>
      </p:sp>
      <p:sp>
        <p:nvSpPr>
          <p:cNvPr id="3" name="Tijdelijke aanduiding voor inhoud 2"/>
          <p:cNvSpPr>
            <a:spLocks noGrp="1"/>
          </p:cNvSpPr>
          <p:nvPr>
            <p:ph idx="1"/>
          </p:nvPr>
        </p:nvSpPr>
        <p:spPr/>
        <p:txBody>
          <a:bodyPr/>
          <a:lstStyle/>
          <a:p>
            <a:pPr marL="0" indent="0">
              <a:buNone/>
            </a:pPr>
            <a:r>
              <a:rPr lang="nl-NL" sz="2600" dirty="0" smtClean="0"/>
              <a:t>Artikel 46,§1, 1°-7° Arbeidsongevallenwet</a:t>
            </a:r>
          </a:p>
          <a:p>
            <a:pPr marL="0" indent="0">
              <a:buNone/>
            </a:pPr>
            <a:endParaRPr lang="nl-NL" sz="1400" dirty="0" smtClean="0"/>
          </a:p>
          <a:p>
            <a:pPr marL="914400" lvl="1" indent="-514350">
              <a:buAutoNum type="arabicParenBoth"/>
            </a:pPr>
            <a:r>
              <a:rPr lang="nl-NL" sz="2000" dirty="0" smtClean="0">
                <a:solidFill>
                  <a:schemeClr val="tx1"/>
                </a:solidFill>
              </a:rPr>
              <a:t>Opzet</a:t>
            </a:r>
          </a:p>
          <a:p>
            <a:pPr marL="914400" lvl="1" indent="-514350">
              <a:buAutoNum type="arabicParenBoth"/>
            </a:pPr>
            <a:r>
              <a:rPr lang="nl-NL" sz="2000" dirty="0" smtClean="0">
                <a:solidFill>
                  <a:schemeClr val="tx1"/>
                </a:solidFill>
              </a:rPr>
              <a:t>Schade aan goederen</a:t>
            </a:r>
          </a:p>
          <a:p>
            <a:pPr marL="914400" lvl="1" indent="-514350">
              <a:buAutoNum type="arabicParenBoth"/>
            </a:pPr>
            <a:r>
              <a:rPr lang="nl-NL" sz="2000" dirty="0" smtClean="0">
                <a:solidFill>
                  <a:schemeClr val="tx1"/>
                </a:solidFill>
              </a:rPr>
              <a:t>Arbeidswegongeval en verkeersongeval</a:t>
            </a:r>
          </a:p>
          <a:p>
            <a:pPr marL="1314450" lvl="2" indent="-514350"/>
            <a:r>
              <a:rPr lang="nl-NL" sz="1800" b="1" dirty="0" err="1" smtClean="0"/>
              <a:t>Arbitragehof</a:t>
            </a:r>
            <a:r>
              <a:rPr lang="nl-NL" sz="1800" b="1" dirty="0" smtClean="0"/>
              <a:t> </a:t>
            </a:r>
            <a:r>
              <a:rPr lang="nl-NL" sz="1800" b="1" dirty="0"/>
              <a:t>nr. 3/97, 16 januari </a:t>
            </a:r>
            <a:r>
              <a:rPr lang="nl-NL" sz="1800" b="1" dirty="0" smtClean="0"/>
              <a:t>1997</a:t>
            </a:r>
          </a:p>
          <a:p>
            <a:pPr marL="1314450" lvl="2" indent="-514350"/>
            <a:r>
              <a:rPr lang="nl-NL" sz="1800" b="1" dirty="0" err="1"/>
              <a:t>Arbitragehof</a:t>
            </a:r>
            <a:r>
              <a:rPr lang="nl-NL" sz="1800" b="1" dirty="0"/>
              <a:t>  nr. 102/2004, 9 juni 2004</a:t>
            </a:r>
            <a:endParaRPr lang="nl-NL" sz="1800" b="1" dirty="0" smtClean="0">
              <a:solidFill>
                <a:schemeClr val="tx1"/>
              </a:solidFill>
            </a:endParaRPr>
          </a:p>
          <a:p>
            <a:pPr marL="914400" lvl="1" indent="-514350">
              <a:buAutoNum type="arabicParenBoth"/>
            </a:pPr>
            <a:r>
              <a:rPr lang="nl-NL" sz="2000" dirty="0" smtClean="0">
                <a:solidFill>
                  <a:schemeClr val="tx1"/>
                </a:solidFill>
              </a:rPr>
              <a:t>Zwaarwichtige overtreding welzijnsreglementering + voorafgaande formele notificatie</a:t>
            </a:r>
          </a:p>
          <a:p>
            <a:pPr marL="1314450" lvl="2" indent="-514350"/>
            <a:r>
              <a:rPr lang="nl-BE" sz="1800" b="1" dirty="0" err="1" smtClean="0"/>
              <a:t>GwH</a:t>
            </a:r>
            <a:r>
              <a:rPr lang="nl-BE" sz="1800" b="1" dirty="0" smtClean="0"/>
              <a:t> </a:t>
            </a:r>
            <a:r>
              <a:rPr lang="nl-BE" sz="1800" b="1" dirty="0"/>
              <a:t>nr. 62/2015, 21 mei </a:t>
            </a:r>
            <a:r>
              <a:rPr lang="nl-BE" sz="1800" b="1" dirty="0" smtClean="0"/>
              <a:t>2015</a:t>
            </a:r>
          </a:p>
          <a:p>
            <a:pPr marL="1314450" lvl="2" indent="-514350"/>
            <a:r>
              <a:rPr lang="nl-BE" sz="1800" b="1" dirty="0" err="1" smtClean="0"/>
              <a:t>GwH</a:t>
            </a:r>
            <a:r>
              <a:rPr lang="nl-BE" sz="1800" b="1" dirty="0" smtClean="0"/>
              <a:t> </a:t>
            </a:r>
            <a:r>
              <a:rPr lang="nl-BE" sz="1800" b="1" dirty="0"/>
              <a:t>nr. 149/2016, 24 november 2016</a:t>
            </a:r>
          </a:p>
          <a:p>
            <a:pPr marL="800100" lvl="2" indent="0">
              <a:buNone/>
            </a:pPr>
            <a:endParaRPr lang="nl-BE" sz="2000" dirty="0" smtClean="0"/>
          </a:p>
          <a:p>
            <a:pPr marL="1314450" lvl="2" indent="-514350"/>
            <a:endParaRPr lang="nl-BE" sz="2000" dirty="0"/>
          </a:p>
          <a:p>
            <a:pPr marL="1314450" lvl="2" indent="-514350"/>
            <a:endParaRPr lang="nl-NL" sz="2000" b="1" dirty="0">
              <a:solidFill>
                <a:schemeClr val="tx1"/>
              </a:solidFill>
            </a:endParaRPr>
          </a:p>
        </p:txBody>
      </p:sp>
    </p:spTree>
    <p:extLst>
      <p:ext uri="{BB962C8B-B14F-4D97-AF65-F5344CB8AC3E}">
        <p14:creationId xmlns:p14="http://schemas.microsoft.com/office/powerpoint/2010/main" val="277305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 Uitzonderingen</a:t>
            </a:r>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sz="3000" b="1" cap="small" dirty="0" smtClean="0"/>
              <a:t>(3) Arbeidswegongevallen en verkeersongevallen</a:t>
            </a:r>
          </a:p>
          <a:p>
            <a:r>
              <a:rPr lang="nl-NL" sz="2200" dirty="0" smtClean="0">
                <a:solidFill>
                  <a:schemeClr val="tx1"/>
                </a:solidFill>
              </a:rPr>
              <a:t>Aanvankelijk (1964) enkel: ongeval op weg naar en van het werk</a:t>
            </a:r>
          </a:p>
          <a:p>
            <a:r>
              <a:rPr lang="nl-NL" sz="2200" dirty="0" smtClean="0">
                <a:solidFill>
                  <a:schemeClr val="tx1"/>
                </a:solidFill>
              </a:rPr>
              <a:t>Maar: </a:t>
            </a:r>
            <a:r>
              <a:rPr lang="nl-NL" sz="1800" b="1" dirty="0" err="1" smtClean="0">
                <a:solidFill>
                  <a:schemeClr val="tx1"/>
                </a:solidFill>
              </a:rPr>
              <a:t>Arbitragehof</a:t>
            </a:r>
            <a:r>
              <a:rPr lang="nl-NL" sz="1800" b="1" dirty="0" smtClean="0">
                <a:solidFill>
                  <a:schemeClr val="tx1"/>
                </a:solidFill>
              </a:rPr>
              <a:t> nr. 3/97, 16 januari 1997</a:t>
            </a:r>
            <a:r>
              <a:rPr lang="nl-NL" sz="2200" dirty="0" smtClean="0">
                <a:solidFill>
                  <a:schemeClr val="tx1"/>
                </a:solidFill>
              </a:rPr>
              <a:t>, bevestigd door </a:t>
            </a:r>
            <a:r>
              <a:rPr lang="nl-NL" sz="1800" b="1" dirty="0" err="1" smtClean="0">
                <a:solidFill>
                  <a:schemeClr val="tx1"/>
                </a:solidFill>
              </a:rPr>
              <a:t>Arbitragehof</a:t>
            </a:r>
            <a:r>
              <a:rPr lang="nl-NL" sz="1800" b="1" dirty="0" smtClean="0">
                <a:solidFill>
                  <a:schemeClr val="tx1"/>
                </a:solidFill>
              </a:rPr>
              <a:t>  nr. 102/2004, 9 juni 2004 </a:t>
            </a:r>
          </a:p>
          <a:p>
            <a:r>
              <a:rPr lang="nl-NL" sz="2200" dirty="0" smtClean="0">
                <a:solidFill>
                  <a:schemeClr val="tx1"/>
                </a:solidFill>
              </a:rPr>
              <a:t>Uitbreiding naar “verkeersongevallen”: </a:t>
            </a:r>
            <a:r>
              <a:rPr lang="nl-NL" sz="2200" i="1" dirty="0" smtClean="0">
                <a:solidFill>
                  <a:schemeClr val="tx1"/>
                </a:solidFill>
              </a:rPr>
              <a:t>ieder ongeval in het wegverkeer waarbij één of meer al dan niet gemotoriseerde voertuigen zijn betrokken en dat verband houdt met het verkeer op de openbare weg</a:t>
            </a:r>
          </a:p>
          <a:p>
            <a:pPr marL="0" indent="0">
              <a:buNone/>
            </a:pPr>
            <a:endParaRPr lang="nl-NL" i="1" dirty="0"/>
          </a:p>
        </p:txBody>
      </p:sp>
    </p:spTree>
    <p:extLst>
      <p:ext uri="{BB962C8B-B14F-4D97-AF65-F5344CB8AC3E}">
        <p14:creationId xmlns:p14="http://schemas.microsoft.com/office/powerpoint/2010/main" val="3768414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 Uitzonderingen</a:t>
            </a:r>
            <a:endParaRPr lang="nl-NL" dirty="0"/>
          </a:p>
        </p:txBody>
      </p:sp>
      <p:sp>
        <p:nvSpPr>
          <p:cNvPr id="3" name="Tijdelijke aanduiding voor inhoud 2"/>
          <p:cNvSpPr>
            <a:spLocks noGrp="1"/>
          </p:cNvSpPr>
          <p:nvPr>
            <p:ph idx="1"/>
          </p:nvPr>
        </p:nvSpPr>
        <p:spPr>
          <a:xfrm>
            <a:off x="494522" y="2286000"/>
            <a:ext cx="8472196" cy="4191000"/>
          </a:xfrm>
        </p:spPr>
        <p:txBody>
          <a:bodyPr>
            <a:normAutofit/>
          </a:bodyPr>
          <a:lstStyle/>
          <a:p>
            <a:pPr marL="0" indent="0" algn="ctr">
              <a:buNone/>
            </a:pPr>
            <a:r>
              <a:rPr lang="nl-NL" sz="3000" b="1" cap="small" dirty="0"/>
              <a:t>(4) </a:t>
            </a:r>
            <a:r>
              <a:rPr lang="nl-NL" sz="3000" b="1" cap="small" dirty="0" smtClean="0"/>
              <a:t>Zware overtreding van de welzijnsreglementering</a:t>
            </a:r>
          </a:p>
          <a:p>
            <a:pPr marL="0" indent="0" algn="ctr">
              <a:buNone/>
            </a:pPr>
            <a:endParaRPr lang="nl-NL" sz="3000" b="1" cap="small" dirty="0" smtClean="0"/>
          </a:p>
          <a:p>
            <a:r>
              <a:rPr lang="nl-BE" sz="2000" dirty="0" smtClean="0">
                <a:solidFill>
                  <a:schemeClr val="tx1"/>
                </a:solidFill>
              </a:rPr>
              <a:t>tegen de werkgever die de </a:t>
            </a:r>
            <a:r>
              <a:rPr lang="nl-BE" sz="2000" u="sng" dirty="0" smtClean="0">
                <a:solidFill>
                  <a:schemeClr val="tx1"/>
                </a:solidFill>
              </a:rPr>
              <a:t>wettelijke en reglementaire bepalingen betreffende het welzijn </a:t>
            </a:r>
            <a:r>
              <a:rPr lang="nl-BE" sz="2000" dirty="0" smtClean="0">
                <a:solidFill>
                  <a:schemeClr val="tx1"/>
                </a:solidFill>
              </a:rPr>
              <a:t>van de werknemers bij de uitvoering van hun werk </a:t>
            </a:r>
            <a:r>
              <a:rPr lang="nl-BE" sz="2000" u="sng" dirty="0" smtClean="0">
                <a:solidFill>
                  <a:schemeClr val="tx1"/>
                </a:solidFill>
              </a:rPr>
              <a:t>zwaarwichtig</a:t>
            </a:r>
            <a:r>
              <a:rPr lang="nl-BE" sz="2000" dirty="0" smtClean="0">
                <a:solidFill>
                  <a:schemeClr val="tx1"/>
                </a:solidFill>
              </a:rPr>
              <a:t> heeft overtreden en die daardoor de werknemers aan het </a:t>
            </a:r>
            <a:r>
              <a:rPr lang="nl-BE" sz="2000" u="sng" dirty="0" smtClean="0">
                <a:solidFill>
                  <a:schemeClr val="tx1"/>
                </a:solidFill>
              </a:rPr>
              <a:t>risico</a:t>
            </a:r>
            <a:r>
              <a:rPr lang="nl-BE" sz="2000" dirty="0" smtClean="0">
                <a:solidFill>
                  <a:schemeClr val="tx1"/>
                </a:solidFill>
              </a:rPr>
              <a:t> van arbeidsongevallen heeft blootgesteld, </a:t>
            </a:r>
          </a:p>
          <a:p>
            <a:pPr marL="0" indent="0">
              <a:buNone/>
            </a:pPr>
            <a:endParaRPr lang="nl-BE" dirty="0" smtClean="0"/>
          </a:p>
          <a:p>
            <a:pPr marL="0" indent="0">
              <a:buNone/>
            </a:pPr>
            <a:endParaRPr lang="nl-BE" dirty="0" smtClean="0"/>
          </a:p>
          <a:p>
            <a:pPr marL="0" indent="0">
              <a:buNone/>
            </a:pPr>
            <a:endParaRPr lang="nl-NL" dirty="0"/>
          </a:p>
        </p:txBody>
      </p:sp>
    </p:spTree>
    <p:extLst>
      <p:ext uri="{BB962C8B-B14F-4D97-AF65-F5344CB8AC3E}">
        <p14:creationId xmlns:p14="http://schemas.microsoft.com/office/powerpoint/2010/main" val="3749208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CP">
  <a:themeElements>
    <a:clrScheme name="Kantoor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thema">
      <a:majorFont>
        <a:latin typeface="RotisSansSerif Bold"/>
        <a:ea typeface="ＭＳ Ｐゴシック"/>
        <a:cs typeface=""/>
      </a:majorFont>
      <a:minorFont>
        <a:latin typeface="RotisSansSerif Bold"/>
        <a:ea typeface="ＭＳ Ｐゴシック"/>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BE"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BE"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Kantoor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toor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toorth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toor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toor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toor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toor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toor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plate CP Atrium [Compatibiliteitsmodus]" id="{6AADCFA9-33B2-44D6-9BDD-B95396700EB3}" vid="{863968D3-096B-4892-9A77-86AC8B3B461C}"/>
    </a:ext>
  </a:extLst>
</a:theme>
</file>

<file path=ppt/theme/theme2.xml><?xml version="1.0" encoding="utf-8"?>
<a:theme xmlns:a="http://schemas.openxmlformats.org/drawingml/2006/main" name="Template C&amp;P groepsfoto OUD">
  <a:themeElements>
    <a:clrScheme name="Kantoor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thema">
      <a:majorFont>
        <a:latin typeface="RotisSansSerif Bold"/>
        <a:ea typeface="ＭＳ Ｐゴシック"/>
        <a:cs typeface=""/>
      </a:majorFont>
      <a:minorFont>
        <a:latin typeface="RotisSansSerif Bold"/>
        <a:ea typeface="ＭＳ Ｐゴシック"/>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BE"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BE"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Kantoor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toor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toorth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toor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toor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toor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toor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toor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plateCP [Alleen-lezen] [Compatibiliteitsmodus]" id="{93A6F375-1944-45FE-876B-C8AFD38BF2FC}" vid="{E51E87EC-7E69-44E5-B3E5-091B0ECEE204}"/>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BBC7F21D20ED4EBA6F6E401599F5BB" ma:contentTypeVersion="0" ma:contentTypeDescription="Create a new document." ma:contentTypeScope="" ma:versionID="fe5495c3b0f1cf698b47e459bdcb24e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FF6DFD-24D0-4798-BAD6-926E8CC7E01F}">
  <ds:schemaRefs>
    <ds:schemaRef ds:uri="http://schemas.microsoft.com/office/2006/metadata/longProperties"/>
  </ds:schemaRefs>
</ds:datastoreItem>
</file>

<file path=customXml/itemProps2.xml><?xml version="1.0" encoding="utf-8"?>
<ds:datastoreItem xmlns:ds="http://schemas.openxmlformats.org/officeDocument/2006/customXml" ds:itemID="{FD4CE7B0-CA20-4012-834F-C75951706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8EA235B-7C00-4EA0-95F7-9BA6DCFFD714}">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Template CP Atrium</Template>
  <TotalTime>89</TotalTime>
  <Words>1165</Words>
  <Application>Microsoft Office PowerPoint</Application>
  <PresentationFormat>On-screen Show (4:3)</PresentationFormat>
  <Paragraphs>221</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TemplateCP</vt:lpstr>
      <vt:lpstr>Template C&amp;P groepsfoto OUD</vt:lpstr>
      <vt:lpstr>De burgerrechtelijke immuniteit van de werkgever, lasthebbers en aangestelden  in het licht van de rechtspraak van het Grondwettelijk Hof, het Hof van Cassatie, het Hof van Justitie en het EVA-Hof  Chris Persyn – Charline Bulteel advocaten</vt:lpstr>
      <vt:lpstr>structuur</vt:lpstr>
      <vt:lpstr>A. Principe</vt:lpstr>
      <vt:lpstr>B. Begunstigden</vt:lpstr>
      <vt:lpstr>B. Begunstigden</vt:lpstr>
      <vt:lpstr>B. Begunstigden</vt:lpstr>
      <vt:lpstr>C. Uitzonderingen</vt:lpstr>
      <vt:lpstr>C. Uitzonderingen</vt:lpstr>
      <vt:lpstr>C. Uitzonderingen</vt:lpstr>
      <vt:lpstr>C. Uitzonderingen</vt:lpstr>
      <vt:lpstr>C. Uitzonderingen</vt:lpstr>
      <vt:lpstr>C. Uitzonderingen</vt:lpstr>
      <vt:lpstr>C. Uitzonderingen</vt:lpstr>
      <vt:lpstr>D. Tegenwerpelijkheid</vt:lpstr>
      <vt:lpstr>D. Tegenwerpelijkheid</vt:lpstr>
      <vt:lpstr>D. Tegenwerpelijkheid</vt:lpstr>
      <vt:lpstr>D. Tegenwerpelijkheid</vt:lpstr>
      <vt:lpstr>E. Ruimer kader: HvJ, EVA-hof</vt:lpstr>
      <vt:lpstr>E. Ruimer kader: HvJ, EVA-Hof</vt:lpstr>
      <vt:lpstr>E. Ruimer kader: HvJ, EVA-Hof</vt:lpstr>
      <vt:lpstr>Slotbeschouwing</vt:lpstr>
      <vt:lpstr>Tot slot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Celestine Verkouille | Crivits &amp; Persyn</dc:creator>
  <cp:lastModifiedBy>Schoups</cp:lastModifiedBy>
  <cp:revision>8</cp:revision>
  <dcterms:created xsi:type="dcterms:W3CDTF">2017-05-15T13:52:55Z</dcterms:created>
  <dcterms:modified xsi:type="dcterms:W3CDTF">2017-05-16T12:07:19Z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