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bookmarkIdSeed="2">
  <p:sldMasterIdLst>
    <p:sldMasterId id="2147483648" r:id="rId1"/>
    <p:sldMasterId id="2147483661" r:id="rId2"/>
    <p:sldMasterId id="2147483673" r:id="rId3"/>
  </p:sldMasterIdLst>
  <p:notesMasterIdLst>
    <p:notesMasterId r:id="rId11"/>
  </p:notesMasterIdLst>
  <p:handoutMasterIdLst>
    <p:handoutMasterId r:id="rId12"/>
  </p:handoutMasterIdLst>
  <p:sldIdLst>
    <p:sldId id="289" r:id="rId4"/>
    <p:sldId id="295" r:id="rId5"/>
    <p:sldId id="306" r:id="rId6"/>
    <p:sldId id="303" r:id="rId7"/>
    <p:sldId id="321" r:id="rId8"/>
    <p:sldId id="312" r:id="rId9"/>
    <p:sldId id="319" r:id="rId10"/>
  </p:sldIdLst>
  <p:sldSz cx="9144000" cy="6858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808080"/>
    <a:srgbClr val="000000"/>
    <a:srgbClr val="141E64"/>
    <a:srgbClr val="DDDDDD"/>
    <a:srgbClr val="25256F"/>
    <a:srgbClr val="7E002F"/>
    <a:srgbClr val="003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86377" autoAdjust="0"/>
  </p:normalViewPr>
  <p:slideViewPr>
    <p:cSldViewPr>
      <p:cViewPr>
        <p:scale>
          <a:sx n="112" d="100"/>
          <a:sy n="112" d="100"/>
        </p:scale>
        <p:origin x="-159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AA474-92DB-4814-A223-EE48F31A17AE}" type="datetimeFigureOut">
              <a:rPr lang="nl-BE" smtClean="0"/>
              <a:t>23/10/2017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8E081-42BE-4C44-B25C-A687F82339E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50059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90269"/>
            <a:ext cx="4984962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80537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380537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EF8E0758-5CB1-4CBF-9383-3A8B513921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23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3413" y="1458913"/>
            <a:ext cx="7870825" cy="1524000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33413" y="3173413"/>
            <a:ext cx="7870825" cy="12700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7E002F"/>
                </a:solidFill>
              </a:defRPr>
            </a:lvl1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pic>
        <p:nvPicPr>
          <p:cNvPr id="18490" name="Picture 58" descr="logo_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413" y="506413"/>
            <a:ext cx="793750" cy="635000"/>
          </a:xfrm>
          <a:prstGeom prst="rect">
            <a:avLst/>
          </a:prstGeom>
          <a:noFill/>
        </p:spPr>
      </p:pic>
      <p:pic>
        <p:nvPicPr>
          <p:cNvPr id="18491" name="Picture 59" descr="gol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" y="6286500"/>
            <a:ext cx="8315325" cy="571500"/>
          </a:xfrm>
          <a:prstGeom prst="rect">
            <a:avLst/>
          </a:prstGeom>
          <a:noFill/>
        </p:spPr>
      </p:pic>
      <p:pic>
        <p:nvPicPr>
          <p:cNvPr id="18492" name="Picture 60" descr="logo_u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3413" y="6219825"/>
            <a:ext cx="2851150" cy="33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37325" y="1395413"/>
            <a:ext cx="1966913" cy="457041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33413" y="1395413"/>
            <a:ext cx="5751512" cy="45704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3413" y="1395413"/>
            <a:ext cx="7870825" cy="635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idx="1"/>
          </p:nvPr>
        </p:nvSpPr>
        <p:spPr>
          <a:xfrm>
            <a:off x="633413" y="2411413"/>
            <a:ext cx="7870825" cy="3554412"/>
          </a:xfrm>
        </p:spPr>
        <p:txBody>
          <a:bodyPr/>
          <a:lstStyle/>
          <a:p>
            <a:r>
              <a:rPr lang="nl-NL" smtClean="0"/>
              <a:t>Klik op het pictogram als u een grafiek wilt toevoegen</a:t>
            </a:r>
            <a:endParaRPr lang="nl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8ABE-7205-4D4A-B237-FBDD7852D8EA}" type="datetimeFigureOut">
              <a:rPr lang="nl-BE" smtClean="0"/>
              <a:pPr/>
              <a:t>23/10/2017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50E-9FD1-4FAF-9EBC-EC5AC2FC1EB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8ABE-7205-4D4A-B237-FBDD7852D8EA}" type="datetimeFigureOut">
              <a:rPr lang="nl-BE" smtClean="0"/>
              <a:pPr/>
              <a:t>23/10/2017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50E-9FD1-4FAF-9EBC-EC5AC2FC1EB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8ABE-7205-4D4A-B237-FBDD7852D8EA}" type="datetimeFigureOut">
              <a:rPr lang="nl-BE" smtClean="0"/>
              <a:pPr/>
              <a:t>23/10/2017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50E-9FD1-4FAF-9EBC-EC5AC2FC1EB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8ABE-7205-4D4A-B237-FBDD7852D8EA}" type="datetimeFigureOut">
              <a:rPr lang="nl-BE" smtClean="0"/>
              <a:pPr/>
              <a:t>23/10/2017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50E-9FD1-4FAF-9EBC-EC5AC2FC1EB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8ABE-7205-4D4A-B237-FBDD7852D8EA}" type="datetimeFigureOut">
              <a:rPr lang="nl-BE" smtClean="0"/>
              <a:pPr/>
              <a:t>23/10/2017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50E-9FD1-4FAF-9EBC-EC5AC2FC1EB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8ABE-7205-4D4A-B237-FBDD7852D8EA}" type="datetimeFigureOut">
              <a:rPr lang="nl-BE" smtClean="0"/>
              <a:pPr/>
              <a:t>23/10/2017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50E-9FD1-4FAF-9EBC-EC5AC2FC1EB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8ABE-7205-4D4A-B237-FBDD7852D8EA}" type="datetimeFigureOut">
              <a:rPr lang="nl-BE" smtClean="0"/>
              <a:pPr/>
              <a:t>23/10/2017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50E-9FD1-4FAF-9EBC-EC5AC2FC1EB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8ABE-7205-4D4A-B237-FBDD7852D8EA}" type="datetimeFigureOut">
              <a:rPr lang="nl-BE" smtClean="0"/>
              <a:pPr/>
              <a:t>23/10/2017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50E-9FD1-4FAF-9EBC-EC5AC2FC1EB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8ABE-7205-4D4A-B237-FBDD7852D8EA}" type="datetimeFigureOut">
              <a:rPr lang="nl-BE" smtClean="0"/>
              <a:pPr/>
              <a:t>23/10/2017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50E-9FD1-4FAF-9EBC-EC5AC2FC1EB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8ABE-7205-4D4A-B237-FBDD7852D8EA}" type="datetimeFigureOut">
              <a:rPr lang="nl-BE" smtClean="0"/>
              <a:pPr/>
              <a:t>23/10/2017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50E-9FD1-4FAF-9EBC-EC5AC2FC1EB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8ABE-7205-4D4A-B237-FBDD7852D8EA}" type="datetimeFigureOut">
              <a:rPr lang="nl-BE" smtClean="0"/>
              <a:pPr/>
              <a:t>23/10/2017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50E-9FD1-4FAF-9EBC-EC5AC2FC1EBB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7DAC-CBCB-46F1-BC8B-0C2F4C0F8CF1}" type="datetimeFigureOut">
              <a:rPr lang="nl-BE" smtClean="0"/>
              <a:pPr/>
              <a:t>23/10/2017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8F8E-5549-48E6-BF18-9F0FC89A6142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7DAC-CBCB-46F1-BC8B-0C2F4C0F8CF1}" type="datetimeFigureOut">
              <a:rPr lang="nl-BE" smtClean="0"/>
              <a:pPr/>
              <a:t>23/10/2017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8F8E-5549-48E6-BF18-9F0FC89A6142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7DAC-CBCB-46F1-BC8B-0C2F4C0F8CF1}" type="datetimeFigureOut">
              <a:rPr lang="nl-BE" smtClean="0"/>
              <a:pPr/>
              <a:t>23/10/2017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8F8E-5549-48E6-BF18-9F0FC89A6142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7DAC-CBCB-46F1-BC8B-0C2F4C0F8CF1}" type="datetimeFigureOut">
              <a:rPr lang="nl-BE" smtClean="0"/>
              <a:pPr/>
              <a:t>23/10/2017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8F8E-5549-48E6-BF18-9F0FC89A6142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7DAC-CBCB-46F1-BC8B-0C2F4C0F8CF1}" type="datetimeFigureOut">
              <a:rPr lang="nl-BE" smtClean="0"/>
              <a:pPr/>
              <a:t>23/10/2017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8F8E-5549-48E6-BF18-9F0FC89A6142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7DAC-CBCB-46F1-BC8B-0C2F4C0F8CF1}" type="datetimeFigureOut">
              <a:rPr lang="nl-BE" smtClean="0"/>
              <a:pPr/>
              <a:t>23/10/2017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8F8E-5549-48E6-BF18-9F0FC89A6142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7DAC-CBCB-46F1-BC8B-0C2F4C0F8CF1}" type="datetimeFigureOut">
              <a:rPr lang="nl-BE" smtClean="0"/>
              <a:pPr/>
              <a:t>23/10/2017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8F8E-5549-48E6-BF18-9F0FC89A6142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7DAC-CBCB-46F1-BC8B-0C2F4C0F8CF1}" type="datetimeFigureOut">
              <a:rPr lang="nl-BE" smtClean="0"/>
              <a:pPr/>
              <a:t>23/10/2017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8F8E-5549-48E6-BF18-9F0FC89A6142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7DAC-CBCB-46F1-BC8B-0C2F4C0F8CF1}" type="datetimeFigureOut">
              <a:rPr lang="nl-BE" smtClean="0"/>
              <a:pPr/>
              <a:t>23/10/2017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8F8E-5549-48E6-BF18-9F0FC89A6142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7DAC-CBCB-46F1-BC8B-0C2F4C0F8CF1}" type="datetimeFigureOut">
              <a:rPr lang="nl-BE" smtClean="0"/>
              <a:pPr/>
              <a:t>23/10/2017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8F8E-5549-48E6-BF18-9F0FC89A6142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7DAC-CBCB-46F1-BC8B-0C2F4C0F8CF1}" type="datetimeFigureOut">
              <a:rPr lang="nl-BE" smtClean="0"/>
              <a:pPr/>
              <a:t>23/10/2017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8F8E-5549-48E6-BF18-9F0FC89A6142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33413" y="2411413"/>
            <a:ext cx="3859212" cy="355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5025" y="2411413"/>
            <a:ext cx="3859213" cy="355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1" name="Picture 77" descr="gol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6613" y="6286500"/>
            <a:ext cx="8315325" cy="5715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3413" y="1395413"/>
            <a:ext cx="787082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SCHRIFTELIJKE TOESTEMMING</a:t>
            </a:r>
            <a:endParaRPr lang="en-US" dirty="0" smtClean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3413" y="2411413"/>
            <a:ext cx="7870825" cy="355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9950450" y="648335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99" name="Text Box 75"/>
          <p:cNvSpPr txBox="1">
            <a:spLocks noChangeArrowheads="1"/>
          </p:cNvSpPr>
          <p:nvPr/>
        </p:nvSpPr>
        <p:spPr bwMode="auto">
          <a:xfrm>
            <a:off x="7616825" y="6372225"/>
            <a:ext cx="88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ct val="50000"/>
              </a:spcBef>
            </a:pPr>
            <a:fld id="{57960BF2-E6FE-46C9-9DAF-1EF59EC6113B}" type="slidenum">
              <a:rPr lang="en-US">
                <a:solidFill>
                  <a:schemeClr val="bg1"/>
                </a:solidFill>
                <a:latin typeface="Verdana" pitchFamily="1" charset="0"/>
              </a:rPr>
              <a:pPr algn="r">
                <a:spcBef>
                  <a:spcPct val="50000"/>
                </a:spcBef>
              </a:pPr>
              <a:t>‹#›</a:t>
            </a:fld>
            <a:endParaRPr lang="en-US" dirty="0"/>
          </a:p>
        </p:txBody>
      </p:sp>
      <p:pic>
        <p:nvPicPr>
          <p:cNvPr id="1100" name="Picture 76" descr="logo_u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0238" y="506413"/>
            <a:ext cx="793750" cy="635000"/>
          </a:xfrm>
          <a:prstGeom prst="rect">
            <a:avLst/>
          </a:prstGeom>
          <a:noFill/>
        </p:spPr>
      </p:pic>
      <p:pic>
        <p:nvPicPr>
          <p:cNvPr id="1102" name="Picture 78" descr="logo_ua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30238" y="6219825"/>
            <a:ext cx="2851150" cy="3302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3500" baseline="0">
          <a:solidFill>
            <a:srgbClr val="003D6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Verdana" pitchFamily="1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Verdana" pitchFamily="1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Verdana" pitchFamily="1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Verdana" pitchFamily="1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Verdana" pitchFamily="1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Verdana" pitchFamily="1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Verdana" pitchFamily="1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Verdana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rgbClr val="003D6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-"/>
        <a:defRPr sz="2200">
          <a:solidFill>
            <a:srgbClr val="003D6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3D6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rgbClr val="003D6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D6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D6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D6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D6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D62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68ABE-7205-4D4A-B237-FBDD7852D8EA}" type="datetimeFigureOut">
              <a:rPr lang="nl-BE" smtClean="0"/>
              <a:pPr/>
              <a:t>23/10/2017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7150E-9FD1-4FAF-9EBC-EC5AC2FC1EBB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57DAC-CBCB-46F1-BC8B-0C2F4C0F8CF1}" type="datetimeFigureOut">
              <a:rPr lang="nl-BE" smtClean="0"/>
              <a:pPr/>
              <a:t>23/10/2017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A8F8E-5549-48E6-BF18-9F0FC89A6142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lic.be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hyperlink" Target="http://www.schuermans-law.be/" TargetMode="External"/><Relationship Id="rId3" Type="http://schemas.openxmlformats.org/officeDocument/2006/relationships/hyperlink" Target="http://www.ethias.be/" TargetMode="External"/><Relationship Id="rId7" Type="http://schemas.openxmlformats.org/officeDocument/2006/relationships/hyperlink" Target="http://www.omegalaw.be/" TargetMode="External"/><Relationship Id="rId12" Type="http://schemas.openxmlformats.org/officeDocument/2006/relationships/image" Target="../media/image14.jpeg"/><Relationship Id="rId17" Type="http://schemas.openxmlformats.org/officeDocument/2006/relationships/image" Target="../media/image17.jpg"/><Relationship Id="rId2" Type="http://schemas.openxmlformats.org/officeDocument/2006/relationships/image" Target="../media/image9.jpe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11" Type="http://schemas.openxmlformats.org/officeDocument/2006/relationships/hyperlink" Target="http://www.gsj.be/" TargetMode="External"/><Relationship Id="rId5" Type="http://schemas.openxmlformats.org/officeDocument/2006/relationships/hyperlink" Target="http://www.precura.be/" TargetMode="External"/><Relationship Id="rId15" Type="http://schemas.openxmlformats.org/officeDocument/2006/relationships/hyperlink" Target="http://www.protect.be/" TargetMode="External"/><Relationship Id="rId10" Type="http://schemas.openxmlformats.org/officeDocument/2006/relationships/image" Target="../media/image13.jpeg"/><Relationship Id="rId4" Type="http://schemas.openxmlformats.org/officeDocument/2006/relationships/image" Target="../media/image10.jpeg"/><Relationship Id="rId9" Type="http://schemas.openxmlformats.org/officeDocument/2006/relationships/hyperlink" Target="http://www.lydian.be/" TargetMode="External"/><Relationship Id="rId1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23528" y="-390425"/>
            <a:ext cx="8136904" cy="56733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nl-BE" sz="6600" dirty="0" smtClean="0">
              <a:solidFill>
                <a:srgbClr val="C00000"/>
              </a:solidFill>
              <a:latin typeface="+mj-lt"/>
              <a:hlinkClick r:id="rId2"/>
            </a:endParaRPr>
          </a:p>
          <a:p>
            <a:pPr algn="ctr">
              <a:lnSpc>
                <a:spcPct val="150000"/>
              </a:lnSpc>
            </a:pPr>
            <a:r>
              <a:rPr lang="nl-BE" sz="6600" dirty="0" smtClean="0">
                <a:solidFill>
                  <a:srgbClr val="C00000"/>
                </a:solidFill>
                <a:latin typeface="+mj-lt"/>
                <a:hlinkClick r:id="rId2"/>
              </a:rPr>
              <a:t>www.allic.be</a:t>
            </a:r>
            <a:endParaRPr lang="nl-BE" sz="6600" dirty="0">
              <a:solidFill>
                <a:srgbClr val="C00000"/>
              </a:solidFill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nl-BE" sz="4400" dirty="0" err="1" smtClean="0">
                <a:solidFill>
                  <a:srgbClr val="C00000"/>
                </a:solidFill>
                <a:latin typeface="+mj-lt"/>
              </a:rPr>
              <a:t>Antwerp</a:t>
            </a:r>
            <a:r>
              <a:rPr lang="nl-BE" sz="44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nl-BE" sz="4400" dirty="0" err="1" smtClean="0">
                <a:solidFill>
                  <a:srgbClr val="C00000"/>
                </a:solidFill>
                <a:latin typeface="+mj-lt"/>
              </a:rPr>
              <a:t>Liability</a:t>
            </a:r>
            <a:r>
              <a:rPr lang="nl-BE" sz="4400" dirty="0" smtClean="0">
                <a:solidFill>
                  <a:srgbClr val="C00000"/>
                </a:solidFill>
                <a:latin typeface="+mj-lt"/>
              </a:rPr>
              <a:t> Law and Insurance Chair</a:t>
            </a:r>
          </a:p>
          <a:p>
            <a:pPr algn="ctr">
              <a:lnSpc>
                <a:spcPct val="150000"/>
              </a:lnSpc>
            </a:pPr>
            <a:endParaRPr lang="nl-BE" sz="4400" dirty="0" smtClean="0">
              <a:solidFill>
                <a:srgbClr val="C00000"/>
              </a:solidFill>
              <a:latin typeface="+mj-lt"/>
            </a:endParaRPr>
          </a:p>
          <a:p>
            <a:pPr algn="ctr"/>
            <a:endParaRPr lang="nl-BE" sz="4000" dirty="0" smtClean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r>
              <a:rPr lang="nl-BE" sz="3200" baseline="0" dirty="0" smtClean="0">
                <a:solidFill>
                  <a:srgbClr val="0070C0"/>
                </a:solidFill>
                <a:latin typeface="+mj-lt"/>
              </a:rPr>
              <a:t>ALLIC IV: Indicatieve Tabel 2016:</a:t>
            </a:r>
          </a:p>
          <a:p>
            <a:pPr algn="ctr"/>
            <a:r>
              <a:rPr lang="nl-BE" sz="3200" baseline="0" dirty="0" smtClean="0">
                <a:solidFill>
                  <a:srgbClr val="0070C0"/>
                </a:solidFill>
                <a:latin typeface="+mj-lt"/>
              </a:rPr>
              <a:t>Kansen en kritiek</a:t>
            </a:r>
          </a:p>
          <a:p>
            <a:pPr algn="ctr"/>
            <a:endParaRPr lang="nl-BE" sz="3200" baseline="0" dirty="0" smtClean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nl-BE" sz="2000" baseline="0" dirty="0" smtClean="0">
                <a:solidFill>
                  <a:srgbClr val="0070C0"/>
                </a:solidFill>
                <a:latin typeface="+mj-lt"/>
              </a:rPr>
              <a:t>Voorzitters: T. Vansweevelt &amp; B. </a:t>
            </a:r>
            <a:r>
              <a:rPr lang="nl-BE" sz="2000" baseline="0" dirty="0" err="1" smtClean="0">
                <a:solidFill>
                  <a:srgbClr val="0070C0"/>
                </a:solidFill>
                <a:latin typeface="+mj-lt"/>
              </a:rPr>
              <a:t>Weyts</a:t>
            </a:r>
            <a:endParaRPr lang="nl-BE" sz="2000" baseline="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517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2617372"/>
            <a:ext cx="7992888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l-BE" sz="4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     </a:t>
            </a:r>
          </a:p>
          <a:p>
            <a:pPr algn="ctr"/>
            <a:endParaRPr lang="nl-BE" sz="4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nl-BE" sz="40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683568" y="260648"/>
            <a:ext cx="7920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3200" b="1" dirty="0" smtClean="0"/>
              <a:t>			Onderzoek</a:t>
            </a:r>
          </a:p>
          <a:p>
            <a:endParaRPr lang="nl-BE" sz="3200" b="1" dirty="0" smtClean="0"/>
          </a:p>
          <a:p>
            <a:r>
              <a:rPr lang="nl-BE" sz="3600" dirty="0" smtClean="0"/>
              <a:t>Onafhankelijk, kwaliteitsvol en kritisch onderzoek stimuleren op het vlak van het </a:t>
            </a:r>
            <a:r>
              <a:rPr lang="nl-BE" sz="3600" dirty="0" err="1" smtClean="0"/>
              <a:t>aansprakelijkheids</a:t>
            </a:r>
            <a:r>
              <a:rPr lang="nl-BE" sz="3600" dirty="0" smtClean="0"/>
              <a:t>- en verzekeringsrecht via onder meer doctoraten, publicaties en adviezen.</a:t>
            </a:r>
          </a:p>
          <a:p>
            <a:endParaRPr lang="nl-BE" sz="3200" dirty="0" smtClean="0"/>
          </a:p>
          <a:p>
            <a:r>
              <a:rPr lang="nl-BE" sz="3200" b="1" dirty="0" smtClean="0"/>
              <a:t>			Onderwijs</a:t>
            </a:r>
            <a:r>
              <a:rPr lang="nl-BE" sz="3200" dirty="0" smtClean="0"/>
              <a:t/>
            </a:r>
            <a:br>
              <a:rPr lang="nl-BE" sz="3200" dirty="0" smtClean="0"/>
            </a:br>
            <a:r>
              <a:rPr lang="nl-BE" sz="3600" dirty="0" smtClean="0"/>
              <a:t>Via een postacademische vorming (PAVO) in het aansprakelijkheids- en verzekeringsrecht  excellent onderwijs aanbieden via een modulesysteem voor de verzekeringssector, advocaten, magistraten, de overheid en studenten.</a:t>
            </a:r>
          </a:p>
          <a:p>
            <a:endParaRPr lang="nl-BE" sz="3200" b="1" dirty="0" smtClean="0"/>
          </a:p>
          <a:p>
            <a:r>
              <a:rPr lang="nl-BE" sz="3200" b="1" dirty="0" smtClean="0"/>
              <a:t>			Dienstverlening</a:t>
            </a:r>
            <a:r>
              <a:rPr lang="nl-BE" sz="3200" dirty="0" smtClean="0"/>
              <a:t/>
            </a:r>
            <a:br>
              <a:rPr lang="nl-BE" sz="3200" dirty="0" smtClean="0"/>
            </a:br>
            <a:r>
              <a:rPr lang="nl-BE" sz="3600" dirty="0" smtClean="0"/>
              <a:t>Congressen, studieavonden, en expert seminars fungeren als academisch platform voor een interdisciplinaire discussie over onderwerpen uit het aansprakelijkheids- en verzekeringsrecht.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7517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5496" y="-18275"/>
          <a:ext cx="9108504" cy="68320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0213"/>
                <a:gridCol w="1426492"/>
                <a:gridCol w="1585301"/>
                <a:gridCol w="1427050"/>
                <a:gridCol w="1664147"/>
                <a:gridCol w="1585301"/>
              </a:tblGrid>
              <a:tr h="353868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u="sng" kern="1200" dirty="0">
                          <a:effectLst/>
                        </a:rPr>
                        <a:t>Module 1</a:t>
                      </a:r>
                      <a:endParaRPr lang="nl-BE" sz="700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u="sng" kern="1200" dirty="0">
                          <a:effectLst/>
                        </a:rPr>
                        <a:t>Module 2</a:t>
                      </a:r>
                      <a:endParaRPr lang="nl-BE" sz="700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u="sng" kern="1200" dirty="0">
                          <a:effectLst/>
                        </a:rPr>
                        <a:t>Module 3</a:t>
                      </a:r>
                      <a:endParaRPr lang="nl-BE" sz="700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u="sng" kern="1200" dirty="0">
                          <a:effectLst/>
                        </a:rPr>
                        <a:t>Module 4</a:t>
                      </a:r>
                      <a:endParaRPr lang="nl-BE" sz="700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u="sng" kern="1200" dirty="0">
                          <a:effectLst/>
                        </a:rPr>
                        <a:t>Module 5</a:t>
                      </a:r>
                      <a:endParaRPr lang="nl-BE" sz="700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u="sng" kern="1200" dirty="0">
                          <a:effectLst/>
                        </a:rPr>
                        <a:t>Module 6</a:t>
                      </a:r>
                      <a:endParaRPr lang="nl-BE" sz="700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03572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b="1" kern="1200" dirty="0">
                          <a:effectLst/>
                        </a:rPr>
                        <a:t>AANSPRAKELIJKHEID</a:t>
                      </a:r>
                      <a:endParaRPr lang="nl-BE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b="1" kern="1200" dirty="0">
                          <a:effectLst/>
                        </a:rPr>
                        <a:t>SCHADE en SCHADELOOSSTELLING</a:t>
                      </a:r>
                      <a:endParaRPr lang="nl-BE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b="1" kern="1200" dirty="0">
                          <a:effectLst/>
                        </a:rPr>
                        <a:t>ALGEMENE PRINCIPES VAN VERZEKERINGSRECHT</a:t>
                      </a:r>
                      <a:endParaRPr lang="nl-BE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b="1" kern="1200" dirty="0">
                          <a:effectLst/>
                        </a:rPr>
                        <a:t>PERSOONSVERZEKERINGEN</a:t>
                      </a:r>
                      <a:endParaRPr lang="nl-BE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b="1" kern="1200" dirty="0">
                          <a:effectLst/>
                        </a:rPr>
                        <a:t>SCHADEVERZEKERINGEN</a:t>
                      </a:r>
                      <a:endParaRPr lang="nl-BE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b="1" kern="1200" dirty="0">
                          <a:effectLst/>
                        </a:rPr>
                        <a:t>GESCHILBESLECHTING en TOEZICHTSMECHANISMEN</a:t>
                      </a:r>
                      <a:endParaRPr lang="nl-BE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14483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>
                          <a:effectLst/>
                        </a:rPr>
                        <a:t>Recente wetgeving en ontwikkelingen in de rechtspraak 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 dirty="0">
                          <a:effectLst/>
                        </a:rPr>
                        <a:t>Schadebegrip en soorten schade (zaakschade, lichamelijke schade, economische schade…)</a:t>
                      </a: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 dirty="0" smtClean="0">
                          <a:effectLst/>
                        </a:rPr>
                        <a:t>Totstandkoming </a:t>
                      </a:r>
                      <a:r>
                        <a:rPr lang="nl-BE" sz="700" kern="1200" dirty="0">
                          <a:effectLst/>
                        </a:rPr>
                        <a:t>verzekeringsovereenkomst (segmentatiebeleid, aanbod, bekwaamheid, polisvoorwaarden, informatieplichten, </a:t>
                      </a:r>
                      <a:r>
                        <a:rPr lang="nl-BE" sz="700" kern="1200" dirty="0" smtClean="0">
                          <a:effectLst/>
                        </a:rPr>
                        <a:t>…)</a:t>
                      </a: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 dirty="0">
                          <a:effectLst/>
                        </a:rPr>
                        <a:t>Actuariële beginselen m.b.t. persoonsverzekeringen</a:t>
                      </a: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dirty="0">
                          <a:effectLst/>
                        </a:rPr>
                        <a:t>Indemniteitsbeginsel (principe, samenloop, subrogatie, oververzekering, </a:t>
                      </a:r>
                      <a:r>
                        <a:rPr lang="nl-BE" sz="700" dirty="0" smtClean="0">
                          <a:effectLst/>
                        </a:rPr>
                        <a:t>…)</a:t>
                      </a: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>
                          <a:effectLst/>
                        </a:rPr>
                        <a:t>Verjaring (in aansprakelijkheidscontext en verzekeringscontext)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858866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dirty="0">
                          <a:effectLst/>
                        </a:rPr>
                        <a:t>Persoonlijke </a:t>
                      </a:r>
                    </a:p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dirty="0" smtClean="0">
                          <a:effectLst/>
                        </a:rPr>
                        <a:t>Aansprakelijkheid</a:t>
                      </a:r>
                    </a:p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dirty="0">
                          <a:effectLst/>
                        </a:rPr>
                        <a:t>Schadeloosstelling (</a:t>
                      </a:r>
                      <a:r>
                        <a:rPr lang="nl-BE" sz="700" dirty="0" err="1">
                          <a:effectLst/>
                        </a:rPr>
                        <a:t>voorafbestaande</a:t>
                      </a:r>
                      <a:r>
                        <a:rPr lang="nl-BE" sz="700" dirty="0">
                          <a:effectLst/>
                        </a:rPr>
                        <a:t> toestand, schadebeperkingsplicht, </a:t>
                      </a:r>
                      <a:r>
                        <a:rPr lang="nl-BE" sz="700" dirty="0" err="1">
                          <a:effectLst/>
                        </a:rPr>
                        <a:t>voordeelstoerekening</a:t>
                      </a:r>
                      <a:r>
                        <a:rPr lang="nl-BE" sz="700" dirty="0" smtClean="0">
                          <a:effectLst/>
                        </a:rPr>
                        <a:t>,…)</a:t>
                      </a:r>
                    </a:p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 dirty="0">
                          <a:effectLst/>
                        </a:rPr>
                        <a:t>Uitsluitingen en verval van </a:t>
                      </a:r>
                      <a:r>
                        <a:rPr lang="nl-BE" sz="700" kern="1200" dirty="0" smtClean="0">
                          <a:effectLst/>
                        </a:rPr>
                        <a:t>recht</a:t>
                      </a:r>
                    </a:p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 dirty="0">
                          <a:effectLst/>
                        </a:rPr>
                        <a:t>Relatievermogensrechtelijke en erfrechtelijke </a:t>
                      </a:r>
                      <a:r>
                        <a:rPr lang="nl-BE" sz="700" kern="1200" dirty="0" smtClean="0">
                          <a:effectLst/>
                        </a:rPr>
                        <a:t>aspecten</a:t>
                      </a:r>
                    </a:p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700" kern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700" kern="1200" dirty="0" smtClean="0">
                        <a:effectLst/>
                      </a:endParaRPr>
                    </a:p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 dirty="0" smtClean="0">
                          <a:effectLst/>
                        </a:rPr>
                        <a:t>Aansprakelijkheidsverzekering </a:t>
                      </a:r>
                      <a:r>
                        <a:rPr lang="nl-BE" sz="700" kern="1200" dirty="0">
                          <a:effectLst/>
                        </a:rPr>
                        <a:t>(dekking in de tijd, leiding van het geschil, belangenconflicten, excepties, rechtstreekse vordering</a:t>
                      </a:r>
                      <a:r>
                        <a:rPr lang="nl-BE" sz="700" kern="1200" dirty="0" smtClean="0">
                          <a:effectLst/>
                        </a:rPr>
                        <a:t>,…)</a:t>
                      </a:r>
                    </a:p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 dirty="0">
                          <a:effectLst/>
                        </a:rPr>
                        <a:t>Procedures (burgerlijke rechter, strafrechter, Raad van State</a:t>
                      </a:r>
                      <a:r>
                        <a:rPr lang="nl-BE" sz="700" kern="1200" dirty="0" smtClean="0">
                          <a:effectLst/>
                        </a:rPr>
                        <a:t>)</a:t>
                      </a:r>
                    </a:p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614483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dirty="0" smtClean="0">
                          <a:effectLst/>
                        </a:rPr>
                        <a:t>Overheidsaansprakelijkheid</a:t>
                      </a:r>
                    </a:p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 dirty="0">
                          <a:effectLst/>
                        </a:rPr>
                        <a:t>Vergoedingswijzen (kapitalisatie, rente</a:t>
                      </a:r>
                      <a:r>
                        <a:rPr lang="nl-BE" sz="700" kern="1200" dirty="0" smtClean="0">
                          <a:effectLst/>
                        </a:rPr>
                        <a:t>,…)</a:t>
                      </a:r>
                    </a:p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 dirty="0">
                          <a:effectLst/>
                        </a:rPr>
                        <a:t>Verplichtingen verzekeringnemer en verzekerde in de looptijd van het contract (informatieplicht, premie, aangifte schadegeval, </a:t>
                      </a:r>
                      <a:r>
                        <a:rPr lang="nl-BE" sz="700" kern="1200" dirty="0" smtClean="0">
                          <a:effectLst/>
                        </a:rPr>
                        <a:t>…)</a:t>
                      </a:r>
                    </a:p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 dirty="0">
                          <a:effectLst/>
                        </a:rPr>
                        <a:t>Privaatrechtelijke </a:t>
                      </a:r>
                      <a:r>
                        <a:rPr lang="nl-BE" sz="700" kern="1200" dirty="0" smtClean="0">
                          <a:effectLst/>
                        </a:rPr>
                        <a:t>aspecten</a:t>
                      </a:r>
                    </a:p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dirty="0">
                          <a:effectLst/>
                        </a:rPr>
                        <a:t>BA </a:t>
                      </a:r>
                      <a:r>
                        <a:rPr lang="nl-BE" sz="700" dirty="0" smtClean="0">
                          <a:effectLst/>
                        </a:rPr>
                        <a:t>Privéleven</a:t>
                      </a:r>
                    </a:p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 dirty="0">
                          <a:effectLst/>
                        </a:rPr>
                        <a:t>Buitengerechtelijke geschillenbeslechting (ADR, </a:t>
                      </a:r>
                      <a:r>
                        <a:rPr lang="nl-BE" sz="700" kern="1200" dirty="0" err="1">
                          <a:effectLst/>
                        </a:rPr>
                        <a:t>ombud</a:t>
                      </a:r>
                      <a:r>
                        <a:rPr lang="nl-BE" sz="700" kern="1200" dirty="0">
                          <a:effectLst/>
                        </a:rPr>
                        <a:t>, vaststellingsovereenkomst, </a:t>
                      </a:r>
                      <a:r>
                        <a:rPr lang="nl-BE" sz="700" kern="1200" dirty="0" smtClean="0">
                          <a:effectLst/>
                        </a:rPr>
                        <a:t>…)</a:t>
                      </a:r>
                    </a:p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92292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dirty="0">
                          <a:effectLst/>
                        </a:rPr>
                        <a:t>Gekwalificeerde fouten</a:t>
                      </a: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dirty="0">
                          <a:effectLst/>
                        </a:rPr>
                        <a:t>Indicatieve tabel</a:t>
                      </a: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>
                          <a:effectLst/>
                        </a:rPr>
                        <a:t>Verplichtingen verzekeraar in de looptijd van het contract (informatieplicht, verzekeringsprestatie, …)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>
                          <a:effectLst/>
                        </a:rPr>
                        <a:t>Fiscale aspecten m.b.t. persoonsverzekeringen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dirty="0">
                          <a:effectLst/>
                        </a:rPr>
                        <a:t>BA Uitbating en levering</a:t>
                      </a: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 dirty="0">
                          <a:effectLst/>
                        </a:rPr>
                        <a:t>Bewijs</a:t>
                      </a: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91867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dirty="0" smtClean="0">
                          <a:effectLst/>
                        </a:rPr>
                        <a:t>Aansprakelijkheid </a:t>
                      </a:r>
                      <a:r>
                        <a:rPr lang="nl-BE" sz="700" dirty="0">
                          <a:effectLst/>
                        </a:rPr>
                        <a:t>van toezichthouders (onderwijzer, ouders, vrijwilligers,…)</a:t>
                      </a: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dirty="0">
                          <a:effectLst/>
                        </a:rPr>
                        <a:t>Intresten</a:t>
                      </a: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dirty="0">
                          <a:effectLst/>
                        </a:rPr>
                        <a:t>Wijzigingen in de loop van de overeenkomst (premie, voorwaarden, …)</a:t>
                      </a: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 dirty="0">
                          <a:effectLst/>
                        </a:rPr>
                        <a:t>Levensverzekering (m.i.v. </a:t>
                      </a:r>
                      <a:r>
                        <a:rPr lang="nl-BE" sz="700" kern="1200" dirty="0" err="1">
                          <a:effectLst/>
                        </a:rPr>
                        <a:t>schuldsaldoverzekering</a:t>
                      </a:r>
                      <a:r>
                        <a:rPr lang="nl-BE" sz="700" kern="1200" dirty="0">
                          <a:effectLst/>
                        </a:rPr>
                        <a:t>)</a:t>
                      </a: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>
                          <a:effectLst/>
                        </a:rPr>
                        <a:t>BA Vrijwilligers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 dirty="0">
                          <a:effectLst/>
                        </a:rPr>
                        <a:t>Expertise</a:t>
                      </a: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707407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 dirty="0">
                          <a:effectLst/>
                        </a:rPr>
                        <a:t>Aansprakelijkheid voor zaken (dieren, gebouwen,</a:t>
                      </a:r>
                      <a:endParaRPr lang="nl-BE" sz="700" dirty="0">
                        <a:effectLst/>
                      </a:endParaRPr>
                    </a:p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 dirty="0">
                          <a:effectLst/>
                        </a:rPr>
                        <a:t>producten,…)</a:t>
                      </a: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700" kern="1200" dirty="0" smtClean="0">
                        <a:effectLst/>
                      </a:endParaRPr>
                    </a:p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 dirty="0" smtClean="0">
                          <a:effectLst/>
                        </a:rPr>
                        <a:t>Samenloop </a:t>
                      </a:r>
                      <a:r>
                        <a:rPr lang="nl-BE" sz="700" kern="1200" dirty="0">
                          <a:effectLst/>
                        </a:rPr>
                        <a:t>tussen verschillende vergoedingsstelsels (sociale zekerheid, ziekteverzekering</a:t>
                      </a:r>
                      <a:r>
                        <a:rPr lang="nl-BE" sz="700" kern="1200" dirty="0" smtClean="0">
                          <a:effectLst/>
                        </a:rPr>
                        <a:t>,…)</a:t>
                      </a: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>
                          <a:effectLst/>
                        </a:rPr>
                        <a:t>Einde verzekeringsovereenkomst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>
                          <a:effectLst/>
                        </a:rPr>
                        <a:t>Groepsverzekering 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>
                          <a:effectLst/>
                        </a:rPr>
                        <a:t>BA Beroepen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>
                          <a:effectLst/>
                        </a:rPr>
                        <a:t>Toezicht op de verzekeringssector 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92292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>
                          <a:effectLst/>
                        </a:rPr>
                        <a:t>Causaliteitsleer en knelpunten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700" kern="1200" dirty="0" smtClean="0">
                        <a:effectLst/>
                      </a:endParaRPr>
                    </a:p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 dirty="0" smtClean="0">
                          <a:effectLst/>
                        </a:rPr>
                        <a:t>Alternatieve </a:t>
                      </a:r>
                      <a:r>
                        <a:rPr lang="nl-BE" sz="700" kern="1200" dirty="0">
                          <a:effectLst/>
                        </a:rPr>
                        <a:t>vormen van schadeloosstelling (fondsen, fundraising,…)</a:t>
                      </a: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>
                          <a:effectLst/>
                        </a:rPr>
                        <a:t>Big data &amp; privacy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>
                          <a:effectLst/>
                        </a:rPr>
                        <a:t>Ziekteverzekering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>
                          <a:effectLst/>
                        </a:rPr>
                        <a:t>BA Autoverzekering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>
                          <a:effectLst/>
                        </a:rPr>
                        <a:t>Mifid-reglementering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04832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>
                          <a:effectLst/>
                        </a:rPr>
                        <a:t>Pluraliteit van oorzaken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BE" sz="700">
                        <a:effectLst/>
                        <a:latin typeface="Calibri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>
                          <a:effectLst/>
                        </a:rPr>
                        <a:t>Verzekeringstussenpersonen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>
                          <a:effectLst/>
                        </a:rPr>
                        <a:t>Invaliditeitsverzekering 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>
                          <a:effectLst/>
                        </a:rPr>
                        <a:t>ABR-verzekeringen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>
                          <a:effectLst/>
                        </a:rPr>
                        <a:t>Imd-reglementering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370101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dirty="0" err="1">
                          <a:effectLst/>
                        </a:rPr>
                        <a:t>Exoneratie</a:t>
                      </a:r>
                      <a:r>
                        <a:rPr lang="nl-BE" sz="700" dirty="0">
                          <a:effectLst/>
                        </a:rPr>
                        <a:t>- en </a:t>
                      </a:r>
                      <a:r>
                        <a:rPr lang="nl-BE" sz="700" dirty="0" smtClean="0">
                          <a:effectLst/>
                        </a:rPr>
                        <a:t>vrijwaringsbedingen</a:t>
                      </a:r>
                    </a:p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BE" sz="700">
                        <a:effectLst/>
                        <a:latin typeface="Calibri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>
                          <a:effectLst/>
                        </a:rPr>
                        <a:t>Collectieve verzekeringen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>
                          <a:effectLst/>
                        </a:rPr>
                        <a:t>Vermogensplanning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>
                          <a:effectLst/>
                        </a:rPr>
                        <a:t>Brandverzekering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>
                          <a:effectLst/>
                        </a:rPr>
                        <a:t>Solvabiliteits-reglementering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614483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dirty="0">
                          <a:effectLst/>
                        </a:rPr>
                        <a:t>Specifieke professionele aansprakelijkheden (bouw, arts, advocaat, bestuurders</a:t>
                      </a:r>
                      <a:r>
                        <a:rPr lang="nl-BE" sz="700" dirty="0" smtClean="0">
                          <a:effectLst/>
                        </a:rPr>
                        <a:t>,…)</a:t>
                      </a:r>
                    </a:p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BE" sz="700">
                        <a:effectLst/>
                        <a:latin typeface="Calibri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>
                          <a:effectLst/>
                        </a:rPr>
                        <a:t>Mede- en herverzekeringen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>
                          <a:effectLst/>
                        </a:rPr>
                        <a:t> 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>
                          <a:effectLst/>
                        </a:rPr>
                        <a:t>Rechtsbijstandverzekering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>
                          <a:effectLst/>
                        </a:rPr>
                        <a:t>IPR-vraagstukken en internationale geschillen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492292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>
                          <a:effectLst/>
                        </a:rPr>
                        <a:t>Specifieke aansprakelijkheidsregimes (milieu, cyberrisk, brand en ontploffing,…)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BE" sz="700">
                        <a:effectLst/>
                        <a:latin typeface="Calibri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>
                          <a:effectLst/>
                        </a:rPr>
                        <a:t>Actuariële en fiscale beginselen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>
                          <a:effectLst/>
                        </a:rPr>
                        <a:t> 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kern="1200">
                          <a:effectLst/>
                        </a:rPr>
                        <a:t>Kredietverzekering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dirty="0">
                          <a:effectLst/>
                        </a:rPr>
                        <a:t> </a:t>
                      </a: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05359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dirty="0">
                          <a:effectLst/>
                        </a:rPr>
                        <a:t> </a:t>
                      </a: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BE" sz="700">
                        <a:effectLst/>
                        <a:latin typeface="Calibri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nl-BE" sz="700">
                        <a:effectLst/>
                        <a:latin typeface="Calibri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>
                          <a:effectLst/>
                        </a:rPr>
                        <a:t> 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>
                          <a:effectLst/>
                        </a:rPr>
                        <a:t>Specifieke risico’s (milieu, gsm,…)</a:t>
                      </a:r>
                      <a:endParaRPr lang="nl-BE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2" marR="3542" marT="3542" marB="0" anchor="b"/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700" dirty="0">
                          <a:effectLst/>
                        </a:rPr>
                        <a:t> </a:t>
                      </a:r>
                      <a:endParaRPr lang="nl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98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39752" y="404664"/>
            <a:ext cx="4104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3600" dirty="0" smtClean="0"/>
              <a:t>DOCTORAATSONDERZOEK (ALLIC-FINANCIERING)</a:t>
            </a:r>
            <a:endParaRPr lang="nl-BE" sz="3600" dirty="0"/>
          </a:p>
        </p:txBody>
      </p:sp>
      <p:pic>
        <p:nvPicPr>
          <p:cNvPr id="5" name="Picture 4" descr="https://www.uantwerpen.be/images/uantwerpen/container1243/images/Steffi%20Illegem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245" y="1772816"/>
            <a:ext cx="1161821" cy="174273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07704" y="1535874"/>
            <a:ext cx="51845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cap="small" dirty="0">
                <a:latin typeface="Times New Roman" pitchFamily="18" charset="0"/>
                <a:cs typeface="Times New Roman" pitchFamily="18" charset="0"/>
              </a:rPr>
              <a:t>Steffi Illegems</a:t>
            </a:r>
          </a:p>
          <a:p>
            <a:endParaRPr lang="nl-BE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BE" dirty="0"/>
              <a:t>Financieel toezicht in de verzekeringssector. De invloed op het statuut en de aansprakelijkheid van de verzekeringsondernemingen en verzekeringstussenpersonen</a:t>
            </a:r>
            <a:endParaRPr lang="nl-B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https://www.uantwerpen.be/images/uantwerpen/container1243/images/Nick%20Portugael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80" y="4248815"/>
            <a:ext cx="1440000" cy="1440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907704" y="4412283"/>
            <a:ext cx="52600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cap="small" dirty="0"/>
              <a:t>Nick Portugaels</a:t>
            </a:r>
          </a:p>
          <a:p>
            <a:endParaRPr lang="nl-BE" dirty="0"/>
          </a:p>
          <a:p>
            <a:r>
              <a:rPr lang="nl-BE" dirty="0"/>
              <a:t>Het statuut en de rol van de vaststellingsovereenkomst bij </a:t>
            </a:r>
            <a:endParaRPr lang="nl-BE" dirty="0" smtClean="0"/>
          </a:p>
          <a:p>
            <a:r>
              <a:rPr lang="nl-BE" dirty="0" smtClean="0"/>
              <a:t>verzekeringsgeschillen</a:t>
            </a:r>
            <a:endParaRPr lang="nl-B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62" y="4869159"/>
            <a:ext cx="0" cy="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21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67744" y="404664"/>
            <a:ext cx="460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3600" dirty="0" smtClean="0"/>
              <a:t>DOCTORAATSONDERZOEK (Start:</a:t>
            </a:r>
            <a:r>
              <a:rPr lang="nl-BE" sz="3600" baseline="0" dirty="0" smtClean="0"/>
              <a:t> </a:t>
            </a:r>
            <a:r>
              <a:rPr lang="nl-BE" sz="3600" dirty="0" smtClean="0"/>
              <a:t>ALLIC-FINANCIERING)</a:t>
            </a:r>
            <a:endParaRPr lang="nl-BE" sz="3600" dirty="0"/>
          </a:p>
        </p:txBody>
      </p:sp>
      <p:sp>
        <p:nvSpPr>
          <p:cNvPr id="6" name="Rectangle 5"/>
          <p:cNvSpPr/>
          <p:nvPr/>
        </p:nvSpPr>
        <p:spPr>
          <a:xfrm>
            <a:off x="1907704" y="1728466"/>
            <a:ext cx="5184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/>
              <a:t>LARISSA </a:t>
            </a:r>
            <a:r>
              <a:rPr lang="nl-BE" dirty="0" smtClean="0"/>
              <a:t>VANHOOFF</a:t>
            </a:r>
          </a:p>
          <a:p>
            <a:r>
              <a:rPr lang="nl-BE" dirty="0" smtClean="0"/>
              <a:t>Schadevergoedingsfondsen in België </a:t>
            </a:r>
            <a:endParaRPr lang="nl-BE" dirty="0"/>
          </a:p>
          <a:p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1869962" y="4401490"/>
            <a:ext cx="52600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cap="small" dirty="0" smtClean="0"/>
              <a:t>Kim Watts</a:t>
            </a:r>
            <a:endParaRPr lang="nl-BE" cap="small" dirty="0"/>
          </a:p>
          <a:p>
            <a:endParaRPr lang="nl-BE" dirty="0"/>
          </a:p>
          <a:p>
            <a:r>
              <a:rPr lang="nl-BE" dirty="0" err="1" smtClean="0"/>
              <a:t>Compensation</a:t>
            </a:r>
            <a:r>
              <a:rPr lang="nl-BE" dirty="0" smtClean="0"/>
              <a:t> funds in a </a:t>
            </a:r>
            <a:r>
              <a:rPr lang="nl-BE" dirty="0" err="1" smtClean="0"/>
              <a:t>comparative</a:t>
            </a:r>
            <a:r>
              <a:rPr lang="nl-BE" dirty="0" smtClean="0"/>
              <a:t> </a:t>
            </a:r>
            <a:r>
              <a:rPr lang="nl-BE" dirty="0" err="1" smtClean="0"/>
              <a:t>perspective</a:t>
            </a:r>
            <a:endParaRPr lang="nl-B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62" y="4869159"/>
            <a:ext cx="0" cy="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4" y="1700808"/>
            <a:ext cx="1175700" cy="176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86" y="4293096"/>
            <a:ext cx="1548000" cy="15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156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ww.uantwerpen.be/images/uantwerpen/container1243/images/mieke/ALLIC/KB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22" y="1484784"/>
            <a:ext cx="1323579" cy="1034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07704" y="66560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 smtClean="0"/>
              <a:t>ALLIC DANKT</a:t>
            </a:r>
            <a:endParaRPr lang="nl-BE" sz="3600" dirty="0"/>
          </a:p>
        </p:txBody>
      </p:sp>
      <p:pic>
        <p:nvPicPr>
          <p:cNvPr id="4" name="Picture 4" descr="https://www.uantwerpen.be/images/uantwerpen/container1243/images/mieke/ALLIC/ethia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97710"/>
            <a:ext cx="1862522" cy="1067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s://www.uantwerpen.be/images/uantwerpen/container1243/images/mieke/ALLIC/precura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369" y="1601675"/>
            <a:ext cx="1452083" cy="96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s://www.uantwerpen.be/images/uantwerpen/container1243/images/mieke/ALLIC/omegalaw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896435"/>
            <a:ext cx="1440160" cy="193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https://www.uantwerpen.be/images/uantwerpen/container1243/images/mieke/ALLIC/LYDIAN_LOGO_BLUE_CMYK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80" y="3429000"/>
            <a:ext cx="2237631" cy="40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https://www.uantwerpen.be/images/uantwerpen/container1243/images/mieke/ALLIC/GSJ.jpe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637" y="3318459"/>
            <a:ext cx="1832558" cy="77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8" descr="https://www.uantwerpen.be/images/uantwerpen/container1243/images/mieke/ALLIC/Schuermans%20logo%20rgb.jpg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81" y="4586950"/>
            <a:ext cx="1523898" cy="152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0" descr="http://t0.gstatic.com/images?q=tbn:ANd9GcSgnAjRecaz4O-h5DcSnEUGmd_eoXtZMfaChWOJeDYs3HLW3LNbaLmppoo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318459"/>
            <a:ext cx="1753678" cy="77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31" y="4644229"/>
            <a:ext cx="2078964" cy="130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50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236564"/>
              </p:ext>
            </p:extLst>
          </p:nvPr>
        </p:nvGraphicFramePr>
        <p:xfrm>
          <a:off x="107504" y="1340768"/>
          <a:ext cx="8568952" cy="4976538"/>
        </p:xfrm>
        <a:graphic>
          <a:graphicData uri="http://schemas.openxmlformats.org/drawingml/2006/table">
            <a:tbl>
              <a:tblPr/>
              <a:tblGrid>
                <a:gridCol w="1224136"/>
                <a:gridCol w="7344816"/>
              </a:tblGrid>
              <a:tr h="555262">
                <a:tc>
                  <a:txBody>
                    <a:bodyPr/>
                    <a:lstStyle/>
                    <a:p>
                      <a:endParaRPr lang="nl-BE" sz="1200" dirty="0" smtClean="0"/>
                    </a:p>
                    <a:p>
                      <a:r>
                        <a:rPr lang="nl-BE" sz="1200" dirty="0" smtClean="0"/>
                        <a:t>13.40u</a:t>
                      </a:r>
                      <a:r>
                        <a:rPr lang="nl-BE" sz="1200" dirty="0"/>
                        <a:t/>
                      </a:r>
                      <a:br>
                        <a:rPr lang="nl-BE" sz="1200" dirty="0"/>
                      </a:br>
                      <a:endParaRPr lang="nl-BE" sz="1200" dirty="0"/>
                    </a:p>
                  </a:txBody>
                  <a:tcPr marL="42824" marR="42824" marT="21412" marB="2141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De Indicatieve</a:t>
                      </a:r>
                      <a:r>
                        <a:rPr lang="nl-BE" sz="1200" baseline="0" dirty="0" smtClean="0"/>
                        <a:t> Tabel 2016: krachtlijnen</a:t>
                      </a:r>
                      <a:r>
                        <a:rPr lang="nl-BE" sz="1200" dirty="0"/>
                        <a:t/>
                      </a:r>
                      <a:br>
                        <a:rPr lang="nl-BE" sz="1200" dirty="0"/>
                      </a:br>
                      <a:r>
                        <a:rPr lang="nl-BE" sz="1200" dirty="0" smtClean="0"/>
                        <a:t>Prof.</a:t>
                      </a:r>
                      <a:r>
                        <a:rPr lang="nl-BE" sz="1200" baseline="0" dirty="0" smtClean="0"/>
                        <a:t> dr. Britt </a:t>
                      </a:r>
                      <a:r>
                        <a:rPr lang="nl-BE" sz="1200" baseline="0" dirty="0" err="1" smtClean="0"/>
                        <a:t>Weyts</a:t>
                      </a:r>
                      <a:r>
                        <a:rPr lang="nl-BE" sz="1200" baseline="0" dirty="0" smtClean="0"/>
                        <a:t> (Hoogleraar </a:t>
                      </a:r>
                      <a:r>
                        <a:rPr lang="nl-BE" sz="1200" baseline="0" dirty="0" err="1" smtClean="0"/>
                        <a:t>UAntwerpen</a:t>
                      </a:r>
                      <a:r>
                        <a:rPr lang="nl-BE" sz="1200" baseline="0" smtClean="0"/>
                        <a:t>, advocaat</a:t>
                      </a:r>
                      <a:r>
                        <a:rPr lang="nl-BE" sz="1200" baseline="0" dirty="0" smtClean="0"/>
                        <a:t>)</a:t>
                      </a:r>
                      <a:endParaRPr lang="nl-BE" sz="1200" i="1" dirty="0"/>
                    </a:p>
                  </a:txBody>
                  <a:tcPr marL="42824" marR="42824" marT="21412" marB="21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206"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14u10</a:t>
                      </a:r>
                      <a:endParaRPr lang="nl-BE" sz="1200" dirty="0"/>
                    </a:p>
                  </a:txBody>
                  <a:tcPr marL="42824" marR="42824" marT="21412" marB="2141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Le Tableau</a:t>
                      </a:r>
                      <a:r>
                        <a:rPr lang="nl-BE" sz="1200" baseline="0" dirty="0" smtClean="0"/>
                        <a:t> </a:t>
                      </a:r>
                      <a:r>
                        <a:rPr lang="nl-BE" sz="1200" baseline="0" dirty="0" err="1" smtClean="0"/>
                        <a:t>Indicatif</a:t>
                      </a:r>
                      <a:r>
                        <a:rPr lang="nl-BE" sz="1200" baseline="0" dirty="0" smtClean="0"/>
                        <a:t> 2016: </a:t>
                      </a:r>
                      <a:r>
                        <a:rPr lang="nl-BE" sz="1200" baseline="0" dirty="0" err="1" smtClean="0"/>
                        <a:t>critiques</a:t>
                      </a:r>
                      <a:r>
                        <a:rPr lang="nl-BE" sz="1200" baseline="0" dirty="0" smtClean="0"/>
                        <a:t> et occasions </a:t>
                      </a:r>
                      <a:r>
                        <a:rPr lang="nl-BE" sz="1200" baseline="0" dirty="0" err="1" smtClean="0"/>
                        <a:t>manquées</a:t>
                      </a:r>
                      <a:endParaRPr lang="nl-BE" sz="1200" dirty="0" smtClean="0"/>
                    </a:p>
                    <a:p>
                      <a:r>
                        <a:rPr lang="nl-BE" sz="1200" i="1" dirty="0" smtClean="0"/>
                        <a:t>Mr. Daniel De </a:t>
                      </a:r>
                      <a:r>
                        <a:rPr lang="nl-BE" sz="1200" i="1" dirty="0" err="1" smtClean="0"/>
                        <a:t>Callatay</a:t>
                      </a:r>
                      <a:r>
                        <a:rPr lang="nl-BE" sz="1200" i="1" dirty="0" smtClean="0"/>
                        <a:t> (Advocaat,</a:t>
                      </a:r>
                      <a:r>
                        <a:rPr lang="nl-BE" sz="1200" i="1" baseline="0" dirty="0" smtClean="0"/>
                        <a:t> UCL en RGAR</a:t>
                      </a:r>
                      <a:r>
                        <a:rPr lang="nl-BE" sz="1200" i="1" dirty="0" smtClean="0"/>
                        <a:t>)</a:t>
                      </a:r>
                      <a:endParaRPr lang="nl-BE" sz="1200" dirty="0"/>
                    </a:p>
                  </a:txBody>
                  <a:tcPr marL="42824" marR="42824" marT="21412" marB="21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570"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14u50</a:t>
                      </a:r>
                      <a:endParaRPr lang="nl-BE" sz="1200" dirty="0"/>
                    </a:p>
                  </a:txBody>
                  <a:tcPr marL="42824" marR="42824" marT="21412" marB="2141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Huishoudelijke schade 2017</a:t>
                      </a:r>
                      <a:endParaRPr lang="nl-BE" sz="1200" dirty="0"/>
                    </a:p>
                    <a:p>
                      <a:r>
                        <a:rPr lang="nl-BE" sz="1200" i="1" dirty="0" smtClean="0"/>
                        <a:t>Mr. Jean-Baptiste </a:t>
                      </a:r>
                      <a:r>
                        <a:rPr lang="nl-BE" sz="1200" i="1" dirty="0" err="1" smtClean="0"/>
                        <a:t>Petitat</a:t>
                      </a:r>
                      <a:r>
                        <a:rPr lang="nl-BE" sz="1200" i="1" baseline="0" dirty="0" smtClean="0"/>
                        <a:t> (Advocaat)</a:t>
                      </a:r>
                      <a:endParaRPr lang="nl-BE" sz="1200" dirty="0"/>
                    </a:p>
                  </a:txBody>
                  <a:tcPr marL="42824" marR="42824" marT="21412" marB="21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nl-BE" sz="1200" dirty="0" smtClean="0">
                          <a:solidFill>
                            <a:srgbClr val="FF0000"/>
                          </a:solidFill>
                        </a:rPr>
                        <a:t>15u30</a:t>
                      </a:r>
                      <a:endParaRPr lang="nl-BE" sz="1200" dirty="0">
                        <a:solidFill>
                          <a:srgbClr val="FF0000"/>
                        </a:solidFill>
                      </a:endParaRPr>
                    </a:p>
                  </a:txBody>
                  <a:tcPr marL="42824" marR="42824" marT="21412" marB="2141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dirty="0" smtClean="0">
                          <a:solidFill>
                            <a:srgbClr val="FF0000"/>
                          </a:solidFill>
                        </a:rPr>
                        <a:t>Koffiepauze</a:t>
                      </a:r>
                      <a:endParaRPr lang="nl-BE" sz="1200" dirty="0">
                        <a:solidFill>
                          <a:srgbClr val="FF0000"/>
                        </a:solidFill>
                      </a:endParaRPr>
                    </a:p>
                  </a:txBody>
                  <a:tcPr marL="42824" marR="42824" marT="21412" marB="21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206"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16u00</a:t>
                      </a:r>
                      <a:endParaRPr lang="nl-BE" sz="1200" dirty="0"/>
                    </a:p>
                  </a:txBody>
                  <a:tcPr marL="42824" marR="42824" marT="21412" marB="2141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De (on)mogelijkheden van de rechter in letselschadedossiers: welke trend gaat de toekomst van het “juridisch meten” van lichamelijke schade bepalen?</a:t>
                      </a:r>
                      <a:endParaRPr lang="nl-BE" sz="1200" baseline="0" dirty="0" smtClean="0"/>
                    </a:p>
                    <a:p>
                      <a:r>
                        <a:rPr lang="nl-BE" sz="1200" i="1" baseline="0" dirty="0" smtClean="0"/>
                        <a:t>Dhr. Eddy Lemmens (Magistraat hof van beroep Antwerpen)</a:t>
                      </a:r>
                      <a:endParaRPr lang="nl-BE" sz="1200" i="1" dirty="0"/>
                    </a:p>
                    <a:p>
                      <a:endParaRPr lang="nl-BE" sz="1200" dirty="0"/>
                    </a:p>
                  </a:txBody>
                  <a:tcPr marL="42824" marR="42824" marT="21412" marB="21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58"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16.30u</a:t>
                      </a:r>
                      <a:endParaRPr lang="nl-BE" sz="1200" dirty="0"/>
                    </a:p>
                  </a:txBody>
                  <a:tcPr marL="42824" marR="42824" marT="21412" marB="2141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1200" dirty="0" smtClean="0"/>
                    </a:p>
                    <a:p>
                      <a:r>
                        <a:rPr lang="nl-BE" sz="1200" dirty="0" smtClean="0"/>
                        <a:t>De </a:t>
                      </a:r>
                      <a:r>
                        <a:rPr lang="nl-BE" sz="1200" dirty="0" err="1" smtClean="0"/>
                        <a:t>Indicative</a:t>
                      </a:r>
                      <a:r>
                        <a:rPr lang="nl-BE" sz="1200" dirty="0" smtClean="0"/>
                        <a:t> Tabel:</a:t>
                      </a:r>
                      <a:r>
                        <a:rPr lang="nl-BE" sz="1200" baseline="0" dirty="0" smtClean="0"/>
                        <a:t> zegen of vloek voor de verzekeraar?</a:t>
                      </a:r>
                    </a:p>
                    <a:p>
                      <a:r>
                        <a:rPr lang="nl-BE" sz="1200" baseline="0" dirty="0" err="1" smtClean="0"/>
                        <a:t>Dhr</a:t>
                      </a:r>
                      <a:r>
                        <a:rPr lang="nl-BE" sz="1200" baseline="0" dirty="0" smtClean="0"/>
                        <a:t>, Geert </a:t>
                      </a:r>
                      <a:r>
                        <a:rPr lang="nl-BE" sz="1200" baseline="0" dirty="0" err="1" smtClean="0"/>
                        <a:t>Vandenwijngaert</a:t>
                      </a:r>
                      <a:r>
                        <a:rPr lang="nl-BE" sz="1200" baseline="0" dirty="0" smtClean="0"/>
                        <a:t> (Adviseur </a:t>
                      </a:r>
                      <a:r>
                        <a:rPr lang="nl-BE" sz="1200" baseline="0" dirty="0" err="1" smtClean="0"/>
                        <a:t>Ethias</a:t>
                      </a:r>
                      <a:r>
                        <a:rPr lang="nl-BE" sz="1200" baseline="0" dirty="0" smtClean="0"/>
                        <a:t>)</a:t>
                      </a:r>
                    </a:p>
                    <a:p>
                      <a:endParaRPr lang="nl-BE" sz="1200" dirty="0"/>
                    </a:p>
                  </a:txBody>
                  <a:tcPr marL="42824" marR="42824" marT="21412" marB="21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58"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17u00</a:t>
                      </a:r>
                      <a:endParaRPr lang="nl-BE" sz="1200" dirty="0"/>
                    </a:p>
                  </a:txBody>
                  <a:tcPr marL="42824" marR="42824" marT="21412" marB="2141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Slotrede</a:t>
                      </a:r>
                    </a:p>
                    <a:p>
                      <a:r>
                        <a:rPr lang="nl-BE" sz="1200" dirty="0" smtClean="0"/>
                        <a:t>Prof. Dr. Ludo Cornelis (Hoogleraar em., VUB)</a:t>
                      </a:r>
                      <a:endParaRPr lang="nl-BE" sz="1200" dirty="0"/>
                    </a:p>
                  </a:txBody>
                  <a:tcPr marL="42824" marR="42824" marT="21412" marB="21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58"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17u30</a:t>
                      </a:r>
                      <a:endParaRPr lang="nl-BE" sz="1200" dirty="0"/>
                    </a:p>
                  </a:txBody>
                  <a:tcPr marL="42824" marR="42824" marT="21412" marB="21412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1200" dirty="0" smtClean="0"/>
                        <a:t>Vragenronde</a:t>
                      </a:r>
                    </a:p>
                  </a:txBody>
                  <a:tcPr marL="42824" marR="42824" marT="21412" marB="214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49563" y="188640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smtClean="0">
                <a:latin typeface="+mj-lt"/>
              </a:rPr>
              <a:t>Indicatieve Tabel 2016: kansen en kritiek</a:t>
            </a:r>
          </a:p>
          <a:p>
            <a:endParaRPr lang="nl-BE" b="1" dirty="0" smtClean="0">
              <a:latin typeface="+mj-lt"/>
            </a:endParaRPr>
          </a:p>
          <a:p>
            <a:r>
              <a:rPr lang="nl-BE" b="1" dirty="0" smtClean="0">
                <a:latin typeface="+mj-lt"/>
              </a:rPr>
              <a:t>19 oktober 2017: ALLIC IV</a:t>
            </a:r>
            <a:endParaRPr lang="nl-BE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540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licht">
  <a:themeElements>
    <a:clrScheme name="">
      <a:dk1>
        <a:srgbClr val="000000"/>
      </a:dk1>
      <a:lt1>
        <a:srgbClr val="FFFFFF"/>
      </a:lt1>
      <a:dk2>
        <a:srgbClr val="003D62"/>
      </a:dk2>
      <a:lt2>
        <a:srgbClr val="DDDDDD"/>
      </a:lt2>
      <a:accent1>
        <a:srgbClr val="B6C4D8"/>
      </a:accent1>
      <a:accent2>
        <a:srgbClr val="003D62"/>
      </a:accent2>
      <a:accent3>
        <a:srgbClr val="FFFFFF"/>
      </a:accent3>
      <a:accent4>
        <a:srgbClr val="000000"/>
      </a:accent4>
      <a:accent5>
        <a:srgbClr val="D7DEE9"/>
      </a:accent5>
      <a:accent6>
        <a:srgbClr val="003658"/>
      </a:accent6>
      <a:hlink>
        <a:srgbClr val="7E002F"/>
      </a:hlink>
      <a:folHlink>
        <a:srgbClr val="D9BDBD"/>
      </a:folHlink>
    </a:clrScheme>
    <a:fontScheme name="Office-the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8">
        <a:dk1>
          <a:srgbClr val="003D62"/>
        </a:dk1>
        <a:lt1>
          <a:srgbClr val="FFFFFF"/>
        </a:lt1>
        <a:dk2>
          <a:srgbClr val="003D62"/>
        </a:dk2>
        <a:lt2>
          <a:srgbClr val="DDDDDD"/>
        </a:lt2>
        <a:accent1>
          <a:srgbClr val="B6C4D8"/>
        </a:accent1>
        <a:accent2>
          <a:srgbClr val="003D62"/>
        </a:accent2>
        <a:accent3>
          <a:srgbClr val="FFFFFF"/>
        </a:accent3>
        <a:accent4>
          <a:srgbClr val="003353"/>
        </a:accent4>
        <a:accent5>
          <a:srgbClr val="D7DEE9"/>
        </a:accent5>
        <a:accent6>
          <a:srgbClr val="003658"/>
        </a:accent6>
        <a:hlink>
          <a:srgbClr val="7E002F"/>
        </a:hlink>
        <a:folHlink>
          <a:srgbClr val="D9BDB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ppt_licht</Template>
  <TotalTime>2191</TotalTime>
  <Words>553</Words>
  <Application>Microsoft Office PowerPoint</Application>
  <PresentationFormat>On-screen Show (4:3)</PresentationFormat>
  <Paragraphs>141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ppt_licht</vt:lpstr>
      <vt:lpstr>Aangepast ontwerp</vt:lpstr>
      <vt:lpstr>1_Aangepast ontwerp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0</dc:title>
  <dc:subject>none</dc:subject>
  <dc:creator>Thierry Vansweevelt</dc:creator>
  <cp:lastModifiedBy>Schoups</cp:lastModifiedBy>
  <cp:revision>180</cp:revision>
  <cp:lastPrinted>2017-10-18T18:13:53Z</cp:lastPrinted>
  <dcterms:created xsi:type="dcterms:W3CDTF">2013-10-11T06:53:05Z</dcterms:created>
  <dcterms:modified xsi:type="dcterms:W3CDTF">2017-10-23T09:19:23Z</dcterms:modified>
</cp:coreProperties>
</file>